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17.xml" ContentType="application/vnd.ms-office.chartcolorstyle+xml"/>
  <Override PartName="/ppt/charts/colors18.xml" ContentType="application/vnd.ms-office.chartcolorstyle+xml"/>
  <Override PartName="/ppt/charts/colors19.xml" ContentType="application/vnd.ms-office.chartcolorstyle+xml"/>
  <Override PartName="/ppt/charts/colors2.xml" ContentType="application/vnd.ms-office.chartcolorstyle+xml"/>
  <Override PartName="/ppt/charts/colors20.xml" ContentType="application/vnd.ms-office.chartcolorstyle+xml"/>
  <Override PartName="/ppt/charts/colors21.xml" ContentType="application/vnd.ms-office.chartcolorstyle+xml"/>
  <Override PartName="/ppt/charts/colors22.xml" ContentType="application/vnd.ms-office.chartcolorstyle+xml"/>
  <Override PartName="/ppt/charts/colors23.xml" ContentType="application/vnd.ms-office.chartcolorstyle+xml"/>
  <Override PartName="/ppt/charts/colors24.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17.xml" ContentType="application/vnd.ms-office.chartstyle+xml"/>
  <Override PartName="/ppt/charts/style18.xml" ContentType="application/vnd.ms-office.chartstyle+xml"/>
  <Override PartName="/ppt/charts/style19.xml" ContentType="application/vnd.ms-office.chartstyle+xml"/>
  <Override PartName="/ppt/charts/style2.xml" ContentType="application/vnd.ms-office.chartstyle+xml"/>
  <Override PartName="/ppt/charts/style20.xml" ContentType="application/vnd.ms-office.chartstyle+xml"/>
  <Override PartName="/ppt/charts/style21.xml" ContentType="application/vnd.ms-office.chartstyle+xml"/>
  <Override PartName="/ppt/charts/style22.xml" ContentType="application/vnd.ms-office.chartstyle+xml"/>
  <Override PartName="/ppt/charts/style23.xml" ContentType="application/vnd.ms-office.chartstyle+xml"/>
  <Override PartName="/ppt/charts/style24.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commentAuthors.xml" ContentType="application/vnd.openxmlformats-officedocument.presentationml.commentAuthors+xml"/>
  <Override PartName="/ppt/drawings/drawing1.xml" ContentType="application/vnd.openxmlformats-officedocument.drawingml.chartshapes+xml"/>
  <Override PartName="/ppt/handoutMasters/handoutMaster1.xml" ContentType="application/vnd.openxmlformats-officedocument.presentationml.handoutMaster+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4.svg" ContentType="image/svg+xml"/>
  <Override PartName="/ppt/media/image56.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53" r:id="rId4"/>
    <p:sldMasterId id="2147483655" r:id="rId5"/>
    <p:sldMasterId id="2147483659" r:id="rId6"/>
  </p:sldMasterIdLst>
  <p:notesMasterIdLst>
    <p:notesMasterId r:id="rId22"/>
  </p:notesMasterIdLst>
  <p:handoutMasterIdLst>
    <p:handoutMasterId r:id="rId37"/>
  </p:handoutMasterIdLst>
  <p:sldIdLst>
    <p:sldId id="286" r:id="rId7"/>
    <p:sldId id="289" r:id="rId8"/>
    <p:sldId id="269" r:id="rId9"/>
    <p:sldId id="287" r:id="rId10"/>
    <p:sldId id="270" r:id="rId11"/>
    <p:sldId id="271" r:id="rId12"/>
    <p:sldId id="272" r:id="rId13"/>
    <p:sldId id="273" r:id="rId14"/>
    <p:sldId id="275" r:id="rId15"/>
    <p:sldId id="277" r:id="rId16"/>
    <p:sldId id="278" r:id="rId17"/>
    <p:sldId id="290" r:id="rId18"/>
    <p:sldId id="279" r:id="rId19"/>
    <p:sldId id="294" r:id="rId20"/>
    <p:sldId id="295" r:id="rId21"/>
    <p:sldId id="296" r:id="rId23"/>
    <p:sldId id="297" r:id="rId24"/>
    <p:sldId id="298" r:id="rId25"/>
    <p:sldId id="282" r:id="rId26"/>
    <p:sldId id="299" r:id="rId27"/>
    <p:sldId id="291" r:id="rId28"/>
    <p:sldId id="283" r:id="rId29"/>
    <p:sldId id="284" r:id="rId30"/>
    <p:sldId id="292" r:id="rId31"/>
    <p:sldId id="300" r:id="rId32"/>
    <p:sldId id="301" r:id="rId33"/>
    <p:sldId id="302" r:id="rId34"/>
    <p:sldId id="303" r:id="rId35"/>
    <p:sldId id="304" r:id="rId36"/>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userDrawn="1">
          <p15:clr>
            <a:srgbClr val="A4A3A4"/>
          </p15:clr>
        </p15:guide>
        <p15:guide id="2" pos="3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q272" initials="s" lastIdx="0" clrIdx="0"/>
  <p:cmAuthor id="2" name="作者" initials="A" lastIdx="0" clrIdx="1"/>
  <p:cmAuthor id="3" name="晋竹" initials="晋" lastIdx="0" clrIdx="2"/>
  <p:cmAuthor id="4" name="+_+" initials="authorId_1527790944"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297C"/>
    <a:srgbClr val="2E539F"/>
    <a:srgbClr val="1148A3"/>
    <a:srgbClr val="0F307A"/>
    <a:srgbClr val="6FA2D9"/>
    <a:srgbClr val="0E2F7A"/>
    <a:srgbClr val="0E307A"/>
    <a:srgbClr val="0B358B"/>
    <a:srgbClr val="2F4D92"/>
    <a:srgbClr val="5793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33"/>
        <p:guide pos="38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gs" Target="tags/tag240.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notesMaster" Target="notesMasters/notesMaster1.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oleObject" Target="file:///G:\2026%20&#20840;&#29699;&#20379;&#24212;&#38142;&#20419;&#36827;&#25253;&#21578;\&#20379;&#24212;&#38142;&#20419;&#36827;&#25253;&#21578;\&#31532;&#20116;&#31456;&#22270;.xlsx" TargetMode="External"/></Relationships>
</file>

<file path=ppt/charts/_rels/chart18.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file:///G:\2026%20&#20840;&#29699;&#20379;&#24212;&#38142;&#20419;&#36827;&#25253;&#21578;\&#20379;&#24212;&#38142;&#20419;&#36827;&#25253;&#21578;\&#31532;&#20116;&#31456;&#22270;.xlsx" TargetMode="External"/></Relationships>
</file>

<file path=ppt/charts/_rels/chart19.xml.rels><?xml version="1.0" encoding="UTF-8" standalone="yes"?>
<Relationships xmlns="http://schemas.openxmlformats.org/package/2006/relationships"><Relationship Id="rId3" Type="http://schemas.microsoft.com/office/2011/relationships/chartColorStyle" Target="colors17.xml"/><Relationship Id="rId2" Type="http://schemas.microsoft.com/office/2011/relationships/chartStyle" Target="style17.xml"/><Relationship Id="rId1" Type="http://schemas.openxmlformats.org/officeDocument/2006/relationships/oleObject" Target="file:///G:\2026%20&#20840;&#29699;&#20379;&#24212;&#38142;&#20419;&#36827;&#25253;&#21578;\&#20379;&#24212;&#38142;&#20419;&#36827;&#25253;&#21578;\&#31532;&#20116;&#31456;&#22270;.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20.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file:///G:\2026%20&#20840;&#29699;&#20379;&#24212;&#38142;&#20419;&#36827;&#25253;&#21578;\&#20379;&#24212;&#38142;&#20419;&#36827;&#25253;&#21578;\&#31532;&#20116;&#31456;&#22270;.xlsx" TargetMode="External"/></Relationships>
</file>

<file path=ppt/charts/_rels/chart21.xml.rels><?xml version="1.0" encoding="UTF-8" standalone="yes"?>
<Relationships xmlns="http://schemas.openxmlformats.org/package/2006/relationships"><Relationship Id="rId4" Type="http://schemas.microsoft.com/office/2011/relationships/chartColorStyle" Target="colors19.xml"/><Relationship Id="rId3" Type="http://schemas.microsoft.com/office/2011/relationships/chartStyle" Target="style19.xml"/><Relationship Id="rId2" Type="http://schemas.openxmlformats.org/officeDocument/2006/relationships/themeOverride" Target="../theme/themeOverride2.xml"/><Relationship Id="rId1" Type="http://schemas.openxmlformats.org/officeDocument/2006/relationships/package" Target="../embeddings/Workbook17.xlsx"/></Relationships>
</file>

<file path=ppt/charts/_rels/chart22.xml.rels><?xml version="1.0" encoding="UTF-8" standalone="yes"?>
<Relationships xmlns="http://schemas.openxmlformats.org/package/2006/relationships"><Relationship Id="rId5" Type="http://schemas.microsoft.com/office/2011/relationships/chartColorStyle" Target="colors20.xml"/><Relationship Id="rId4" Type="http://schemas.microsoft.com/office/2011/relationships/chartStyle" Target="style20.xml"/><Relationship Id="rId3" Type="http://schemas.openxmlformats.org/officeDocument/2006/relationships/chartUserShapes" Target="../drawings/drawing1.xml"/><Relationship Id="rId2" Type="http://schemas.openxmlformats.org/officeDocument/2006/relationships/themeOverride" Target="../theme/themeOverride3.xml"/><Relationship Id="rId1" Type="http://schemas.openxmlformats.org/officeDocument/2006/relationships/package" Target="../embeddings/Workbook18.xlsx"/></Relationships>
</file>

<file path=ppt/charts/_rels/chart23.xml.rels><?xml version="1.0" encoding="UTF-8" standalone="yes"?>
<Relationships xmlns="http://schemas.openxmlformats.org/package/2006/relationships"><Relationship Id="rId4" Type="http://schemas.microsoft.com/office/2011/relationships/chartColorStyle" Target="colors21.xml"/><Relationship Id="rId3" Type="http://schemas.microsoft.com/office/2011/relationships/chartStyle" Target="style21.xml"/><Relationship Id="rId2" Type="http://schemas.openxmlformats.org/officeDocument/2006/relationships/themeOverride" Target="../theme/themeOverride4.xml"/><Relationship Id="rId1" Type="http://schemas.openxmlformats.org/officeDocument/2006/relationships/package" Target="../embeddings/Workbook19.xlsx"/></Relationships>
</file>

<file path=ppt/charts/_rels/chart24.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oleObject" Target="" TargetMode="External"/></Relationships>
</file>

<file path=ppt/charts/_rels/chart25.xml.rels><?xml version="1.0" encoding="UTF-8" standalone="yes"?>
<Relationships xmlns="http://schemas.openxmlformats.org/package/2006/relationships"><Relationship Id="rId3" Type="http://schemas.microsoft.com/office/2011/relationships/chartColorStyle" Target="colors23.xml"/><Relationship Id="rId2" Type="http://schemas.microsoft.com/office/2011/relationships/chartStyle" Target="style23.xml"/><Relationship Id="rId1" Type="http://schemas.openxmlformats.org/officeDocument/2006/relationships/oleObject" Target="file:///C:\Users\Administrator\Desktop\&#20914;&#20987;&#26816;&#39564;.xlsx" TargetMode="External"/></Relationships>
</file>

<file path=ppt/charts/_rels/chart26.xml.rels><?xml version="1.0" encoding="UTF-8" standalone="yes"?>
<Relationships xmlns="http://schemas.openxmlformats.org/package/2006/relationships"><Relationship Id="rId4" Type="http://schemas.microsoft.com/office/2011/relationships/chartColorStyle" Target="colors24.xml"/><Relationship Id="rId3" Type="http://schemas.microsoft.com/office/2011/relationships/chartStyle" Target="style24.xml"/><Relationship Id="rId2" Type="http://schemas.openxmlformats.org/officeDocument/2006/relationships/themeOverride" Target="../theme/themeOverride5.xml"/><Relationship Id="rId1" Type="http://schemas.openxmlformats.org/officeDocument/2006/relationships/package" Target="../embeddings/Workbook20.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1.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0811640873015873"/>
          <c:y val="0.116769444444444"/>
          <c:w val="0.889982738095238"/>
          <c:h val="0.704073888888889"/>
        </c:manualLayout>
      </c:layout>
      <c:barChart>
        <c:barDir val="col"/>
        <c:grouping val="clustered"/>
        <c:varyColors val="0"/>
        <c:ser>
          <c:idx val="0"/>
          <c:order val="0"/>
          <c:tx>
            <c:strRef>
              <c:f>Sheet1!$B$1</c:f>
              <c:strCache>
                <c:ptCount val="1"/>
                <c:pt idx="0">
                  <c:v>班轮连通性指数/LSCI</c:v>
                </c:pt>
              </c:strCache>
            </c:strRef>
          </c:tx>
          <c:spPr>
            <a:solidFill>
              <a:srgbClr val="1148A3"/>
            </a:solidFill>
            <a:ln>
              <a:noFill/>
            </a:ln>
            <a:effectLst/>
          </c:spPr>
          <c:invertIfNegative val="0"/>
          <c:dLbls>
            <c:delete val="1"/>
          </c:dLbls>
          <c:cat>
            <c:strRef>
              <c:f>Sheet1!$A$2:$A$13</c:f>
              <c:strCache>
                <c:ptCount val="12"/>
                <c:pt idx="0">
                  <c:v>2023 Q1</c:v>
                </c:pt>
                <c:pt idx="1">
                  <c:v>2023 Q2</c:v>
                </c:pt>
                <c:pt idx="2">
                  <c:v>2023 Q3</c:v>
                </c:pt>
                <c:pt idx="3">
                  <c:v>2023 Q4</c:v>
                </c:pt>
                <c:pt idx="4">
                  <c:v>2024 Q1</c:v>
                </c:pt>
                <c:pt idx="5">
                  <c:v>2024 Q2</c:v>
                </c:pt>
                <c:pt idx="6">
                  <c:v>2024 Q3</c:v>
                </c:pt>
                <c:pt idx="7">
                  <c:v>2024 Q4</c:v>
                </c:pt>
                <c:pt idx="8">
                  <c:v>2025 Q1</c:v>
                </c:pt>
                <c:pt idx="9">
                  <c:v>2025 Q2</c:v>
                </c:pt>
                <c:pt idx="10">
                  <c:v>2025 Q3</c:v>
                </c:pt>
                <c:pt idx="11">
                  <c:v>2025 Q4</c:v>
                </c:pt>
              </c:strCache>
            </c:strRef>
          </c:cat>
          <c:val>
            <c:numRef>
              <c:f>Sheet1!$B$2:$B$13</c:f>
              <c:numCache>
                <c:formatCode>0.0</c:formatCode>
                <c:ptCount val="12"/>
                <c:pt idx="0">
                  <c:v>100</c:v>
                </c:pt>
                <c:pt idx="1">
                  <c:v>101.276216495334</c:v>
                </c:pt>
                <c:pt idx="2">
                  <c:v>101.974358330973</c:v>
                </c:pt>
                <c:pt idx="3">
                  <c:v>101.812466651291</c:v>
                </c:pt>
                <c:pt idx="4">
                  <c:v>100.811061065116</c:v>
                </c:pt>
                <c:pt idx="5">
                  <c:v>100.240954644401</c:v>
                </c:pt>
                <c:pt idx="6">
                  <c:v>101.274155343057</c:v>
                </c:pt>
                <c:pt idx="7">
                  <c:v>101.336891034642</c:v>
                </c:pt>
                <c:pt idx="8">
                  <c:v>103.561198131363</c:v>
                </c:pt>
                <c:pt idx="9">
                  <c:v>104.444637454691</c:v>
                </c:pt>
                <c:pt idx="10">
                  <c:v>104.985675321074</c:v>
                </c:pt>
                <c:pt idx="11">
                  <c:v>105.693598059654</c:v>
                </c:pt>
              </c:numCache>
            </c:numRef>
          </c:val>
        </c:ser>
        <c:ser>
          <c:idx val="1"/>
          <c:order val="1"/>
          <c:tx>
            <c:strRef>
              <c:f>Sheet1!$C$1</c:f>
              <c:strCache>
                <c:ptCount val="1"/>
                <c:pt idx="0">
                  <c:v>港口班轮运输连通性指数/PLSCI</c:v>
                </c:pt>
              </c:strCache>
            </c:strRef>
          </c:tx>
          <c:spPr>
            <a:solidFill>
              <a:schemeClr val="accent1">
                <a:lumMod val="60000"/>
                <a:lumOff val="40000"/>
              </a:schemeClr>
            </a:solidFill>
            <a:ln>
              <a:noFill/>
            </a:ln>
            <a:effectLst/>
          </c:spPr>
          <c:invertIfNegative val="0"/>
          <c:dLbls>
            <c:dLbl>
              <c:idx val="9"/>
              <c:layout>
                <c:manualLayout>
                  <c:x val="0"/>
                  <c:y val="0.02716388888888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_);[Red]\(#,##0.0\)" sourceLinked="0"/>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2023 Q1</c:v>
                </c:pt>
                <c:pt idx="1">
                  <c:v>2023 Q2</c:v>
                </c:pt>
                <c:pt idx="2">
                  <c:v>2023 Q3</c:v>
                </c:pt>
                <c:pt idx="3">
                  <c:v>2023 Q4</c:v>
                </c:pt>
                <c:pt idx="4">
                  <c:v>2024 Q1</c:v>
                </c:pt>
                <c:pt idx="5">
                  <c:v>2024 Q2</c:v>
                </c:pt>
                <c:pt idx="6">
                  <c:v>2024 Q3</c:v>
                </c:pt>
                <c:pt idx="7">
                  <c:v>2024 Q4</c:v>
                </c:pt>
                <c:pt idx="8">
                  <c:v>2025 Q1</c:v>
                </c:pt>
                <c:pt idx="9">
                  <c:v>2025 Q2</c:v>
                </c:pt>
                <c:pt idx="10">
                  <c:v>2025 Q3</c:v>
                </c:pt>
                <c:pt idx="11">
                  <c:v>2025 Q4</c:v>
                </c:pt>
              </c:strCache>
            </c:strRef>
          </c:cat>
          <c:val>
            <c:numRef>
              <c:f>Sheet1!$C$2:$C$13</c:f>
              <c:numCache>
                <c:formatCode>0.000</c:formatCode>
                <c:ptCount val="12"/>
                <c:pt idx="0">
                  <c:v>99.99991266</c:v>
                </c:pt>
                <c:pt idx="1">
                  <c:v>102.0285854</c:v>
                </c:pt>
                <c:pt idx="2">
                  <c:v>102.8469289</c:v>
                </c:pt>
                <c:pt idx="3">
                  <c:v>102.7566631</c:v>
                </c:pt>
                <c:pt idx="4">
                  <c:v>101.2062793</c:v>
                </c:pt>
                <c:pt idx="5">
                  <c:v>101.2124333</c:v>
                </c:pt>
                <c:pt idx="6">
                  <c:v>101.036262</c:v>
                </c:pt>
                <c:pt idx="7">
                  <c:v>101.7045</c:v>
                </c:pt>
                <c:pt idx="8">
                  <c:v>103.6945664</c:v>
                </c:pt>
                <c:pt idx="9">
                  <c:v>104.652242</c:v>
                </c:pt>
                <c:pt idx="10">
                  <c:v>104.7860584</c:v>
                </c:pt>
                <c:pt idx="11">
                  <c:v>105.6619459</c:v>
                </c:pt>
              </c:numCache>
            </c:numRef>
          </c:val>
        </c:ser>
        <c:dLbls>
          <c:showLegendKey val="0"/>
          <c:showVal val="0"/>
          <c:showCatName val="0"/>
          <c:showSerName val="0"/>
          <c:showPercent val="0"/>
          <c:showBubbleSize val="0"/>
        </c:dLbls>
        <c:gapWidth val="219"/>
        <c:overlap val="-27"/>
        <c:axId val="526148058"/>
        <c:axId val="974555000"/>
      </c:barChart>
      <c:catAx>
        <c:axId val="526148058"/>
        <c:scaling>
          <c:orientation val="minMax"/>
        </c:scaling>
        <c:delete val="0"/>
        <c:axPos val="b"/>
        <c:numFmt formatCode="General" sourceLinked="1"/>
        <c:majorTickMark val="in"/>
        <c:minorTickMark val="none"/>
        <c:tickLblPos val="nextTo"/>
        <c:spPr>
          <a:noFill/>
          <a:ln w="6350" cap="flat" cmpd="sng" algn="ctr">
            <a:solidFill>
              <a:schemeClr val="bg1">
                <a:lumMod val="50000"/>
                <a:alpha val="30000"/>
              </a:schemeClr>
            </a:solidFill>
            <a:round/>
          </a:ln>
          <a:effectLst/>
        </c:spPr>
        <c:txPr>
          <a:bodyPr rot="-60000000" spcFirstLastPara="0" vertOverflow="ellipsis" vert="horz" wrap="square" anchor="ctr" anchorCtr="1" forceAA="0"/>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974555000"/>
        <c:crosses val="autoZero"/>
        <c:auto val="1"/>
        <c:lblAlgn val="ctr"/>
        <c:lblOffset val="100"/>
        <c:noMultiLvlLbl val="0"/>
      </c:catAx>
      <c:valAx>
        <c:axId val="974555000"/>
        <c:scaling>
          <c:orientation val="minMax"/>
        </c:scaling>
        <c:delete val="0"/>
        <c:axPos val="l"/>
        <c:numFmt formatCode="#,##0_);[Red]\(#,##0\)" sourceLinked="0"/>
        <c:majorTickMark val="in"/>
        <c:minorTickMark val="none"/>
        <c:tickLblPos val="nextTo"/>
        <c:spPr>
          <a:noFill/>
          <a:ln>
            <a:noFill/>
          </a:ln>
          <a:effectLst/>
        </c:spPr>
        <c:txPr>
          <a:bodyPr rot="-60000000" spcFirstLastPara="0" vertOverflow="ellipsis" vert="horz" wrap="square" anchor="ctr" anchorCtr="1" forceAA="0"/>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26148058"/>
        <c:crosses val="autoZero"/>
        <c:crossBetween val="between"/>
      </c:valAx>
      <c:spPr>
        <a:noFill/>
        <a:ln w="25400">
          <a:noFill/>
        </a:ln>
        <a:effectLst/>
      </c:spPr>
    </c:plotArea>
    <c:legend>
      <c:legendPos val="t"/>
      <c:legendEntry>
        <c:idx val="0"/>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ayout>
        <c:manualLayout>
          <c:xMode val="edge"/>
          <c:yMode val="edge"/>
          <c:x val="0.122937989163155"/>
          <c:y val="0.0423333330103556"/>
          <c:w val="0.78217940999398"/>
          <c:h val="0.0913694437473509"/>
        </c:manualLayout>
      </c:layout>
      <c:overlay val="0"/>
      <c:spPr>
        <a:noFill/>
        <a:ln>
          <a:noFill/>
        </a:ln>
        <a:effectLst/>
      </c:spPr>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
    <c:plotVisOnly val="1"/>
    <c:dispBlanksAs val="gap"/>
    <c:showDLblsOverMax val="0"/>
    <c:extLst>
      <c:ext uri="{0b15fc19-7d7d-44ad-8c2d-2c3a37ce22c3}">
        <chartProps xmlns="https://web.wps.cn/et/2018/main" chartId="{7e7a08cd-02b2-4b16-9e5b-84f3bfe04490}"/>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459677419355"/>
          <c:y val="0.312247644683715"/>
          <c:w val="0.784979838709677"/>
          <c:h val="0.583938986092418"/>
        </c:manualLayout>
      </c:layout>
      <c:barChart>
        <c:barDir val="col"/>
        <c:grouping val="stacked"/>
        <c:varyColors val="0"/>
        <c:ser>
          <c:idx val="0"/>
          <c:order val="0"/>
          <c:tx>
            <c:strRef>
              <c:f>Sheet1!$B$1</c:f>
              <c:strCache>
                <c:ptCount val="1"/>
                <c:pt idx="0">
                  <c:v>运营中/ Operational</c:v>
                </c:pt>
              </c:strCache>
            </c:strRef>
          </c:tx>
          <c:spPr>
            <a:solidFill>
              <a:srgbClr val="1148A3"/>
            </a:solidFill>
            <a:ln>
              <a:noFill/>
            </a:ln>
            <a:effectLst/>
            <a:sp3d>
              <a:extrusionClr>
                <a:srgbClr val="FFFFFF"/>
              </a:extrusionClr>
              <a:contourClr>
                <a:srgbClr val="FFFFFF"/>
              </a:contourClr>
            </a:sp3d>
          </c:spPr>
          <c:invertIfNegative val="0"/>
          <c:dPt>
            <c:idx val="0"/>
            <c:invertIfNegative val="0"/>
            <c:bubble3D val="0"/>
          </c:dPt>
          <c:dLbls>
            <c:spPr>
              <a:noFill/>
              <a:ln>
                <a:noFill/>
              </a:ln>
              <a:effectLst/>
            </c:spPr>
            <c:txPr>
              <a:bodyPr rot="0" spcFirstLastPara="1"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Sheet1!$B$2:$B$3</c:f>
              <c:numCache>
                <c:formatCode>General</c:formatCode>
                <c:ptCount val="2"/>
                <c:pt idx="0">
                  <c:v>51</c:v>
                </c:pt>
                <c:pt idx="1">
                  <c:v>64</c:v>
                </c:pt>
              </c:numCache>
            </c:numRef>
          </c:val>
        </c:ser>
        <c:ser>
          <c:idx val="1"/>
          <c:order val="1"/>
          <c:tx>
            <c:strRef>
              <c:f>Sheet1!$C$1</c:f>
              <c:strCache>
                <c:ptCount val="1"/>
                <c:pt idx="0">
                  <c:v>在建中/ Under construction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Sheet1!$C$2:$C$3</c:f>
              <c:numCache>
                <c:formatCode>0</c:formatCode>
                <c:ptCount val="2"/>
                <c:pt idx="0">
                  <c:v>51</c:v>
                </c:pt>
                <c:pt idx="1">
                  <c:v>44</c:v>
                </c:pt>
              </c:numCache>
            </c:numRef>
          </c:val>
        </c:ser>
        <c:ser>
          <c:idx val="2"/>
          <c:order val="2"/>
          <c:tx>
            <c:strRef>
              <c:f>Sheet1!$D$1</c:f>
              <c:strCache>
                <c:ptCount val="1"/>
                <c:pt idx="0">
                  <c:v>深度开发中/ Under in-depth development</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Sheet1!$D$2:$D$3</c:f>
              <c:numCache>
                <c:formatCode>General</c:formatCode>
                <c:ptCount val="2"/>
                <c:pt idx="0">
                  <c:v>180</c:v>
                </c:pt>
                <c:pt idx="1">
                  <c:v>262</c:v>
                </c:pt>
              </c:numCache>
            </c:numRef>
          </c:val>
        </c:ser>
        <c:ser>
          <c:idx val="3"/>
          <c:order val="3"/>
          <c:tx>
            <c:strRef>
              <c:f>Sheet1!$E$1</c:f>
              <c:strCache>
                <c:ptCount val="1"/>
                <c:pt idx="0">
                  <c:v>早期开发中/ Under early development</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Sheet1!$E$2:$E$3</c:f>
              <c:numCache>
                <c:formatCode>General</c:formatCode>
                <c:ptCount val="2"/>
                <c:pt idx="0">
                  <c:v>134</c:v>
                </c:pt>
                <c:pt idx="1">
                  <c:v>143</c:v>
                </c:pt>
              </c:numCache>
            </c:numRef>
          </c:val>
        </c:ser>
        <c:dLbls>
          <c:showLegendKey val="0"/>
          <c:showVal val="1"/>
          <c:showCatName val="0"/>
          <c:showSerName val="0"/>
          <c:showPercent val="0"/>
          <c:showBubbleSize val="0"/>
        </c:dLbls>
        <c:gapWidth val="219"/>
        <c:overlap val="100"/>
        <c:axId val="541546194"/>
        <c:axId val="558328232"/>
      </c:barChart>
      <c:catAx>
        <c:axId val="541546194"/>
        <c:scaling>
          <c:orientation val="minMax"/>
        </c:scaling>
        <c:delete val="0"/>
        <c:axPos val="b"/>
        <c:numFmt formatCode="General" sourceLinked="1"/>
        <c:majorTickMark val="in"/>
        <c:minorTickMark val="none"/>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58328232"/>
        <c:crosses val="autoZero"/>
        <c:auto val="1"/>
        <c:lblAlgn val="ctr"/>
        <c:lblOffset val="100"/>
        <c:noMultiLvlLbl val="0"/>
      </c:catAx>
      <c:valAx>
        <c:axId val="558328232"/>
        <c:scaling>
          <c:orientation val="minMax"/>
          <c:max val="800"/>
        </c:scaling>
        <c:delete val="0"/>
        <c:axPos val="l"/>
        <c:title>
          <c:tx>
            <c:rich>
              <a:bodyPr rot="-54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r>
                  <a:rPr altLang="en-US"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单位</a:t>
                </a:r>
                <a:r>
                  <a:rPr lang="en-US" altLang="zh-CN"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/Unit: </a:t>
                </a:r>
                <a:r>
                  <a:rPr altLang="en-US"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百万吨</a:t>
                </a:r>
                <a:r>
                  <a:rPr lang="en-US" altLang="zh-CN"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a:t>
                </a:r>
                <a:r>
                  <a:rPr altLang="en-US"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年</a:t>
                </a:r>
                <a:r>
                  <a:rPr lang="en-US" altLang="zh-CN"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 million tons/year</a:t>
                </a:r>
                <a:endParaRPr lang="zh-CN" sz="800" u="none" strike="noStrike" cap="none" normalizeH="0">
                  <a:solidFill>
                    <a:sysClr val="windowText" lastClr="000000"/>
                  </a:solidFill>
                  <a:uFillTx/>
                  <a:latin typeface="Times New Roman" panose="02020603050405020304" pitchFamily="18" charset="0"/>
                  <a:ea typeface="微软雅黑" panose="020B0503020204020204" charset="-122"/>
                </a:endParaRPr>
              </a:p>
            </c:rich>
          </c:tx>
          <c:layout>
            <c:manualLayout>
              <c:xMode val="edge"/>
              <c:yMode val="edge"/>
              <c:x val="0"/>
              <c:y val="0.000448306695951841"/>
            </c:manualLayout>
          </c:layout>
          <c:overlay val="0"/>
          <c:spPr>
            <a:noFill/>
            <a:ln>
              <a:noFill/>
            </a:ln>
            <a:effectLst/>
          </c:sp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41546194"/>
        <c:crosses val="autoZero"/>
        <c:crossBetween val="between"/>
      </c:valAx>
      <c:spPr>
        <a:noFill/>
        <a:ln w="25400">
          <a:noFill/>
        </a:ln>
        <a:effectLst/>
      </c:spPr>
    </c:plotArea>
    <c:legend>
      <c:legendPos val="t"/>
      <c:legendEntry>
        <c:idx val="0"/>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2"/>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3"/>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ayout>
        <c:manualLayout>
          <c:xMode val="edge"/>
          <c:yMode val="edge"/>
          <c:x val="0.0997983870967742"/>
          <c:y val="0.0257215492747121"/>
          <c:w val="0.892641129032258"/>
          <c:h val="0.27172125018693"/>
        </c:manualLayout>
      </c:layout>
      <c:overlay val="0"/>
      <c:spPr>
        <a:noFill/>
        <a:ln>
          <a:noFill/>
        </a:ln>
        <a:effectLst/>
      </c:spPr>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
    <c:plotVisOnly val="1"/>
    <c:dispBlanksAs val="gap"/>
    <c:showDLblsOverMax val="0"/>
    <c:extLst>
      <c:ext uri="{0b15fc19-7d7d-44ad-8c2d-2c3a37ce22c3}">
        <chartProps xmlns="https://web.wps.cn/et/2018/main" chartId="{5b10a3f6-5a5f-47df-a863-c5240865e409}"/>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739919354839"/>
          <c:y val="0.312086457873842"/>
          <c:w val="0.843699596774194"/>
          <c:h val="0.584208204675783"/>
        </c:manualLayout>
      </c:layout>
      <c:barChart>
        <c:barDir val="col"/>
        <c:grouping val="stacked"/>
        <c:varyColors val="0"/>
        <c:ser>
          <c:idx val="0"/>
          <c:order val="0"/>
          <c:tx>
            <c:strRef>
              <c:f>Sheet1!$B$1</c:f>
              <c:strCache>
                <c:ptCount val="1"/>
                <c:pt idx="0">
                  <c:v>运营中/ Operational</c:v>
                </c:pt>
              </c:strCache>
            </c:strRef>
          </c:tx>
          <c:spPr>
            <a:solidFill>
              <a:srgbClr val="1148A3"/>
            </a:solidFill>
            <a:ln>
              <a:noFill/>
            </a:ln>
            <a:effectLst/>
            <a:sp3d>
              <a:extrusionClr>
                <a:srgbClr val="FFFFFF"/>
              </a:extrusionClr>
              <a:contourClr>
                <a:srgbClr val="FFFFFF"/>
              </a:contourClr>
            </a:sp3d>
          </c:spPr>
          <c:invertIfNegative val="0"/>
          <c:dPt>
            <c:idx val="0"/>
            <c:invertIfNegative val="0"/>
            <c:bubble3D val="0"/>
          </c:dPt>
          <c:dLbls>
            <c:spPr>
              <a:noFill/>
              <a:ln>
                <a:noFill/>
              </a:ln>
              <a:effectLst/>
            </c:spPr>
            <c:txPr>
              <a:bodyPr rot="0" spcFirstLastPara="1"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Sheet1!$B$2:$B$3</c:f>
              <c:numCache>
                <c:formatCode>General</c:formatCode>
                <c:ptCount val="2"/>
                <c:pt idx="0">
                  <c:v>50</c:v>
                </c:pt>
                <c:pt idx="1">
                  <c:v>77</c:v>
                </c:pt>
              </c:numCache>
            </c:numRef>
          </c:val>
        </c:ser>
        <c:ser>
          <c:idx val="1"/>
          <c:order val="1"/>
          <c:tx>
            <c:strRef>
              <c:f>Sheet1!$C$1</c:f>
              <c:strCache>
                <c:ptCount val="1"/>
                <c:pt idx="0">
                  <c:v>在建中/ Under construction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Sheet1!$C$2:$C$3</c:f>
              <c:numCache>
                <c:formatCode>0</c:formatCode>
                <c:ptCount val="2"/>
                <c:pt idx="0">
                  <c:v>44</c:v>
                </c:pt>
                <c:pt idx="1">
                  <c:v>47</c:v>
                </c:pt>
              </c:numCache>
            </c:numRef>
          </c:val>
        </c:ser>
        <c:ser>
          <c:idx val="2"/>
          <c:order val="2"/>
          <c:tx>
            <c:strRef>
              <c:f>Sheet1!$D$1</c:f>
              <c:strCache>
                <c:ptCount val="1"/>
                <c:pt idx="0">
                  <c:v>深度开发中/ Under in-depth development</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Sheet1!$D$2:$D$3</c:f>
              <c:numCache>
                <c:formatCode>General</c:formatCode>
                <c:ptCount val="2"/>
                <c:pt idx="0">
                  <c:v>247</c:v>
                </c:pt>
                <c:pt idx="1">
                  <c:v>297</c:v>
                </c:pt>
              </c:numCache>
            </c:numRef>
          </c:val>
        </c:ser>
        <c:ser>
          <c:idx val="3"/>
          <c:order val="3"/>
          <c:tx>
            <c:strRef>
              <c:f>Sheet1!$E$1</c:f>
              <c:strCache>
                <c:ptCount val="1"/>
                <c:pt idx="0">
                  <c:v>早期开发中/ Under early development</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2025</c:v>
                </c:pt>
              </c:numCache>
            </c:numRef>
          </c:cat>
          <c:val>
            <c:numRef>
              <c:f>Sheet1!$E$2:$E$3</c:f>
              <c:numCache>
                <c:formatCode>General</c:formatCode>
                <c:ptCount val="2"/>
                <c:pt idx="0">
                  <c:v>287</c:v>
                </c:pt>
                <c:pt idx="1">
                  <c:v>313</c:v>
                </c:pt>
              </c:numCache>
            </c:numRef>
          </c:val>
        </c:ser>
        <c:dLbls>
          <c:showLegendKey val="0"/>
          <c:showVal val="1"/>
          <c:showCatName val="0"/>
          <c:showSerName val="0"/>
          <c:showPercent val="0"/>
          <c:showBubbleSize val="0"/>
        </c:dLbls>
        <c:gapWidth val="219"/>
        <c:overlap val="100"/>
        <c:axId val="541546194"/>
        <c:axId val="558328232"/>
      </c:barChart>
      <c:catAx>
        <c:axId val="541546194"/>
        <c:scaling>
          <c:orientation val="minMax"/>
        </c:scaling>
        <c:delete val="0"/>
        <c:axPos val="b"/>
        <c:numFmt formatCode="General" sourceLinked="1"/>
        <c:majorTickMark val="in"/>
        <c:minorTickMark val="none"/>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58328232"/>
        <c:crosses val="autoZero"/>
        <c:auto val="1"/>
        <c:lblAlgn val="ctr"/>
        <c:lblOffset val="100"/>
        <c:noMultiLvlLbl val="0"/>
      </c:catAx>
      <c:valAx>
        <c:axId val="558328232"/>
        <c:scaling>
          <c:orientation val="minMax"/>
        </c:scaling>
        <c:delete val="0"/>
        <c:axPos val="l"/>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41546194"/>
        <c:crosses val="autoZero"/>
        <c:crossBetween val="between"/>
        <c:majorUnit val="100"/>
      </c:valAx>
      <c:spPr>
        <a:noFill/>
        <a:ln w="25400">
          <a:noFill/>
        </a:ln>
        <a:effectLst/>
      </c:spPr>
    </c:plotArea>
    <c:legend>
      <c:legendPos val="t"/>
      <c:legendEntry>
        <c:idx val="0"/>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2"/>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egendEntry>
        <c:idx val="3"/>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Entry>
      <c:layout>
        <c:manualLayout>
          <c:xMode val="edge"/>
          <c:yMode val="edge"/>
          <c:x val="0.00756048387096774"/>
          <c:y val="0.0156594618438465"/>
          <c:w val="0.984879032258065"/>
          <c:h val="0.277900308778121"/>
        </c:manualLayout>
      </c:layout>
      <c:overlay val="0"/>
      <c:spPr>
        <a:noFill/>
        <a:ln>
          <a:noFill/>
        </a:ln>
        <a:effectLst/>
      </c:spPr>
      <c:txPr>
        <a:bodyPr rot="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legend>
    <c:plotVisOnly val="1"/>
    <c:dispBlanksAs val="gap"/>
    <c:showDLblsOverMax val="0"/>
    <c:extLst>
      <c:ext uri="{0b15fc19-7d7d-44ad-8c2d-2c3a37ce22c3}">
        <chartProps xmlns="https://web.wps.cn/et/2018/main" chartId="{cef0ae8f-cb65-49e9-903c-bfd44c4cb736}"/>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35471816707218"/>
          <c:y val="0.0987777777777778"/>
          <c:w val="0.838014598540146"/>
          <c:h val="0.755932222222222"/>
        </c:manualLayout>
      </c:layout>
      <c:barChart>
        <c:barDir val="col"/>
        <c:grouping val="clustered"/>
        <c:varyColors val="0"/>
        <c:ser>
          <c:idx val="0"/>
          <c:order val="0"/>
          <c:tx>
            <c:strRef>
              <c:f>Sheet1!$B$1</c:f>
              <c:strCache>
                <c:ptCount val="1"/>
                <c:pt idx="0">
                  <c:v>亚洲/ Asia</c:v>
                </c:pt>
              </c:strCache>
            </c:strRef>
          </c:tx>
          <c:spPr>
            <a:solidFill>
              <a:srgbClr val="1148A3"/>
            </a:solidFill>
            <a:ln>
              <a:noFill/>
            </a:ln>
            <a:effectLst/>
          </c:spPr>
          <c:invertIfNegative val="0"/>
          <c:dLbls>
            <c:delete val="1"/>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General</c:formatCode>
                <c:ptCount val="7"/>
                <c:pt idx="0">
                  <c:v>128</c:v>
                </c:pt>
                <c:pt idx="1">
                  <c:v>168</c:v>
                </c:pt>
                <c:pt idx="2">
                  <c:v>227</c:v>
                </c:pt>
                <c:pt idx="3">
                  <c:v>324</c:v>
                </c:pt>
                <c:pt idx="4">
                  <c:v>415</c:v>
                </c:pt>
                <c:pt idx="5">
                  <c:v>486</c:v>
                </c:pt>
                <c:pt idx="6">
                  <c:v>522</c:v>
                </c:pt>
              </c:numCache>
            </c:numRef>
          </c:val>
        </c:ser>
        <c:ser>
          <c:idx val="1"/>
          <c:order val="1"/>
          <c:tx>
            <c:strRef>
              <c:f>Sheet1!$C$1</c:f>
              <c:strCache>
                <c:ptCount val="1"/>
                <c:pt idx="0">
                  <c:v>非洲/ Africa</c:v>
                </c:pt>
              </c:strCache>
            </c:strRef>
          </c:tx>
          <c:spPr>
            <a:solidFill>
              <a:schemeClr val="accent1">
                <a:shade val="86000"/>
              </a:schemeClr>
            </a:solidFill>
            <a:ln>
              <a:noFill/>
            </a:ln>
            <a:effectLst/>
          </c:spPr>
          <c:invertIfNegative val="0"/>
          <c:dLbls>
            <c:delete val="1"/>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Cache>
                <c:formatCode>General</c:formatCode>
                <c:ptCount val="7"/>
                <c:pt idx="0">
                  <c:v>12</c:v>
                </c:pt>
                <c:pt idx="1">
                  <c:v>16</c:v>
                </c:pt>
                <c:pt idx="2">
                  <c:v>21</c:v>
                </c:pt>
                <c:pt idx="3">
                  <c:v>29</c:v>
                </c:pt>
                <c:pt idx="4">
                  <c:v>41</c:v>
                </c:pt>
                <c:pt idx="5">
                  <c:v>53</c:v>
                </c:pt>
                <c:pt idx="6">
                  <c:v>60</c:v>
                </c:pt>
              </c:numCache>
            </c:numRef>
          </c:val>
        </c:ser>
        <c:ser>
          <c:idx val="2"/>
          <c:order val="2"/>
          <c:tx>
            <c:strRef>
              <c:f>Sheet1!$D$1</c:f>
              <c:strCache>
                <c:ptCount val="1"/>
                <c:pt idx="0">
                  <c:v>欧洲/ Europe</c:v>
                </c:pt>
              </c:strCache>
            </c:strRef>
          </c:tx>
          <c:spPr>
            <a:solidFill>
              <a:schemeClr val="accent1">
                <a:tint val="86000"/>
              </a:schemeClr>
            </a:solidFill>
            <a:ln>
              <a:noFill/>
            </a:ln>
            <a:effectLst/>
          </c:spPr>
          <c:invertIfNegative val="0"/>
          <c:dLbls>
            <c:delete val="1"/>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Sheet1!$D$2:$D$8</c:f>
              <c:numCache>
                <c:formatCode>General</c:formatCode>
                <c:ptCount val="7"/>
                <c:pt idx="0">
                  <c:v>203</c:v>
                </c:pt>
                <c:pt idx="1">
                  <c:v>257</c:v>
                </c:pt>
                <c:pt idx="2">
                  <c:v>337</c:v>
                </c:pt>
                <c:pt idx="3">
                  <c:v>455</c:v>
                </c:pt>
                <c:pt idx="4">
                  <c:v>534</c:v>
                </c:pt>
                <c:pt idx="5">
                  <c:v>577</c:v>
                </c:pt>
                <c:pt idx="6">
                  <c:v>646</c:v>
                </c:pt>
              </c:numCache>
            </c:numRef>
          </c:val>
        </c:ser>
        <c:ser>
          <c:idx val="3"/>
          <c:order val="3"/>
          <c:tx>
            <c:strRef>
              <c:f>Sheet1!$E$1</c:f>
              <c:strCache>
                <c:ptCount val="1"/>
                <c:pt idx="0">
                  <c:v>美洲/ Americas</c:v>
                </c:pt>
              </c:strCache>
            </c:strRef>
          </c:tx>
          <c:spPr>
            <a:solidFill>
              <a:schemeClr val="accent1">
                <a:tint val="58000"/>
              </a:schemeClr>
            </a:solidFill>
            <a:ln>
              <a:noFill/>
            </a:ln>
            <a:effectLst/>
          </c:spPr>
          <c:invertIfNegative val="0"/>
          <c:dLbls>
            <c:dLbl>
              <c:idx val="4"/>
              <c:layout>
                <c:manualLayout>
                  <c:x val="-0.00144473874307729"/>
                  <c:y val="0.029633333333333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Sheet1!$E$2:$E$8</c:f>
              <c:numCache>
                <c:formatCode>General</c:formatCode>
                <c:ptCount val="7"/>
                <c:pt idx="0">
                  <c:v>400</c:v>
                </c:pt>
                <c:pt idx="1">
                  <c:v>530</c:v>
                </c:pt>
                <c:pt idx="2">
                  <c:v>726</c:v>
                </c:pt>
                <c:pt idx="3">
                  <c:v>995</c:v>
                </c:pt>
                <c:pt idx="4">
                  <c:v>1194</c:v>
                </c:pt>
                <c:pt idx="5">
                  <c:v>1170</c:v>
                </c:pt>
                <c:pt idx="6">
                  <c:v>1233</c:v>
                </c:pt>
              </c:numCache>
            </c:numRef>
          </c:val>
        </c:ser>
        <c:dLbls>
          <c:showLegendKey val="0"/>
          <c:showVal val="0"/>
          <c:showCatName val="0"/>
          <c:showSerName val="0"/>
          <c:showPercent val="0"/>
          <c:showBubbleSize val="0"/>
        </c:dLbls>
        <c:gapWidth val="219"/>
        <c:overlap val="-27"/>
        <c:axId val="1313233087"/>
        <c:axId val="1313231647"/>
      </c:barChart>
      <c:catAx>
        <c:axId val="131323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1313231647"/>
        <c:crosses val="autoZero"/>
        <c:auto val="1"/>
        <c:lblAlgn val="ctr"/>
        <c:lblOffset val="100"/>
        <c:noMultiLvlLbl val="0"/>
      </c:catAx>
      <c:valAx>
        <c:axId val="1313231647"/>
        <c:scaling>
          <c:orientation val="minMax"/>
        </c:scaling>
        <c:delete val="0"/>
        <c:axPos val="l"/>
        <c:title>
          <c:tx>
            <c:rich>
              <a:bodyPr rot="-54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r>
                  <a:rPr altLang="en-US" sz="800" b="0" i="0" u="none" strike="noStrike" kern="1200" cap="none" normalizeH="0" baseline="0">
                    <a:solidFill>
                      <a:schemeClr val="tx1"/>
                    </a:solidFill>
                    <a:effectLst/>
                    <a:uFill>
                      <a:solidFill>
                        <a:schemeClr val="tx1"/>
                      </a:solidFill>
                    </a:uFill>
                    <a:latin typeface="Times New Roman" panose="02020603050405020304" pitchFamily="18" charset="0"/>
                    <a:ea typeface="微软雅黑" panose="020B0503020204020204" charset="-122"/>
                    <a:cs typeface="Times New Roman" panose="02020603050405020304" pitchFamily="18" charset="0"/>
                  </a:rPr>
                  <a:t>单位</a:t>
                </a:r>
                <a:r>
                  <a:rPr lang="en-US" altLang="zh-CN" sz="800" b="0" i="0" u="none" strike="noStrike" kern="1200" cap="none" normalizeH="0" baseline="0">
                    <a:solidFill>
                      <a:schemeClr val="tx1"/>
                    </a:solidFill>
                    <a:effectLst/>
                    <a:uFill>
                      <a:solidFill>
                        <a:schemeClr val="tx1"/>
                      </a:solidFill>
                    </a:uFill>
                    <a:latin typeface="Times New Roman" panose="02020603050405020304" pitchFamily="18" charset="0"/>
                    <a:ea typeface="微软雅黑" panose="020B0503020204020204" charset="-122"/>
                    <a:cs typeface="Times New Roman" panose="02020603050405020304" pitchFamily="18" charset="0"/>
                  </a:rPr>
                  <a:t>/ Unit: </a:t>
                </a:r>
                <a:r>
                  <a:rPr altLang="en-US" sz="800" b="0" i="0" u="none" strike="noStrike" kern="1200" cap="none" normalizeH="0" baseline="0">
                    <a:solidFill>
                      <a:schemeClr val="tx1"/>
                    </a:solidFill>
                    <a:effectLst/>
                    <a:uFill>
                      <a:solidFill>
                        <a:schemeClr val="tx1"/>
                      </a:solidFill>
                    </a:uFill>
                    <a:latin typeface="Times New Roman" panose="02020603050405020304" pitchFamily="18" charset="0"/>
                    <a:ea typeface="微软雅黑" panose="020B0503020204020204" charset="-122"/>
                    <a:cs typeface="Times New Roman" panose="02020603050405020304" pitchFamily="18" charset="0"/>
                  </a:rPr>
                  <a:t>亿美元</a:t>
                </a:r>
                <a:r>
                  <a:rPr lang="en-US" altLang="zh-CN" sz="800" b="0" i="0" u="none" strike="noStrike" kern="1200" cap="none" normalizeH="0" baseline="0">
                    <a:solidFill>
                      <a:schemeClr val="tx1"/>
                    </a:solidFill>
                    <a:effectLst/>
                    <a:uFill>
                      <a:solidFill>
                        <a:schemeClr val="tx1"/>
                      </a:solidFill>
                    </a:uFill>
                    <a:latin typeface="Times New Roman" panose="02020603050405020304" pitchFamily="18" charset="0"/>
                    <a:ea typeface="微软雅黑" panose="020B0503020204020204" charset="-122"/>
                    <a:cs typeface="Times New Roman" panose="02020603050405020304" pitchFamily="18" charset="0"/>
                  </a:rPr>
                  <a:t>/ USD 100 million</a:t>
                </a:r>
                <a:endParaRPr lang="zh-CN" altLang="zh-CN" sz="800" b="0" i="0" u="none" strike="noStrike" kern="1200" cap="none"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endParaRPr>
              </a:p>
            </c:rich>
          </c:tx>
          <c:layout>
            <c:manualLayout>
              <c:xMode val="edge"/>
              <c:yMode val="edge"/>
              <c:x val="0.00361184685769323"/>
              <c:y val="0.0696616434461188"/>
            </c:manualLayout>
          </c:layout>
          <c:overlay val="0"/>
          <c:spPr>
            <a:noFill/>
            <a:ln>
              <a:noFill/>
            </a:ln>
            <a:effectLst/>
          </c:sp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1313233087"/>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egendEntry>
        <c:idx val="2"/>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egendEntry>
        <c:idx val="3"/>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ayout>
        <c:manualLayout>
          <c:xMode val="edge"/>
          <c:yMode val="edge"/>
          <c:x val="0.114615940284132"/>
          <c:y val="0.0105833333333333"/>
          <c:w val="0.753792439200578"/>
          <c:h val="0.117475"/>
        </c:manualLayout>
      </c:layout>
      <c:overlay val="1"/>
      <c:spPr>
        <a:noFill/>
        <a:ln>
          <a:noFill/>
        </a:ln>
        <a:effectLst/>
      </c:spPr>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
    <c:plotVisOnly val="1"/>
    <c:dispBlanksAs val="gap"/>
    <c:showDLblsOverMax val="0"/>
    <c:extLst>
      <c:ext uri="{0b15fc19-7d7d-44ad-8c2d-2c3a37ce22c3}">
        <chartProps xmlns="https://web.wps.cn/et/2018/main" chartId="{b04bf32d-9922-45af-847e-b36fc9eeaf68}"/>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32124290348743"/>
          <c:y val="0.0486833333333333"/>
          <c:w val="0.841362124898621"/>
          <c:h val="0.806026666666667"/>
        </c:manualLayout>
      </c:layout>
      <c:barChart>
        <c:barDir val="col"/>
        <c:grouping val="clustered"/>
        <c:varyColors val="0"/>
        <c:ser>
          <c:idx val="0"/>
          <c:order val="0"/>
          <c:tx>
            <c:strRef>
              <c:f>Sheet1!$B$1</c:f>
              <c:strCache>
                <c:ptCount val="1"/>
                <c:pt idx="0">
                  <c:v>亚洲</c:v>
                </c:pt>
              </c:strCache>
            </c:strRef>
          </c:tx>
          <c:spPr>
            <a:solidFill>
              <a:srgbClr val="1148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Sheet1!$B$2:$B$13</c:f>
              <c:numCache>
                <c:formatCode>General</c:formatCode>
                <c:ptCount val="12"/>
                <c:pt idx="0">
                  <c:v>3</c:v>
                </c:pt>
                <c:pt idx="1">
                  <c:v>1</c:v>
                </c:pt>
                <c:pt idx="2">
                  <c:v>1</c:v>
                </c:pt>
                <c:pt idx="3">
                  <c:v>59</c:v>
                </c:pt>
                <c:pt idx="4">
                  <c:v>170</c:v>
                </c:pt>
                <c:pt idx="5">
                  <c:v>293</c:v>
                </c:pt>
                <c:pt idx="6">
                  <c:v>199</c:v>
                </c:pt>
                <c:pt idx="7">
                  <c:v>363</c:v>
                </c:pt>
                <c:pt idx="8">
                  <c:v>1148</c:v>
                </c:pt>
                <c:pt idx="9">
                  <c:v>2101</c:v>
                </c:pt>
                <c:pt idx="10">
                  <c:v>2733</c:v>
                </c:pt>
                <c:pt idx="11">
                  <c:v>2523</c:v>
                </c:pt>
              </c:numCache>
            </c:numRef>
          </c:val>
        </c:ser>
        <c:dLbls>
          <c:showLegendKey val="0"/>
          <c:showVal val="1"/>
          <c:showCatName val="0"/>
          <c:showSerName val="0"/>
          <c:showPercent val="0"/>
          <c:showBubbleSize val="0"/>
        </c:dLbls>
        <c:gapWidth val="219"/>
        <c:overlap val="-27"/>
        <c:axId val="1313233087"/>
        <c:axId val="1313231647"/>
      </c:barChart>
      <c:catAx>
        <c:axId val="131323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1313231647"/>
        <c:crosses val="autoZero"/>
        <c:auto val="1"/>
        <c:lblAlgn val="ctr"/>
        <c:lblOffset val="100"/>
        <c:noMultiLvlLbl val="0"/>
      </c:catAx>
      <c:valAx>
        <c:axId val="1313231647"/>
        <c:scaling>
          <c:orientation val="minMax"/>
        </c:scaling>
        <c:delete val="0"/>
        <c:axPos val="l"/>
        <c:title>
          <c:tx>
            <c:rich>
              <a:bodyPr rot="-54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r>
                  <a:rPr altLang="en-US" sz="800" b="0" i="0" u="none" strike="noStrike" cap="none" normalizeH="0" baseline="0">
                    <a:solidFill>
                      <a:schemeClr val="tx1"/>
                    </a:solidFill>
                    <a:effectLst/>
                    <a:uFill>
                      <a:solidFill>
                        <a:schemeClr val="tx1"/>
                      </a:solidFill>
                    </a:uFill>
                    <a:ea typeface="微软雅黑" panose="020B0503020204020204" charset="-122"/>
                  </a:rPr>
                  <a:t>单位</a:t>
                </a:r>
                <a:r>
                  <a:rPr lang="en-US" altLang="zh-CN" sz="800" b="0" i="0" u="none" strike="noStrike" cap="none" normalizeH="0" baseline="0">
                    <a:solidFill>
                      <a:schemeClr val="tx1"/>
                    </a:solidFill>
                    <a:effectLst/>
                    <a:uFill>
                      <a:solidFill>
                        <a:schemeClr val="tx1"/>
                      </a:solidFill>
                    </a:uFill>
                    <a:ea typeface="微软雅黑" panose="020B0503020204020204" charset="-122"/>
                  </a:rPr>
                  <a:t>/ Unit: </a:t>
                </a:r>
                <a:r>
                  <a:rPr altLang="en-US" sz="800" b="0" i="0" u="none" strike="noStrike" cap="none" normalizeH="0" baseline="0">
                    <a:solidFill>
                      <a:schemeClr val="tx1"/>
                    </a:solidFill>
                    <a:effectLst/>
                    <a:uFill>
                      <a:solidFill>
                        <a:schemeClr val="tx1"/>
                      </a:solidFill>
                    </a:uFill>
                    <a:ea typeface="微软雅黑" panose="020B0503020204020204" charset="-122"/>
                  </a:rPr>
                  <a:t>亿美元</a:t>
                </a:r>
                <a:r>
                  <a:rPr lang="en-US" altLang="zh-CN" sz="800" b="0" i="0" u="none" strike="noStrike" cap="none" normalizeH="0" baseline="0">
                    <a:solidFill>
                      <a:schemeClr val="tx1"/>
                    </a:solidFill>
                    <a:effectLst/>
                    <a:uFill>
                      <a:solidFill>
                        <a:schemeClr val="tx1"/>
                      </a:solidFill>
                    </a:uFill>
                    <a:ea typeface="微软雅黑" panose="020B0503020204020204" charset="-122"/>
                  </a:rPr>
                  <a:t>/ USD 100 million</a:t>
                </a:r>
                <a:endParaRPr lang="zh-CN" sz="800" u="none" strike="noStrike" cap="none" normalizeH="0">
                  <a:solidFill>
                    <a:schemeClr val="tx1"/>
                  </a:solidFill>
                  <a:uFill>
                    <a:solidFill>
                      <a:schemeClr val="tx1"/>
                    </a:solidFill>
                  </a:uFill>
                  <a:ea typeface="微软雅黑" panose="020B0503020204020204" charset="-122"/>
                </a:endParaRPr>
              </a:p>
            </c:rich>
          </c:tx>
          <c:layout>
            <c:manualLayout>
              <c:xMode val="edge"/>
              <c:yMode val="edge"/>
              <c:x val="0.0038625304136253"/>
              <c:y val="0.108302777777778"/>
            </c:manualLayout>
          </c:layout>
          <c:overlay val="0"/>
          <c:spPr>
            <a:noFill/>
            <a:ln>
              <a:noFill/>
            </a:ln>
            <a:effectLst/>
          </c:sp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1313233087"/>
        <c:crosses val="autoZero"/>
        <c:crossBetween val="between"/>
      </c:valAx>
      <c:spPr>
        <a:noFill/>
        <a:ln>
          <a:noFill/>
        </a:ln>
        <a:effectLst/>
      </c:spPr>
    </c:plotArea>
    <c:plotVisOnly val="1"/>
    <c:dispBlanksAs val="gap"/>
    <c:showDLblsOverMax val="0"/>
    <c:extLst>
      <c:ext uri="{0b15fc19-7d7d-44ad-8c2d-2c3a37ce22c3}">
        <chartProps xmlns="https://web.wps.cn/et/2018/main" chartId="{6add398c-8a10-488e-9135-d7fef903ed64}"/>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646796431468"/>
          <c:y val="0.153237410071942"/>
          <c:w val="0.675015815085158"/>
          <c:h val="0.698848920863309"/>
        </c:manualLayout>
      </c:layout>
      <c:barChart>
        <c:barDir val="bar"/>
        <c:grouping val="stacked"/>
        <c:varyColors val="0"/>
        <c:ser>
          <c:idx val="0"/>
          <c:order val="0"/>
          <c:tx>
            <c:strRef>
              <c:f>Sheet1!$B$1</c:f>
              <c:strCache>
                <c:ptCount val="1"/>
                <c:pt idx="0">
                  <c:v>中小微企业现有融资额/ Existing supply of financing for MSMEs</c:v>
                </c:pt>
              </c:strCache>
            </c:strRef>
          </c:tx>
          <c:spPr>
            <a:solidFill>
              <a:schemeClr val="accent1">
                <a:lumMod val="60000"/>
                <a:lumOff val="40000"/>
              </a:schemeClr>
            </a:solidFill>
            <a:ln>
              <a:noFill/>
            </a:ln>
            <a:effectLst/>
          </c:spPr>
          <c:invertIfNegative val="0"/>
          <c:dLbls>
            <c:delete val="1"/>
          </c:dLbls>
          <c:cat>
            <c:strRef>
              <c:f>Sheet1!$A$2:$A$10</c:f>
              <c:strCache>
                <c:ptCount val="9"/>
                <c:pt idx="0">
                  <c:v>南非/ South Africa</c:v>
                </c:pt>
                <c:pt idx="1">
                  <c:v>阿根廷/ Argentina</c:v>
                </c:pt>
                <c:pt idx="2">
                  <c:v>土耳其/ Türkiye</c:v>
                </c:pt>
                <c:pt idx="3">
                  <c:v>墨西哥/ Mexico</c:v>
                </c:pt>
                <c:pt idx="4">
                  <c:v>印度尼西亚/ Indonesia</c:v>
                </c:pt>
                <c:pt idx="5">
                  <c:v>俄罗斯/ Russia</c:v>
                </c:pt>
                <c:pt idx="6">
                  <c:v>印度/ India</c:v>
                </c:pt>
                <c:pt idx="7">
                  <c:v>巴西/ Brazil</c:v>
                </c:pt>
                <c:pt idx="8">
                  <c:v>中国/ China</c:v>
                </c:pt>
              </c:strCache>
            </c:strRef>
          </c:cat>
          <c:val>
            <c:numRef>
              <c:f>Sheet1!$B$2:$B$10</c:f>
              <c:numCache>
                <c:formatCode>0.00</c:formatCode>
                <c:ptCount val="9"/>
                <c:pt idx="0">
                  <c:v>403.416968178715</c:v>
                </c:pt>
                <c:pt idx="1">
                  <c:v>131.479466967402</c:v>
                </c:pt>
                <c:pt idx="2">
                  <c:v>1160.65386256279</c:v>
                </c:pt>
                <c:pt idx="3">
                  <c:v>316.894540972461</c:v>
                </c:pt>
                <c:pt idx="4">
                  <c:v>732.025056126744</c:v>
                </c:pt>
                <c:pt idx="5">
                  <c:v>718.632697760411</c:v>
                </c:pt>
                <c:pt idx="6">
                  <c:v>1666.81685269715</c:v>
                </c:pt>
                <c:pt idx="7">
                  <c:v>1501.46209820671</c:v>
                </c:pt>
                <c:pt idx="8">
                  <c:v>34866.6632411262</c:v>
                </c:pt>
              </c:numCache>
            </c:numRef>
          </c:val>
        </c:ser>
        <c:ser>
          <c:idx val="1"/>
          <c:order val="1"/>
          <c:tx>
            <c:strRef>
              <c:f>Sheet1!$C$1</c:f>
              <c:strCache>
                <c:ptCount val="1"/>
                <c:pt idx="0">
                  <c:v>中小微企业融资缺口/ Financing gap for MSMEs</c:v>
                </c:pt>
              </c:strCache>
            </c:strRef>
          </c:tx>
          <c:spPr>
            <a:solidFill>
              <a:srgbClr val="1148A3"/>
            </a:solidFill>
            <a:ln>
              <a:noFill/>
            </a:ln>
            <a:effectLst/>
          </c:spPr>
          <c:invertIfNegative val="0"/>
          <c:dLbls>
            <c:delete val="1"/>
          </c:dLbls>
          <c:cat>
            <c:strRef>
              <c:f>Sheet1!$A$2:$A$10</c:f>
              <c:strCache>
                <c:ptCount val="9"/>
                <c:pt idx="0">
                  <c:v>南非/ South Africa</c:v>
                </c:pt>
                <c:pt idx="1">
                  <c:v>阿根廷/ Argentina</c:v>
                </c:pt>
                <c:pt idx="2">
                  <c:v>土耳其/ Türkiye</c:v>
                </c:pt>
                <c:pt idx="3">
                  <c:v>墨西哥/ Mexico</c:v>
                </c:pt>
                <c:pt idx="4">
                  <c:v>印度尼西亚/ Indonesia</c:v>
                </c:pt>
                <c:pt idx="5">
                  <c:v>俄罗斯/ Russia</c:v>
                </c:pt>
                <c:pt idx="6">
                  <c:v>印度/ India</c:v>
                </c:pt>
                <c:pt idx="7">
                  <c:v>巴西/ Brazil</c:v>
                </c:pt>
                <c:pt idx="8">
                  <c:v>中国/ China</c:v>
                </c:pt>
              </c:strCache>
            </c:strRef>
          </c:cat>
          <c:val>
            <c:numRef>
              <c:f>Sheet1!$C$2:$C$10</c:f>
              <c:numCache>
                <c:formatCode>0.00</c:formatCode>
                <c:ptCount val="9"/>
                <c:pt idx="0">
                  <c:v>512.563073798745</c:v>
                </c:pt>
                <c:pt idx="1">
                  <c:v>517.975773364087</c:v>
                </c:pt>
                <c:pt idx="2">
                  <c:v>1433.38003137401</c:v>
                </c:pt>
                <c:pt idx="3">
                  <c:v>1863.82374685878</c:v>
                </c:pt>
                <c:pt idx="4">
                  <c:v>2347.20576175598</c:v>
                </c:pt>
                <c:pt idx="5">
                  <c:v>2713.91466378403</c:v>
                </c:pt>
                <c:pt idx="6">
                  <c:v>3338.60701544528</c:v>
                </c:pt>
                <c:pt idx="7">
                  <c:v>5938.01883044677</c:v>
                </c:pt>
                <c:pt idx="8">
                  <c:v>25464.8683903794</c:v>
                </c:pt>
              </c:numCache>
            </c:numRef>
          </c:val>
        </c:ser>
        <c:dLbls>
          <c:showLegendKey val="0"/>
          <c:showVal val="0"/>
          <c:showCatName val="0"/>
          <c:showSerName val="0"/>
          <c:showPercent val="0"/>
          <c:showBubbleSize val="0"/>
        </c:dLbls>
        <c:gapWidth val="55"/>
        <c:overlap val="100"/>
        <c:axId val="796131056"/>
        <c:axId val="796130096"/>
      </c:barChart>
      <c:catAx>
        <c:axId val="796131056"/>
        <c:scaling>
          <c:orientation val="minMax"/>
        </c:scaling>
        <c:delete val="0"/>
        <c:axPos val="l"/>
        <c:title>
          <c:tx>
            <c:rich>
              <a:bodyPr rot="-5400000" spcFirstLastPara="0" vertOverflow="ellipsis" vert="horz" wrap="square" anchor="ctr" anchorCtr="1"/>
              <a:lstStyle/>
              <a:p>
                <a:pPr defTabSz="914400">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r>
                  <a:t>单位/ Unit: 亿美元/ USD 100 million </a:t>
                </a:r>
              </a:p>
              <a:p>
                <a:pPr defTabSz="914400">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796130096"/>
        <c:crosses val="autoZero"/>
        <c:auto val="1"/>
        <c:lblAlgn val="ctr"/>
        <c:lblOffset val="100"/>
        <c:noMultiLvlLbl val="0"/>
      </c:catAx>
      <c:valAx>
        <c:axId val="796130096"/>
        <c:scaling>
          <c:orientation val="minMax"/>
        </c:scaling>
        <c:delete val="0"/>
        <c:axPos val="b"/>
        <c:numFmt formatCode="#,##0_);[Red]\(#,##0\)" sourceLinked="0"/>
        <c:majorTickMark val="in"/>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7961310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ayout>
        <c:manualLayout>
          <c:xMode val="edge"/>
          <c:yMode val="edge"/>
          <c:x val="0.308873682076237"/>
          <c:y val="0.560791366906475"/>
          <c:w val="0.661513584752636"/>
          <c:h val="0.307194244604317"/>
        </c:manualLayout>
      </c:layout>
      <c:overlay val="0"/>
      <c:spPr>
        <a:noFill/>
        <a:ln>
          <a:noFill/>
        </a:ln>
        <a:effectLst/>
      </c:spPr>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
    <c:plotVisOnly val="1"/>
    <c:dispBlanksAs val="gap"/>
    <c:showDLblsOverMax val="0"/>
    <c:extLst>
      <c:ext uri="{0b15fc19-7d7d-44ad-8c2d-2c3a37ce22c3}">
        <chartProps xmlns="https://web.wps.cn/et/2018/main" chartId="{d7e84d12-54ee-475f-b156-b81b7aaa9a2d}"/>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98377939984"/>
          <c:y val="0.0528776978417266"/>
          <c:w val="0.862760543390105"/>
          <c:h val="0.772302158273381"/>
        </c:manualLayout>
      </c:layout>
      <c:barChart>
        <c:barDir val="col"/>
        <c:grouping val="clustered"/>
        <c:varyColors val="0"/>
        <c:ser>
          <c:idx val="0"/>
          <c:order val="0"/>
          <c:tx>
            <c:strRef>
              <c:f>Sheet1!$B$1</c:f>
              <c:strCache>
                <c:ptCount val="1"/>
                <c:pt idx="0">
                  <c:v>系列 1</c:v>
                </c:pt>
              </c:strCache>
            </c:strRef>
          </c:tx>
          <c:spPr>
            <a:solidFill>
              <a:srgbClr val="1148A3"/>
            </a:solidFill>
            <a:ln>
              <a:noFill/>
            </a:ln>
            <a:effectLst/>
          </c:spPr>
          <c:invertIfNegative val="0"/>
          <c:dLbls>
            <c:dLbl>
              <c:idx val="20"/>
              <c:layout>
                <c:manualLayout>
                  <c:x val="0.0115579099446183"/>
                  <c:y val="-0.0043165467625899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_);[Red]\(#,##0.0\)" sourceLinked="0"/>
            <c:spPr>
              <a:noFill/>
              <a:ln>
                <a:noFill/>
              </a:ln>
              <a:effectLst/>
            </c:spPr>
            <c:txPr>
              <a:bodyPr rot="0" spcFirstLastPara="0" vertOverflow="ellipsis" vert="horz" wrap="square" lIns="38100" tIns="19050" rIns="38100" bIns="19050" anchor="ctr" anchorCtr="1"/>
              <a:lstStyle/>
              <a:p>
                <a:pPr>
                  <a:defRPr lang="zh-CN" sz="1000" b="0" i="0" u="none" strike="noStrike" kern="1200" cap="none" spc="0" normalizeH="0" baseline="-2500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Sheet1!$A$2:$A$22</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Sheet1!$B$2:$B$22</c:f>
              <c:numCache>
                <c:formatCode>General</c:formatCode>
                <c:ptCount val="21"/>
                <c:pt idx="0">
                  <c:v>2100</c:v>
                </c:pt>
                <c:pt idx="1">
                  <c:v>2100</c:v>
                </c:pt>
                <c:pt idx="2">
                  <c:v>2400</c:v>
                </c:pt>
                <c:pt idx="3">
                  <c:v>2200</c:v>
                </c:pt>
                <c:pt idx="4">
                  <c:v>2390</c:v>
                </c:pt>
                <c:pt idx="5">
                  <c:v>2450</c:v>
                </c:pt>
                <c:pt idx="6">
                  <c:v>2450</c:v>
                </c:pt>
                <c:pt idx="7">
                  <c:v>2750</c:v>
                </c:pt>
                <c:pt idx="8">
                  <c:v>3600</c:v>
                </c:pt>
                <c:pt idx="9">
                  <c:v>4000</c:v>
                </c:pt>
                <c:pt idx="10">
                  <c:v>4700</c:v>
                </c:pt>
                <c:pt idx="11">
                  <c:v>4700</c:v>
                </c:pt>
                <c:pt idx="12">
                  <c:v>4800</c:v>
                </c:pt>
                <c:pt idx="13">
                  <c:v>4900</c:v>
                </c:pt>
                <c:pt idx="14">
                  <c:v>9350</c:v>
                </c:pt>
                <c:pt idx="15">
                  <c:v>9250</c:v>
                </c:pt>
                <c:pt idx="16">
                  <c:v>9800</c:v>
                </c:pt>
                <c:pt idx="17">
                  <c:v>9620</c:v>
                </c:pt>
                <c:pt idx="18">
                  <c:v>10300</c:v>
                </c:pt>
                <c:pt idx="19">
                  <c:v>12400</c:v>
                </c:pt>
                <c:pt idx="20">
                  <c:v>12400</c:v>
                </c:pt>
              </c:numCache>
            </c:numRef>
          </c:val>
        </c:ser>
        <c:dLbls>
          <c:showLegendKey val="0"/>
          <c:showVal val="0"/>
          <c:showCatName val="0"/>
          <c:showSerName val="0"/>
          <c:showPercent val="0"/>
          <c:showBubbleSize val="0"/>
        </c:dLbls>
        <c:gapWidth val="100"/>
        <c:overlap val="-27"/>
        <c:axId val="137127040"/>
        <c:axId val="137128576"/>
      </c:barChart>
      <c:catAx>
        <c:axId val="13712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000" b="0" i="0" u="none" strike="noStrike" kern="1200" cap="none" spc="0" normalizeH="0" baseline="-2500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37128576"/>
        <c:crosses val="autoZero"/>
        <c:auto val="1"/>
        <c:lblAlgn val="ctr"/>
        <c:lblOffset val="100"/>
        <c:noMultiLvlLbl val="0"/>
      </c:catAx>
      <c:valAx>
        <c:axId val="137128576"/>
        <c:scaling>
          <c:orientation val="minMax"/>
        </c:scaling>
        <c:delete val="0"/>
        <c:axPos val="l"/>
        <c:title>
          <c:tx>
            <c:rich>
              <a:bodyPr rot="-5400000" spcFirstLastPara="0" vertOverflow="ellipsis" vert="horz" wrap="square" anchor="ctr" anchorCtr="1"/>
              <a:lstStyle/>
              <a:p>
                <a:pPr>
                  <a:defRPr lang="zh-CN" sz="1000" b="1" i="0" u="none" strike="noStrike" kern="1200" cap="none" spc="0" normalizeH="0" baseline="-25000">
                    <a:solidFill>
                      <a:schemeClr val="tx1"/>
                    </a:solidFill>
                    <a:uFill>
                      <a:solidFill>
                        <a:schemeClr val="tx1"/>
                      </a:solidFill>
                    </a:uFill>
                    <a:latin typeface="Times New Roman" panose="02020603050405020304" pitchFamily="18" charset="0"/>
                    <a:ea typeface="微软雅黑" panose="020B0503020204020204" charset="-122"/>
                    <a:cs typeface="+mn-cs"/>
                  </a:defRPr>
                </a:pPr>
                <a:r>
                  <a:rPr altLang="en-US" sz="1000" b="0" i="0" u="none" strike="noStrike" kern="1200" cap="none" normalizeH="0" baseline="-25000">
                    <a:solidFill>
                      <a:schemeClr val="tx1"/>
                    </a:solidFill>
                    <a:effectLst/>
                    <a:uFill>
                      <a:solidFill>
                        <a:schemeClr val="tx1"/>
                      </a:solidFill>
                    </a:uFill>
                    <a:latin typeface="Times New Roman" panose="02020603050405020304" pitchFamily="18" charset="0"/>
                    <a:ea typeface="微软雅黑" panose="020B0503020204020204" charset="-122"/>
                  </a:rPr>
                  <a:t>单位</a:t>
                </a:r>
                <a:r>
                  <a:rPr lang="en-US" altLang="zh-CN" sz="1000" b="0" i="0" u="none" strike="noStrike" kern="1200" cap="none" normalizeH="0" baseline="-25000">
                    <a:solidFill>
                      <a:schemeClr val="tx1"/>
                    </a:solidFill>
                    <a:effectLst/>
                    <a:uFill>
                      <a:solidFill>
                        <a:schemeClr val="tx1"/>
                      </a:solidFill>
                    </a:uFill>
                    <a:latin typeface="Times New Roman" panose="02020603050405020304" pitchFamily="18" charset="0"/>
                    <a:ea typeface="微软雅黑" panose="020B0503020204020204" charset="-122"/>
                  </a:rPr>
                  <a:t>/ Unit: </a:t>
                </a:r>
                <a:r>
                  <a:rPr altLang="en-US" sz="1000" b="0" i="0" u="none" strike="noStrike" kern="1200" cap="none" normalizeH="0" baseline="-25000">
                    <a:solidFill>
                      <a:schemeClr val="tx1"/>
                    </a:solidFill>
                    <a:effectLst/>
                    <a:uFill>
                      <a:solidFill>
                        <a:schemeClr val="tx1"/>
                      </a:solidFill>
                    </a:uFill>
                    <a:latin typeface="Times New Roman" panose="02020603050405020304" pitchFamily="18" charset="0"/>
                    <a:ea typeface="微软雅黑" panose="020B0503020204020204" charset="-122"/>
                  </a:rPr>
                  <a:t>千吨二氧化碳</a:t>
                </a:r>
                <a:r>
                  <a:rPr lang="en-US" altLang="zh-CN" sz="1000" b="0" i="0" u="none" strike="noStrike" kern="1200" cap="none" normalizeH="0" baseline="-25000">
                    <a:solidFill>
                      <a:schemeClr val="tx1"/>
                    </a:solidFill>
                    <a:effectLst/>
                    <a:uFill>
                      <a:solidFill>
                        <a:schemeClr val="tx1"/>
                      </a:solidFill>
                    </a:uFill>
                    <a:latin typeface="Times New Roman" panose="02020603050405020304" pitchFamily="18" charset="0"/>
                    <a:ea typeface="微软雅黑" panose="020B0503020204020204" charset="-122"/>
                  </a:rPr>
                  <a:t>/ 1000  MtCO</a:t>
                </a:r>
                <a:r>
                  <a:rPr lang="en-US" altLang="zh-CN" sz="500" b="0" i="0" u="none" strike="noStrike" kern="1200" cap="none" normalizeH="0" baseline="-25000">
                    <a:solidFill>
                      <a:schemeClr val="tx1"/>
                    </a:solidFill>
                    <a:effectLst/>
                    <a:uFill>
                      <a:solidFill>
                        <a:schemeClr val="tx1"/>
                      </a:solidFill>
                    </a:uFill>
                    <a:latin typeface="Times New Roman" panose="02020603050405020304" pitchFamily="18" charset="0"/>
                    <a:ea typeface="微软雅黑" panose="020B0503020204020204" charset="-122"/>
                  </a:rPr>
                  <a:t>2</a:t>
                </a:r>
                <a:endParaRPr lang="en-US" altLang="zh-CN" sz="500" b="0" i="0" u="none" strike="noStrike" kern="1200" cap="none" normalizeH="0" baseline="-25000">
                  <a:solidFill>
                    <a:schemeClr val="tx1"/>
                  </a:solidFill>
                  <a:effectLst/>
                  <a:uFill>
                    <a:solidFill>
                      <a:schemeClr val="tx1"/>
                    </a:solidFill>
                  </a:uFill>
                  <a:latin typeface="Times New Roman" panose="02020603050405020304" pitchFamily="18" charset="0"/>
                  <a:ea typeface="微软雅黑" panose="020B0503020204020204" charset="-122"/>
                </a:endParaRPr>
              </a:p>
            </c:rich>
          </c:tx>
          <c:layout>
            <c:manualLayout>
              <c:xMode val="edge"/>
              <c:yMode val="edge"/>
              <c:x val="0.0153486445272855"/>
              <c:y val="0.0333904008253437"/>
            </c:manualLayout>
          </c:layout>
          <c:overlay val="0"/>
        </c:title>
        <c:numFmt formatCode="General" sourceLinked="1"/>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lang="zh-CN" sz="1000" b="0" i="0" u="none" strike="noStrike" kern="1200" cap="none" spc="0" normalizeH="0" baseline="-2500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37127040"/>
        <c:crosses val="autoZero"/>
        <c:crossBetween val="between"/>
        <c:dispUnits>
          <c:builtInUnit val="thousands"/>
        </c:dispUnits>
      </c:valAx>
      <c:spPr>
        <a:noFill/>
        <a:ln>
          <a:noFill/>
        </a:ln>
        <a:effectLst/>
      </c:spPr>
    </c:plotArea>
    <c:plotVisOnly val="1"/>
    <c:dispBlanksAs val="gap"/>
    <c:showDLblsOverMax val="0"/>
    <c:extLst>
      <c:ext uri="{0b15fc19-7d7d-44ad-8c2d-2c3a37ce22c3}">
        <chartProps xmlns="https://web.wps.cn/et/2018/main" chartId="{0885de34-26e5-4351-bed2-311c1f0723ee}"/>
      </c:ext>
    </c:extLst>
  </c:chart>
  <c:spPr>
    <a:solidFill>
      <a:schemeClr val="bg1"/>
    </a:solidFill>
    <a:ln w="9525" cap="flat" cmpd="sng" algn="ctr">
      <a:noFill/>
      <a:prstDash val="solid"/>
      <a:round/>
    </a:ln>
    <a:effectLst>
      <a:outerShdw blurRad="50800" dist="38100" dir="8100000" algn="tr" rotWithShape="0">
        <a:prstClr val="black">
          <a:alpha val="40000"/>
        </a:prstClr>
      </a:outerShdw>
    </a:effectLst>
  </c:spPr>
  <c:txPr>
    <a:bodyPr/>
    <a:lstStyle/>
    <a:p>
      <a:pPr>
        <a:defRPr lang="zh-CN" sz="1000" u="none" strike="noStrike" kern="1200" cap="none" spc="0" normalizeH="0" baseline="-2500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23723335488"/>
          <c:y val="0.0702875399361022"/>
          <c:w val="0.820523594053006"/>
          <c:h val="0.775846645367412"/>
        </c:manualLayout>
      </c:layout>
      <c:barChart>
        <c:barDir val="col"/>
        <c:grouping val="clustered"/>
        <c:varyColors val="0"/>
        <c:ser>
          <c:idx val="0"/>
          <c:order val="0"/>
          <c:tx>
            <c:strRef>
              <c:f>Sheet1!$B$1</c:f>
              <c:strCache>
                <c:ptCount val="1"/>
                <c:pt idx="0">
                  <c:v>系列 1</c:v>
                </c:pt>
              </c:strCache>
            </c:strRef>
          </c:tx>
          <c:spPr>
            <a:solidFill>
              <a:srgbClr val="1148A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13.2</c:v>
                </c:pt>
                <c:pt idx="1">
                  <c:v>13.9</c:v>
                </c:pt>
                <c:pt idx="2">
                  <c:v>14.63</c:v>
                </c:pt>
                <c:pt idx="3">
                  <c:v>15</c:v>
                </c:pt>
                <c:pt idx="4">
                  <c:v>15.5</c:v>
                </c:pt>
                <c:pt idx="5">
                  <c:v>15.9</c:v>
                </c:pt>
                <c:pt idx="6">
                  <c:v>16.2</c:v>
                </c:pt>
                <c:pt idx="7">
                  <c:v>16.5</c:v>
                </c:pt>
              </c:numCache>
            </c:numRef>
          </c:val>
        </c:ser>
        <c:dLbls>
          <c:showLegendKey val="0"/>
          <c:showVal val="1"/>
          <c:showCatName val="0"/>
          <c:showSerName val="0"/>
          <c:showPercent val="0"/>
          <c:showBubbleSize val="0"/>
        </c:dLbls>
        <c:gapWidth val="246"/>
        <c:overlap val="-28"/>
        <c:axId val="858148530"/>
        <c:axId val="274402720"/>
      </c:barChart>
      <c:catAx>
        <c:axId val="85814853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274402720"/>
        <c:crosses val="autoZero"/>
        <c:auto val="1"/>
        <c:lblAlgn val="ctr"/>
        <c:lblOffset val="100"/>
        <c:noMultiLvlLbl val="0"/>
      </c:catAx>
      <c:valAx>
        <c:axId val="274402720"/>
        <c:scaling>
          <c:orientation val="minMax"/>
        </c:scaling>
        <c:delete val="0"/>
        <c:axPos val="l"/>
        <c:title>
          <c:tx>
            <c:rich>
              <a:bodyPr rot="-5400000" spcFirstLastPara="0" vertOverflow="ellipsis" vert="horz" wrap="square" anchor="ctr" anchorCtr="1"/>
              <a:lstStyle/>
              <a:p>
                <a:pPr defTabSz="914400">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r>
                  <a:rPr sz="900" u="none" strike="noStrike" cap="none" normalizeH="0">
                    <a:solidFill>
                      <a:schemeClr val="tx1"/>
                    </a:solidFill>
                    <a:uFill>
                      <a:solidFill>
                        <a:schemeClr val="tx1"/>
                      </a:solidFill>
                    </a:uFill>
                  </a:rPr>
                  <a:t>单位</a:t>
                </a:r>
                <a:r>
                  <a:rPr lang="en-US" altLang="zh-CN" sz="900" u="none" strike="noStrike" cap="none" normalizeH="0">
                    <a:solidFill>
                      <a:schemeClr val="tx1"/>
                    </a:solidFill>
                    <a:uFill>
                      <a:solidFill>
                        <a:schemeClr val="tx1"/>
                      </a:solidFill>
                    </a:uFill>
                  </a:rPr>
                  <a:t>/ unit</a:t>
                </a:r>
                <a:r>
                  <a:rPr sz="900" u="none" strike="noStrike" cap="none" normalizeH="0">
                    <a:solidFill>
                      <a:schemeClr val="tx1"/>
                    </a:solidFill>
                    <a:uFill>
                      <a:solidFill>
                        <a:schemeClr val="tx1"/>
                      </a:solidFill>
                    </a:uFill>
                  </a:rPr>
                  <a:t>：万公里</a:t>
                </a:r>
                <a:r>
                  <a:rPr lang="en-US" altLang="zh-CN" sz="900" u="none" strike="noStrike" cap="none" normalizeH="0">
                    <a:solidFill>
                      <a:schemeClr val="tx1"/>
                    </a:solidFill>
                    <a:uFill>
                      <a:solidFill>
                        <a:schemeClr val="tx1"/>
                      </a:solidFill>
                    </a:uFill>
                  </a:rPr>
                  <a:t>/ 10,000 kilometers</a:t>
                </a:r>
                <a:endParaRPr lang="en-US" altLang="zh-CN" sz="900" u="none" strike="noStrike" cap="none" normalizeH="0">
                  <a:solidFill>
                    <a:schemeClr val="tx1"/>
                  </a:solidFill>
                  <a:uFill>
                    <a:solidFill>
                      <a:schemeClr val="tx1"/>
                    </a:solidFill>
                  </a:uFill>
                </a:endParaRPr>
              </a:p>
            </c:rich>
          </c:tx>
          <c:layout>
            <c:manualLayout>
              <c:xMode val="edge"/>
              <c:yMode val="edge"/>
              <c:x val="0.00711053652230126"/>
              <c:y val="0.085047923322683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858148530"/>
        <c:crosses val="autoZero"/>
        <c:crossBetween val="between"/>
      </c:valAx>
      <c:spPr>
        <a:noFill/>
        <a:ln>
          <a:noFill/>
        </a:ln>
        <a:effectLst/>
      </c:spPr>
    </c:plotArea>
    <c:plotVisOnly val="1"/>
    <c:dispBlanksAs val="gap"/>
    <c:showDLblsOverMax val="0"/>
    <c:extLst>
      <c:ext uri="{0b15fc19-7d7d-44ad-8c2d-2c3a37ce22c3}">
        <chartProps xmlns="https://web.wps.cn/et/2018/main" chartId="{880df6a1-458e-4936-9556-906dbb3ec126}"/>
      </c:ext>
    </c:extLst>
  </c:chart>
  <c:spPr>
    <a:solidFill>
      <a:schemeClr val="bg1"/>
    </a:solidFill>
    <a:ln w="9525" cap="flat" cmpd="sng" algn="ctr">
      <a:solidFill>
        <a:schemeClr val="tx1">
          <a:lumMod val="15000"/>
          <a:lumOff val="85000"/>
        </a:schemeClr>
      </a:solidFill>
      <a:round/>
    </a:ln>
    <a:effectLst>
      <a:outerShdw blurRad="50800" dist="38100" dir="8100000" algn="tr" rotWithShape="0">
        <a:prstClr val="black">
          <a:alpha val="40000"/>
        </a:prstClr>
      </a:outerShdw>
    </a:effectLst>
  </c:spPr>
  <c:txPr>
    <a:bodyPr/>
    <a:lstStyle/>
    <a:p>
      <a:pPr>
        <a:defRPr lang="zh-CN" sz="9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344625112918"/>
          <c:y val="0.111166020671835"/>
          <c:w val="0.817383242999097"/>
          <c:h val="0.720651162790698"/>
        </c:manualLayout>
      </c:layout>
      <c:barChart>
        <c:barDir val="col"/>
        <c:grouping val="clustered"/>
        <c:varyColors val="0"/>
        <c:ser>
          <c:idx val="0"/>
          <c:order val="0"/>
          <c:tx>
            <c:strRef>
              <c:f>[第五章图.xlsx]社零!$C$4</c:f>
              <c:strCache>
                <c:ptCount val="1"/>
                <c:pt idx="0">
                  <c:v>社会消费品零售总额（亿元）</c:v>
                </c:pt>
              </c:strCache>
            </c:strRef>
          </c:tx>
          <c:spPr>
            <a:solidFill>
              <a:srgbClr val="0054A5"/>
            </a:solidFill>
            <a:ln>
              <a:noFill/>
            </a:ln>
            <a:effectLst/>
          </c:spPr>
          <c:invertIfNegative val="0"/>
          <c:dLbls>
            <c:numFmt formatCode="0_);[Red]\(0\)" sourceLinked="0"/>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[第五章图.xlsx]社零!$B$5:$B$14</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[第五章图.xlsx]社零!$C$5:$C$14</c:f>
              <c:numCache>
                <c:formatCode>General</c:formatCode>
                <c:ptCount val="10"/>
                <c:pt idx="0">
                  <c:v>315806.2</c:v>
                </c:pt>
                <c:pt idx="1">
                  <c:v>347326.7</c:v>
                </c:pt>
                <c:pt idx="2">
                  <c:v>377783.1</c:v>
                </c:pt>
                <c:pt idx="3">
                  <c:v>407253.3</c:v>
                </c:pt>
                <c:pt idx="4">
                  <c:v>390514.3</c:v>
                </c:pt>
                <c:pt idx="5">
                  <c:v>438351.9</c:v>
                </c:pt>
                <c:pt idx="6">
                  <c:v>436448.7</c:v>
                </c:pt>
                <c:pt idx="7">
                  <c:v>467098</c:v>
                </c:pt>
                <c:pt idx="8">
                  <c:v>483344.7</c:v>
                </c:pt>
                <c:pt idx="9">
                  <c:v>501202</c:v>
                </c:pt>
              </c:numCache>
            </c:numRef>
          </c:val>
        </c:ser>
        <c:dLbls>
          <c:showLegendKey val="0"/>
          <c:showVal val="1"/>
          <c:showCatName val="0"/>
          <c:showSerName val="0"/>
          <c:showPercent val="0"/>
          <c:showBubbleSize val="0"/>
        </c:dLbls>
        <c:gapWidth val="220"/>
        <c:overlap val="-28"/>
        <c:axId val="475634033"/>
        <c:axId val="761230787"/>
      </c:barChart>
      <c:catAx>
        <c:axId val="475634033"/>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61230787"/>
        <c:crosses val="autoZero"/>
        <c:auto val="1"/>
        <c:lblAlgn val="ctr"/>
        <c:lblOffset val="100"/>
        <c:noMultiLvlLbl val="0"/>
      </c:catAx>
      <c:valAx>
        <c:axId val="761230787"/>
        <c:scaling>
          <c:orientation val="minMax"/>
        </c:scaling>
        <c:delete val="0"/>
        <c:axPos val="l"/>
        <c:title>
          <c:tx>
            <c:rich>
              <a:bodyPr rot="-5400000" spcFirstLastPara="0" vertOverflow="ellipsis" vert="horz" wrap="square" anchor="ctr" anchorCtr="1"/>
              <a:lstStyle/>
              <a:p>
                <a:pPr defTabSz="914400">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r>
                  <a:rPr sz="800" u="none" strike="noStrike" cap="none" normalizeH="0">
                    <a:solidFill>
                      <a:schemeClr val="tx1"/>
                    </a:solidFill>
                    <a:uFill>
                      <a:solidFill>
                        <a:schemeClr val="tx1"/>
                      </a:solidFill>
                    </a:uFill>
                    <a:latin typeface="Times New Roman" panose="02020603050405020304" pitchFamily="18" charset="0"/>
                    <a:ea typeface="微软雅黑" panose="020B0503020204020204" charset="-122"/>
                  </a:rPr>
                  <a:t>单位</a:t>
                </a:r>
                <a:r>
                  <a:rPr lang="en-US" altLang="zh-CN" sz="800" u="none" strike="noStrike" cap="none" normalizeH="0">
                    <a:solidFill>
                      <a:schemeClr val="tx1"/>
                    </a:solidFill>
                    <a:uFill>
                      <a:solidFill>
                        <a:schemeClr val="tx1"/>
                      </a:solidFill>
                    </a:uFill>
                    <a:latin typeface="Times New Roman" panose="02020603050405020304" pitchFamily="18" charset="0"/>
                    <a:ea typeface="微软雅黑" panose="020B0503020204020204" charset="-122"/>
                  </a:rPr>
                  <a:t>/Unit: </a:t>
                </a:r>
                <a:r>
                  <a:rPr altLang="en-US" sz="800" u="none" strike="noStrike" cap="none" normalizeH="0">
                    <a:solidFill>
                      <a:schemeClr val="tx1"/>
                    </a:solidFill>
                    <a:uFill>
                      <a:solidFill>
                        <a:schemeClr val="tx1"/>
                      </a:solidFill>
                    </a:uFill>
                    <a:latin typeface="Times New Roman" panose="02020603050405020304" pitchFamily="18" charset="0"/>
                    <a:ea typeface="微软雅黑" panose="020B0503020204020204" charset="-122"/>
                  </a:rPr>
                  <a:t>亿元</a:t>
                </a:r>
                <a:r>
                  <a:rPr lang="en-US" altLang="zh-CN" sz="800" u="none" strike="noStrike" cap="none" normalizeH="0">
                    <a:solidFill>
                      <a:schemeClr val="tx1"/>
                    </a:solidFill>
                    <a:uFill>
                      <a:solidFill>
                        <a:schemeClr val="tx1"/>
                      </a:solidFill>
                    </a:uFill>
                    <a:latin typeface="Times New Roman" panose="02020603050405020304" pitchFamily="18" charset="0"/>
                    <a:ea typeface="微软雅黑" panose="020B0503020204020204" charset="-122"/>
                  </a:rPr>
                  <a:t>/ 100 million</a:t>
                </a:r>
                <a:endParaRPr lang="en-US" altLang="zh-CN" sz="800" u="none" strike="noStrike" cap="none" normalizeH="0">
                  <a:solidFill>
                    <a:schemeClr val="tx1"/>
                  </a:solidFill>
                  <a:uFill>
                    <a:solidFill>
                      <a:schemeClr val="tx1"/>
                    </a:solidFill>
                  </a:uFill>
                  <a:latin typeface="Times New Roman" panose="02020603050405020304" pitchFamily="18" charset="0"/>
                  <a:ea typeface="微软雅黑" panose="020B0503020204020204" charset="-122"/>
                </a:endParaRPr>
              </a:p>
            </c:rich>
          </c:tx>
          <c:layout>
            <c:manualLayout>
              <c:xMode val="edge"/>
              <c:yMode val="edge"/>
              <c:x val="0.00541808855849876"/>
              <c:y val="0.1320094434372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475634033"/>
        <c:crosses val="autoZero"/>
        <c:crossBetween val="between"/>
      </c:valAx>
      <c:spPr>
        <a:noFill/>
        <a:ln>
          <a:noFill/>
        </a:ln>
        <a:effectLst/>
      </c:spPr>
    </c:plotArea>
    <c:plotVisOnly val="1"/>
    <c:dispBlanksAs val="gap"/>
    <c:showDLblsOverMax val="0"/>
    <c:extLst>
      <c:ext uri="{0b15fc19-7d7d-44ad-8c2d-2c3a37ce22c3}">
        <chartProps xmlns="https://web.wps.cn/et/2018/main" chartId="{cd28390b-5365-4d44-9619-426d1307a16a}"/>
      </c:ext>
    </c:extLst>
  </c:chart>
  <c:spPr>
    <a:solidFill>
      <a:schemeClr val="bg1"/>
    </a:solidFill>
    <a:ln w="9525" cap="flat" cmpd="sng" algn="ctr">
      <a:solidFill>
        <a:schemeClr val="tx1">
          <a:lumMod val="15000"/>
          <a:lumOff val="85000"/>
        </a:schemeClr>
      </a:solid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7631252758768"/>
          <c:y val="0.111166020671835"/>
          <c:w val="0.859396089098785"/>
          <c:h val="0.688244832041344"/>
        </c:manualLayout>
      </c:layout>
      <c:barChart>
        <c:barDir val="col"/>
        <c:grouping val="clustered"/>
        <c:varyColors val="0"/>
        <c:ser>
          <c:idx val="0"/>
          <c:order val="0"/>
          <c:tx>
            <c:strRef>
              <c:f>[第五章图.xlsx]绿色专利!$D$4</c:f>
              <c:strCache>
                <c:ptCount val="1"/>
                <c:pt idx="0">
                  <c:v>申请公开量（件）</c:v>
                </c:pt>
              </c:strCache>
            </c:strRef>
          </c:tx>
          <c:spPr>
            <a:solidFill>
              <a:srgbClr val="0054A5"/>
            </a:solidFill>
            <a:ln>
              <a:noFill/>
            </a:ln>
            <a:effectLst/>
          </c:spPr>
          <c:invertIfNegative val="0"/>
          <c:dLbls>
            <c:delete val="1"/>
          </c:dLbls>
          <c:cat>
            <c:numRef>
              <c:f>[第五章图.xlsx]绿色专利!$C$5:$C$13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[第五章图.xlsx]绿色专利!$D$5:$D$13</c:f>
              <c:numCache>
                <c:formatCode>General</c:formatCode>
                <c:ptCount val="9"/>
                <c:pt idx="0">
                  <c:v>49609</c:v>
                </c:pt>
                <c:pt idx="1">
                  <c:v>56323</c:v>
                </c:pt>
                <c:pt idx="2">
                  <c:v>70691</c:v>
                </c:pt>
                <c:pt idx="3">
                  <c:v>71490</c:v>
                </c:pt>
                <c:pt idx="4">
                  <c:v>66780</c:v>
                </c:pt>
                <c:pt idx="5">
                  <c:v>76900</c:v>
                </c:pt>
                <c:pt idx="6">
                  <c:v>84616</c:v>
                </c:pt>
                <c:pt idx="7">
                  <c:v>96854</c:v>
                </c:pt>
                <c:pt idx="8">
                  <c:v>111910</c:v>
                </c:pt>
              </c:numCache>
            </c:numRef>
          </c:val>
        </c:ser>
        <c:dLbls>
          <c:showLegendKey val="0"/>
          <c:showVal val="1"/>
          <c:showCatName val="0"/>
          <c:showSerName val="0"/>
          <c:showPercent val="0"/>
          <c:showBubbleSize val="0"/>
        </c:dLbls>
        <c:gapWidth val="219"/>
        <c:overlap val="-27"/>
        <c:axId val="904394867"/>
        <c:axId val="723877763"/>
      </c:barChart>
      <c:lineChart>
        <c:grouping val="standard"/>
        <c:varyColors val="0"/>
        <c:ser>
          <c:idx val="1"/>
          <c:order val="1"/>
          <c:tx>
            <c:strRef>
              <c:f>[第五章图.xlsx]绿色专利!$E$4</c:f>
              <c:strCache>
                <c:ptCount val="1"/>
                <c:pt idx="0">
                  <c:v>同期占比（%）</c:v>
                </c:pt>
              </c:strCache>
            </c:strRef>
          </c:tx>
          <c:spPr>
            <a:ln w="28575" cap="rnd">
              <a:noFill/>
              <a:round/>
            </a:ln>
            <a:effectLst/>
          </c:spPr>
          <c:marker>
            <c:symbol val="circle"/>
            <c:size val="5"/>
            <c:spPr>
              <a:solidFill>
                <a:schemeClr val="accent1">
                  <a:lumMod val="60000"/>
                  <a:lumOff val="40000"/>
                </a:schemeClr>
              </a:solidFill>
              <a:ln w="9525">
                <a:noFill/>
              </a:ln>
              <a:effectLst/>
            </c:spPr>
          </c:marker>
          <c:dLbls>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[第五章图.xlsx]绿色专利!$C$5:$C$13</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[第五章图.xlsx]绿色专利!$E$5:$E$13</c:f>
              <c:numCache>
                <c:formatCode>General</c:formatCode>
                <c:ptCount val="9"/>
                <c:pt idx="0">
                  <c:v>4.7</c:v>
                </c:pt>
                <c:pt idx="1">
                  <c:v>4.4</c:v>
                </c:pt>
                <c:pt idx="2">
                  <c:v>4.5</c:v>
                </c:pt>
                <c:pt idx="3">
                  <c:v>4.7</c:v>
                </c:pt>
                <c:pt idx="4">
                  <c:v>4.4</c:v>
                </c:pt>
                <c:pt idx="5">
                  <c:v>4.5</c:v>
                </c:pt>
                <c:pt idx="6" c:formatCode="0.0_ ">
                  <c:v>5</c:v>
                </c:pt>
                <c:pt idx="7">
                  <c:v>5.5</c:v>
                </c:pt>
                <c:pt idx="8">
                  <c:v>5.9</c:v>
                </c:pt>
              </c:numCache>
            </c:numRef>
          </c:val>
          <c:smooth val="0"/>
        </c:ser>
        <c:dLbls>
          <c:showLegendKey val="0"/>
          <c:showVal val="1"/>
          <c:showCatName val="0"/>
          <c:showSerName val="0"/>
          <c:showPercent val="0"/>
          <c:showBubbleSize val="0"/>
        </c:dLbls>
        <c:marker val="1"/>
        <c:smooth val="0"/>
        <c:axId val="907079674"/>
        <c:axId val="721083925"/>
      </c:lineChart>
      <c:catAx>
        <c:axId val="904394867"/>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23877763"/>
        <c:crosses val="autoZero"/>
        <c:auto val="1"/>
        <c:lblAlgn val="ctr"/>
        <c:lblOffset val="100"/>
        <c:noMultiLvlLbl val="0"/>
      </c:catAx>
      <c:valAx>
        <c:axId val="723877763"/>
        <c:scaling>
          <c:orientation val="minMax"/>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904394867"/>
        <c:crosses val="autoZero"/>
        <c:crossBetween val="between"/>
      </c:valAx>
      <c:catAx>
        <c:axId val="907079674"/>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21083925"/>
        <c:crosses val="autoZero"/>
        <c:auto val="1"/>
        <c:lblAlgn val="ctr"/>
        <c:lblOffset val="100"/>
        <c:noMultiLvlLbl val="0"/>
      </c:catAx>
      <c:valAx>
        <c:axId val="721083925"/>
        <c:scaling>
          <c:orientation val="minMax"/>
          <c:max val="6.5"/>
          <c:min val="2"/>
        </c:scaling>
        <c:delete val="0"/>
        <c:axPos val="r"/>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907079674"/>
        <c:crosses val="max"/>
        <c:crossBetween val="between"/>
        <c:majorUnit val="1"/>
      </c:valAx>
      <c:spPr>
        <a:noFill/>
        <a:ln>
          <a:noFill/>
        </a:ln>
        <a:effectLst/>
      </c:spPr>
    </c:plotArea>
    <c:plotVisOnly val="1"/>
    <c:dispBlanksAs val="gap"/>
    <c:showDLblsOverMax val="0"/>
    <c:extLst>
      <c:ext uri="{0b15fc19-7d7d-44ad-8c2d-2c3a37ce22c3}">
        <chartProps xmlns="https://web.wps.cn/et/2018/main" chartId="{161675c0-39e9-486a-b61f-0953d4b88b28}"/>
      </c:ext>
    </c:extLst>
  </c:chart>
  <c:spPr>
    <a:solidFill>
      <a:schemeClr val="bg1"/>
    </a:solidFill>
    <a:ln w="9525" cap="flat" cmpd="sng" algn="ctr">
      <a:solidFill>
        <a:schemeClr val="tx1">
          <a:lumMod val="15000"/>
          <a:lumOff val="85000"/>
        </a:schemeClr>
      </a:solid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67483811285846"/>
          <c:y val="0.116908914728682"/>
          <c:w val="0.854024051803885"/>
          <c:h val="0.696859173126615"/>
        </c:manualLayout>
      </c:layout>
      <c:barChart>
        <c:barDir val="col"/>
        <c:grouping val="clustered"/>
        <c:varyColors val="0"/>
        <c:ser>
          <c:idx val="0"/>
          <c:order val="0"/>
          <c:tx>
            <c:strRef>
              <c:f>[第五章图.xlsx]研发强度!$D$2</c:f>
              <c:strCache>
                <c:ptCount val="1"/>
                <c:pt idx="0">
                  <c:v>研发投入经费（亿元）</c:v>
                </c:pt>
              </c:strCache>
            </c:strRef>
          </c:tx>
          <c:spPr>
            <a:solidFill>
              <a:srgbClr val="0054A5"/>
            </a:solidFill>
            <a:ln>
              <a:noFill/>
            </a:ln>
            <a:effectLst/>
          </c:spPr>
          <c:invertIfNegative val="0"/>
          <c:dLbls>
            <c:delete val="1"/>
          </c:dLbls>
          <c:cat>
            <c:numRef>
              <c:f>[第五章图.xlsx]研发强度!$C$3:$C$11</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[第五章图.xlsx]研发强度!$D$3:$D$11</c:f>
              <c:numCache>
                <c:formatCode>0.0_ </c:formatCode>
                <c:ptCount val="9"/>
                <c:pt idx="0">
                  <c:v>15676.75</c:v>
                </c:pt>
                <c:pt idx="1">
                  <c:v>17606.13</c:v>
                </c:pt>
                <c:pt idx="2">
                  <c:v>19677.93</c:v>
                </c:pt>
                <c:pt idx="3">
                  <c:v>22143.6</c:v>
                </c:pt>
                <c:pt idx="4">
                  <c:v>24393.11</c:v>
                </c:pt>
                <c:pt idx="5">
                  <c:v>27956.31</c:v>
                </c:pt>
                <c:pt idx="6">
                  <c:v>30782.9</c:v>
                </c:pt>
                <c:pt idx="7">
                  <c:v>33357.1</c:v>
                </c:pt>
                <c:pt idx="8">
                  <c:v>36326.8</c:v>
                </c:pt>
              </c:numCache>
            </c:numRef>
          </c:val>
        </c:ser>
        <c:dLbls>
          <c:showLegendKey val="0"/>
          <c:showVal val="1"/>
          <c:showCatName val="0"/>
          <c:showSerName val="0"/>
          <c:showPercent val="0"/>
          <c:showBubbleSize val="0"/>
        </c:dLbls>
        <c:gapWidth val="219"/>
        <c:overlap val="-27"/>
        <c:axId val="241693851"/>
        <c:axId val="139893609"/>
      </c:barChart>
      <c:scatterChart>
        <c:scatterStyle val="lineMarker"/>
        <c:varyColors val="0"/>
        <c:ser>
          <c:idx val="1"/>
          <c:order val="1"/>
          <c:tx>
            <c:strRef>
              <c:f>[第五章图.xlsx]研发强度!$E$2</c:f>
              <c:strCache>
                <c:ptCount val="1"/>
                <c:pt idx="0">
                  <c:v>研发投入强度（%）</c:v>
                </c:pt>
              </c:strCache>
            </c:strRef>
          </c:tx>
          <c:spPr>
            <a:ln w="19050" cap="rnd">
              <a:noFill/>
              <a:round/>
            </a:ln>
            <a:effectLst/>
          </c:spPr>
          <c:marker>
            <c:symbol val="circle"/>
            <c:size val="5"/>
            <c:spPr>
              <a:solidFill>
                <a:schemeClr val="accent1">
                  <a:lumMod val="60000"/>
                  <a:lumOff val="40000"/>
                </a:schemeClr>
              </a:solidFill>
              <a:ln w="9525">
                <a:noFill/>
              </a:ln>
              <a:effectLst/>
            </c:spPr>
          </c:marker>
          <c:dLbls>
            <c:numFmt formatCode="#,##0.0_);[Red]\(#,##0.0\)" sourceLinked="0"/>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[第五章图.xlsx]研发强度!$C$3:$C$11</c:f>
              <c:numCache>
                <c:formatCode>General</c:formatCode>
                <c:ptCount val="9"/>
                <c:pt idx="0">
                  <c:v>2016</c:v>
                </c:pt>
                <c:pt idx="1">
                  <c:v>2017</c:v>
                </c:pt>
                <c:pt idx="2">
                  <c:v>2018</c:v>
                </c:pt>
                <c:pt idx="3">
                  <c:v>2019</c:v>
                </c:pt>
                <c:pt idx="4">
                  <c:v>2020</c:v>
                </c:pt>
                <c:pt idx="5">
                  <c:v>2021</c:v>
                </c:pt>
                <c:pt idx="6">
                  <c:v>2022</c:v>
                </c:pt>
                <c:pt idx="7">
                  <c:v>2023</c:v>
                </c:pt>
                <c:pt idx="8">
                  <c:v>2024</c:v>
                </c:pt>
              </c:numCache>
            </c:numRef>
          </c:xVal>
          <c:yVal>
            <c:numRef>
              <c:f>[第五章图.xlsx]研发强度!$E$3:$E$11</c:f>
              <c:numCache>
                <c:formatCode>General</c:formatCode>
                <c:ptCount val="9"/>
                <c:pt idx="0">
                  <c:v>2.11</c:v>
                </c:pt>
                <c:pt idx="1">
                  <c:v>2.13</c:v>
                </c:pt>
                <c:pt idx="2">
                  <c:v>2.19</c:v>
                </c:pt>
                <c:pt idx="3">
                  <c:v>2.23</c:v>
                </c:pt>
                <c:pt idx="4" c:formatCode="0.00_ ">
                  <c:v>2.4</c:v>
                </c:pt>
                <c:pt idx="5">
                  <c:v>2.44</c:v>
                </c:pt>
                <c:pt idx="6">
                  <c:v>2.54</c:v>
                </c:pt>
                <c:pt idx="7">
                  <c:v>2.65</c:v>
                </c:pt>
                <c:pt idx="8">
                  <c:v>2.69</c:v>
                </c:pt>
              </c:numCache>
            </c:numRef>
          </c:yVal>
          <c:smooth val="0"/>
        </c:ser>
        <c:dLbls>
          <c:showLegendKey val="0"/>
          <c:showVal val="1"/>
          <c:showCatName val="0"/>
          <c:showSerName val="0"/>
          <c:showPercent val="0"/>
          <c:showBubbleSize val="0"/>
        </c:dLbls>
        <c:axId val="619440019"/>
        <c:axId val="969844840"/>
      </c:scatterChart>
      <c:catAx>
        <c:axId val="2416938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39893609"/>
        <c:crosses val="autoZero"/>
        <c:auto val="1"/>
        <c:lblAlgn val="ctr"/>
        <c:lblOffset val="100"/>
        <c:noMultiLvlLbl val="0"/>
      </c:catAx>
      <c:valAx>
        <c:axId val="139893609"/>
        <c:scaling>
          <c:orientation val="minMax"/>
        </c:scaling>
        <c:delete val="0"/>
        <c:axPos val="l"/>
        <c:numFmt formatCode="0_);[Red]\(0\)" sourceLinked="0"/>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241693851"/>
        <c:crosses val="autoZero"/>
        <c:crossBetween val="between"/>
      </c:valAx>
      <c:valAx>
        <c:axId val="619440019"/>
        <c:scaling>
          <c:orientation val="minMax"/>
          <c:max val="2024.5"/>
          <c:min val="2015.5"/>
        </c:scaling>
        <c:delete val="0"/>
        <c:axPos val="t"/>
        <c:numFmt formatCode="General" sourceLinked="1"/>
        <c:majorTickMark val="none"/>
        <c:minorTickMark val="none"/>
        <c:tickLblPos val="none"/>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969844840"/>
        <c:crosses val="max"/>
        <c:crossBetween val="midCat"/>
        <c:minorUnit val="1"/>
      </c:valAx>
      <c:valAx>
        <c:axId val="969844840"/>
        <c:scaling>
          <c:orientation val="minMax"/>
        </c:scaling>
        <c:delete val="0"/>
        <c:axPos val="r"/>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619440019"/>
        <c:crosses val="max"/>
        <c:crossBetween val="midCat"/>
      </c:valAx>
      <c:spPr>
        <a:noFill/>
        <a:ln>
          <a:noFill/>
        </a:ln>
        <a:effectLst/>
      </c:spPr>
    </c:plotArea>
    <c:plotVisOnly val="1"/>
    <c:dispBlanksAs val="gap"/>
    <c:showDLblsOverMax val="0"/>
    <c:extLst>
      <c:ext uri="{0b15fc19-7d7d-44ad-8c2d-2c3a37ce22c3}">
        <chartProps xmlns="https://web.wps.cn/et/2018/main" chartId="{43981c0a-3afb-47da-8009-c0dba8ea7aea}"/>
      </c:ext>
    </c:extLst>
  </c:chart>
  <c:spPr>
    <a:solidFill>
      <a:schemeClr val="bg1"/>
    </a:solidFill>
    <a:ln w="9525" cap="flat" cmpd="sng" algn="ctr">
      <a:solidFill>
        <a:schemeClr val="tx1">
          <a:lumMod val="15000"/>
          <a:lumOff val="85000"/>
        </a:schemeClr>
      </a:solid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61710317460318"/>
          <c:y val="0.197908333333333"/>
          <c:w val="0.907369642857143"/>
          <c:h val="0.622935"/>
        </c:manualLayout>
      </c:layout>
      <c:barChart>
        <c:barDir val="col"/>
        <c:grouping val="clustered"/>
        <c:varyColors val="0"/>
        <c:ser>
          <c:idx val="0"/>
          <c:order val="0"/>
          <c:tx>
            <c:strRef>
              <c:f>Sheet1!$B$1</c:f>
              <c:strCache>
                <c:ptCount val="1"/>
                <c:pt idx="0">
                  <c:v>全球5G基站部署量/Total number of 5G base stations deployed worldwide </c:v>
                </c:pt>
              </c:strCache>
            </c:strRef>
          </c:tx>
          <c:spPr>
            <a:solidFill>
              <a:srgbClr val="1148A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2022Q2</c:v>
                </c:pt>
                <c:pt idx="1">
                  <c:v>2022Q3</c:v>
                </c:pt>
                <c:pt idx="2">
                  <c:v>2022Q4</c:v>
                </c:pt>
                <c:pt idx="3">
                  <c:v>2023Q1</c:v>
                </c:pt>
                <c:pt idx="4">
                  <c:v>2023Q2</c:v>
                </c:pt>
                <c:pt idx="5">
                  <c:v>2023Q3</c:v>
                </c:pt>
                <c:pt idx="6">
                  <c:v>2023Q4</c:v>
                </c:pt>
                <c:pt idx="7">
                  <c:v>2024Q1</c:v>
                </c:pt>
                <c:pt idx="8">
                  <c:v>2024Q2</c:v>
                </c:pt>
                <c:pt idx="9">
                  <c:v>2024Q3</c:v>
                </c:pt>
                <c:pt idx="10">
                  <c:v>2024Q4</c:v>
                </c:pt>
                <c:pt idx="11">
                  <c:v>2025Q1</c:v>
                </c:pt>
                <c:pt idx="12">
                  <c:v>2025Q2</c:v>
                </c:pt>
              </c:strCache>
            </c:strRef>
          </c:cat>
          <c:val>
            <c:numRef>
              <c:f>Sheet1!$B$2:$B$14</c:f>
              <c:numCache>
                <c:formatCode>General</c:formatCode>
                <c:ptCount val="13"/>
                <c:pt idx="0">
                  <c:v>269</c:v>
                </c:pt>
                <c:pt idx="1">
                  <c:v>308</c:v>
                </c:pt>
                <c:pt idx="2">
                  <c:v>364</c:v>
                </c:pt>
                <c:pt idx="3">
                  <c:v>402</c:v>
                </c:pt>
                <c:pt idx="4">
                  <c:v>448</c:v>
                </c:pt>
                <c:pt idx="5">
                  <c:v>481</c:v>
                </c:pt>
                <c:pt idx="6">
                  <c:v>517</c:v>
                </c:pt>
                <c:pt idx="7">
                  <c:v>549</c:v>
                </c:pt>
                <c:pt idx="8">
                  <c:v>594</c:v>
                </c:pt>
                <c:pt idx="9">
                  <c:v>620</c:v>
                </c:pt>
                <c:pt idx="10">
                  <c:v>637.6</c:v>
                </c:pt>
                <c:pt idx="11">
                  <c:v>657.9</c:v>
                </c:pt>
                <c:pt idx="12">
                  <c:v>677.4</c:v>
                </c:pt>
              </c:numCache>
            </c:numRef>
          </c:val>
        </c:ser>
        <c:ser>
          <c:idx val="1"/>
          <c:order val="1"/>
          <c:tx>
            <c:strRef>
              <c:f>Sheet1!$C$1</c:f>
              <c:strCache>
                <c:ptCount val="1"/>
                <c:pt idx="0">
                  <c:v>全球5G基站新增量/Incremental number of 5G base stations worldwide</c:v>
                </c:pt>
              </c:strCache>
            </c:strRef>
          </c:tx>
          <c:spPr>
            <a:solidFill>
              <a:schemeClr val="accent1">
                <a:lumMod val="60000"/>
                <a:lumOff val="40000"/>
              </a:schemeClr>
            </a:solidFill>
            <a:ln>
              <a:noFill/>
            </a:ln>
            <a:effectLst/>
          </c:spPr>
          <c:invertIfNegative val="0"/>
          <c:dLbls>
            <c:delete val="1"/>
          </c:dLbls>
          <c:cat>
            <c:strRef>
              <c:f>Sheet1!$A$2:$A$14</c:f>
              <c:strCache>
                <c:ptCount val="13"/>
                <c:pt idx="0">
                  <c:v>2022Q2</c:v>
                </c:pt>
                <c:pt idx="1">
                  <c:v>2022Q3</c:v>
                </c:pt>
                <c:pt idx="2">
                  <c:v>2022Q4</c:v>
                </c:pt>
                <c:pt idx="3">
                  <c:v>2023Q1</c:v>
                </c:pt>
                <c:pt idx="4">
                  <c:v>2023Q2</c:v>
                </c:pt>
                <c:pt idx="5">
                  <c:v>2023Q3</c:v>
                </c:pt>
                <c:pt idx="6">
                  <c:v>2023Q4</c:v>
                </c:pt>
                <c:pt idx="7">
                  <c:v>2024Q1</c:v>
                </c:pt>
                <c:pt idx="8">
                  <c:v>2024Q2</c:v>
                </c:pt>
                <c:pt idx="9">
                  <c:v>2024Q3</c:v>
                </c:pt>
                <c:pt idx="10">
                  <c:v>2024Q4</c:v>
                </c:pt>
                <c:pt idx="11">
                  <c:v>2025Q1</c:v>
                </c:pt>
                <c:pt idx="12">
                  <c:v>2025Q2</c:v>
                </c:pt>
              </c:strCache>
            </c:strRef>
          </c:cat>
          <c:val>
            <c:numRef>
              <c:f>Sheet1!$C$2:$C$14</c:f>
              <c:numCache>
                <c:formatCode>General</c:formatCode>
                <c:ptCount val="13"/>
                <c:pt idx="0">
                  <c:v>35.9</c:v>
                </c:pt>
                <c:pt idx="1">
                  <c:v>39</c:v>
                </c:pt>
                <c:pt idx="2">
                  <c:v>56</c:v>
                </c:pt>
                <c:pt idx="3">
                  <c:v>38</c:v>
                </c:pt>
                <c:pt idx="4">
                  <c:v>46</c:v>
                </c:pt>
                <c:pt idx="5">
                  <c:v>33</c:v>
                </c:pt>
                <c:pt idx="6">
                  <c:v>36.16</c:v>
                </c:pt>
                <c:pt idx="7">
                  <c:v>31.84</c:v>
                </c:pt>
                <c:pt idx="8">
                  <c:v>45</c:v>
                </c:pt>
                <c:pt idx="9">
                  <c:v>26</c:v>
                </c:pt>
                <c:pt idx="10">
                  <c:v>17.6</c:v>
                </c:pt>
                <c:pt idx="11">
                  <c:v>20.3</c:v>
                </c:pt>
                <c:pt idx="12">
                  <c:v>19.5</c:v>
                </c:pt>
              </c:numCache>
            </c:numRef>
          </c:val>
        </c:ser>
        <c:dLbls>
          <c:showLegendKey val="0"/>
          <c:showVal val="0"/>
          <c:showCatName val="0"/>
          <c:showSerName val="0"/>
          <c:showPercent val="0"/>
          <c:showBubbleSize val="0"/>
        </c:dLbls>
        <c:gapWidth val="200"/>
        <c:axId val="1289949727"/>
        <c:axId val="1289942527"/>
      </c:barChart>
      <c:catAx>
        <c:axId val="1289949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289942527"/>
        <c:crosses val="autoZero"/>
        <c:auto val="1"/>
        <c:lblAlgn val="ctr"/>
        <c:lblOffset val="100"/>
        <c:noMultiLvlLbl val="0"/>
      </c:catAx>
      <c:valAx>
        <c:axId val="1289942527"/>
        <c:scaling>
          <c:orientation val="minMax"/>
        </c:scaling>
        <c:delete val="0"/>
        <c:axPos val="l"/>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289949727"/>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ayout>
        <c:manualLayout>
          <c:xMode val="edge"/>
          <c:yMode val="edge"/>
          <c:x val="0.0511739915713426"/>
          <c:y val="0.0105833333333333"/>
          <c:w val="0.777724262492474"/>
          <c:h val="0.2159"/>
        </c:manualLayout>
      </c:layout>
      <c:overlay val="1"/>
      <c:spPr>
        <a:noFill/>
        <a:ln>
          <a:noFill/>
        </a:ln>
        <a:effectLst/>
      </c:spPr>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
    <c:plotVisOnly val="1"/>
    <c:dispBlanksAs val="gap"/>
    <c:showDLblsOverMax val="0"/>
    <c:extLst>
      <c:ext uri="{0b15fc19-7d7d-44ad-8c2d-2c3a37ce22c3}">
        <chartProps xmlns="https://web.wps.cn/et/2018/main" chartId="{d5fe1406-2dfa-4a63-ae5f-56e71977b277}"/>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70432897791909"/>
          <c:y val="0.092296511627907"/>
          <c:w val="0.849400718445975"/>
          <c:h val="0.696038759689922"/>
        </c:manualLayout>
      </c:layout>
      <c:barChart>
        <c:barDir val="col"/>
        <c:grouping val="clustered"/>
        <c:varyColors val="0"/>
        <c:ser>
          <c:idx val="0"/>
          <c:order val="0"/>
          <c:tx>
            <c:strRef>
              <c:f>[第五章图.xlsx]制造增加值!$C$6</c:f>
              <c:strCache>
                <c:ptCount val="1"/>
                <c:pt idx="0">
                  <c:v>制造业增加值（亿元）</c:v>
                </c:pt>
              </c:strCache>
            </c:strRef>
          </c:tx>
          <c:spPr>
            <a:solidFill>
              <a:srgbClr val="0054A5"/>
            </a:solidFill>
            <a:ln>
              <a:noFill/>
            </a:ln>
            <a:effectLst/>
          </c:spPr>
          <c:invertIfNegative val="0"/>
          <c:dLbls>
            <c:delete val="1"/>
          </c:dLbls>
          <c:cat>
            <c:numRef>
              <c:f>[第五章图.xlsx]制造增加值!$B$7:$B$16</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[第五章图.xlsx]制造增加值!$C$7:$C$16</c:f>
              <c:numCache>
                <c:formatCode>General</c:formatCode>
                <c:ptCount val="10"/>
                <c:pt idx="0">
                  <c:v>209508.9</c:v>
                </c:pt>
                <c:pt idx="1">
                  <c:v>233876.5</c:v>
                </c:pt>
                <c:pt idx="2">
                  <c:v>255937.2</c:v>
                </c:pt>
                <c:pt idx="3">
                  <c:v>264136.7</c:v>
                </c:pt>
                <c:pt idx="4">
                  <c:v>264729.3</c:v>
                </c:pt>
                <c:pt idx="5">
                  <c:v>312494.4</c:v>
                </c:pt>
                <c:pt idx="6">
                  <c:v>320609.1</c:v>
                </c:pt>
                <c:pt idx="7">
                  <c:v>323754.6</c:v>
                </c:pt>
                <c:pt idx="8" c:formatCode="0.0_ ">
                  <c:v>336000</c:v>
                </c:pt>
                <c:pt idx="9" c:formatCode="0.0_ ">
                  <c:v>347000</c:v>
                </c:pt>
              </c:numCache>
            </c:numRef>
          </c:val>
        </c:ser>
        <c:dLbls>
          <c:showLegendKey val="0"/>
          <c:showVal val="1"/>
          <c:showCatName val="0"/>
          <c:showSerName val="0"/>
          <c:showPercent val="0"/>
          <c:showBubbleSize val="0"/>
        </c:dLbls>
        <c:gapWidth val="200"/>
        <c:overlap val="-27"/>
        <c:axId val="904394867"/>
        <c:axId val="723877763"/>
      </c:barChart>
      <c:lineChart>
        <c:grouping val="standard"/>
        <c:varyColors val="0"/>
        <c:ser>
          <c:idx val="1"/>
          <c:order val="1"/>
          <c:tx>
            <c:strRef>
              <c:f>[第五章图.xlsx]制造增加值!$D$6</c:f>
              <c:strCache>
                <c:ptCount val="1"/>
                <c:pt idx="0">
                  <c:v>占国内生产总值的比重（%）</c:v>
                </c:pt>
              </c:strCache>
            </c:strRef>
          </c:tx>
          <c:spPr>
            <a:ln w="28575" cap="rnd">
              <a:noFill/>
              <a:round/>
            </a:ln>
            <a:effectLst/>
          </c:spPr>
          <c:marker>
            <c:symbol val="circle"/>
            <c:size val="5"/>
            <c:spPr>
              <a:solidFill>
                <a:schemeClr val="accent1">
                  <a:lumMod val="60000"/>
                  <a:lumOff val="40000"/>
                </a:schemeClr>
              </a:solidFill>
              <a:ln w="9525">
                <a:noFill/>
              </a:ln>
              <a:effectLst/>
            </c:spPr>
          </c:marker>
          <c:dLbls>
            <c:dLbl>
              <c:idx val="8"/>
              <c:layout>
                <c:manualLayout>
                  <c:x val="0"/>
                  <c:y val="-0.0313972219826804"/>
                </c:manualLayout>
              </c:layout>
              <c:dLblPos val="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021672354233995"/>
                  <c:y val="-0.0313972219826804"/>
                </c:manualLayout>
              </c:layout>
              <c:dLblPos val="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numRef>
              <c:f>[第五章图.xlsx]制造增加值!$B$7:$B$16</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[第五章图.xlsx]制造增加值!$D$7:$D$16</c:f>
              <c:numCache>
                <c:formatCode>General</c:formatCode>
                <c:ptCount val="10"/>
                <c:pt idx="0">
                  <c:v>28.1</c:v>
                </c:pt>
                <c:pt idx="1">
                  <c:v>28.1</c:v>
                </c:pt>
                <c:pt idx="2">
                  <c:v>27.8</c:v>
                </c:pt>
                <c:pt idx="3">
                  <c:v>26.8</c:v>
                </c:pt>
                <c:pt idx="4">
                  <c:v>25.6</c:v>
                </c:pt>
                <c:pt idx="5">
                  <c:v>26.6</c:v>
                </c:pt>
                <c:pt idx="6" c:formatCode="0.0_ ">
                  <c:v>26</c:v>
                </c:pt>
                <c:pt idx="7" c:formatCode="0.0_ ">
                  <c:v>25</c:v>
                </c:pt>
                <c:pt idx="8">
                  <c:v>24.9</c:v>
                </c:pt>
                <c:pt idx="9">
                  <c:v>24.8</c:v>
                </c:pt>
              </c:numCache>
            </c:numRef>
          </c:val>
          <c:smooth val="0"/>
        </c:ser>
        <c:dLbls>
          <c:showLegendKey val="0"/>
          <c:showVal val="1"/>
          <c:showCatName val="0"/>
          <c:showSerName val="0"/>
          <c:showPercent val="0"/>
          <c:showBubbleSize val="0"/>
        </c:dLbls>
        <c:marker val="1"/>
        <c:smooth val="0"/>
        <c:axId val="907079674"/>
        <c:axId val="721083925"/>
      </c:lineChart>
      <c:catAx>
        <c:axId val="904394867"/>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23877763"/>
        <c:crosses val="autoZero"/>
        <c:auto val="1"/>
        <c:lblAlgn val="ctr"/>
        <c:lblOffset val="100"/>
        <c:noMultiLvlLbl val="0"/>
      </c:catAx>
      <c:valAx>
        <c:axId val="723877763"/>
        <c:scaling>
          <c:orientation val="minMax"/>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904394867"/>
        <c:crosses val="autoZero"/>
        <c:crossBetween val="between"/>
      </c:valAx>
      <c:catAx>
        <c:axId val="907079674"/>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21083925"/>
        <c:crosses val="autoZero"/>
        <c:auto val="1"/>
        <c:lblAlgn val="ctr"/>
        <c:lblOffset val="100"/>
        <c:noMultiLvlLbl val="0"/>
      </c:catAx>
      <c:valAx>
        <c:axId val="721083925"/>
        <c:scaling>
          <c:orientation val="minMax"/>
          <c:max val="35"/>
          <c:min val="0"/>
        </c:scaling>
        <c:delete val="0"/>
        <c:axPos val="r"/>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907079674"/>
        <c:crosses val="max"/>
        <c:crossBetween val="between"/>
      </c:valAx>
      <c:spPr>
        <a:noFill/>
        <a:ln>
          <a:noFill/>
        </a:ln>
        <a:effectLst/>
      </c:spPr>
    </c:plotArea>
    <c:plotVisOnly val="1"/>
    <c:dispBlanksAs val="gap"/>
    <c:showDLblsOverMax val="0"/>
    <c:extLst>
      <c:ext uri="{0b15fc19-7d7d-44ad-8c2d-2c3a37ce22c3}">
        <chartProps xmlns="https://web.wps.cn/et/2018/main" chartId="{161675c0-39e9-486a-b61f-0953d4b88b28}"/>
      </c:ext>
    </c:extLst>
  </c:chart>
  <c:spPr>
    <a:solidFill>
      <a:schemeClr val="bg1"/>
    </a:solidFill>
    <a:ln w="9525" cap="flat" cmpd="sng" algn="ctr">
      <a:solidFill>
        <a:schemeClr val="tx1">
          <a:lumMod val="15000"/>
          <a:lumOff val="85000"/>
        </a:schemeClr>
      </a:solid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44927536231884"/>
          <c:y val="0.0868242033655568"/>
          <c:w val="0.908937198067633"/>
          <c:h val="0.68546365914787"/>
        </c:manualLayout>
      </c:layout>
      <c:lineChart>
        <c:grouping val="standard"/>
        <c:varyColors val="0"/>
        <c:ser>
          <c:idx val="0"/>
          <c:order val="0"/>
          <c:tx>
            <c:strRef>
              <c:f>Sheet1!$B$1</c:f>
              <c:strCache>
                <c:ptCount val="1"/>
                <c:pt idx="0">
                  <c:v>促进指数
GSCPI</c:v>
                </c:pt>
              </c:strCache>
            </c:strRef>
          </c:tx>
          <c:spPr>
            <a:ln w="28575" cap="rnd">
              <a:solidFill>
                <a:schemeClr val="tx2">
                  <a:lumMod val="40000"/>
                  <a:lumOff val="60000"/>
                </a:schemeClr>
              </a:solidFill>
              <a:round/>
            </a:ln>
            <a:effectLst/>
          </c:spPr>
          <c:marker>
            <c:symbol val="circle"/>
            <c:size val="5"/>
            <c:spPr>
              <a:solidFill>
                <a:schemeClr val="tx2">
                  <a:lumMod val="40000"/>
                  <a:lumOff val="60000"/>
                </a:schemeClr>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c:v>
                </c:pt>
                <c:pt idx="1">
                  <c:v>1.123</c:v>
                </c:pt>
                <c:pt idx="2">
                  <c:v>1.276</c:v>
                </c:pt>
                <c:pt idx="3">
                  <c:v>1.972</c:v>
                </c:pt>
                <c:pt idx="4">
                  <c:v>1.951</c:v>
                </c:pt>
                <c:pt idx="5">
                  <c:v>2.42</c:v>
                </c:pt>
                <c:pt idx="6">
                  <c:v>2.706</c:v>
                </c:pt>
                <c:pt idx="7">
                  <c:v>2.839</c:v>
                </c:pt>
              </c:numCache>
            </c:numRef>
          </c:val>
          <c:smooth val="0"/>
        </c:ser>
        <c:ser>
          <c:idx val="1"/>
          <c:order val="1"/>
          <c:tx>
            <c:strRef>
              <c:f>Sheet1!$C$1</c:f>
              <c:strCache>
                <c:ptCount val="1"/>
                <c:pt idx="0">
                  <c:v>连接指数
GSCCI</c:v>
                </c:pt>
              </c:strCache>
            </c:strRef>
          </c:tx>
          <c:spPr>
            <a:ln w="28575" cap="rnd">
              <a:solidFill>
                <a:schemeClr val="accent1">
                  <a:lumMod val="60000"/>
                  <a:lumOff val="40000"/>
                </a:schemeClr>
              </a:solidFill>
              <a:round/>
            </a:ln>
            <a:effectLst/>
          </c:spPr>
          <c:marker>
            <c:symbol val="triangle"/>
            <c:size val="5"/>
            <c:spPr>
              <a:solidFill>
                <a:schemeClr val="accent1">
                  <a:lumMod val="60000"/>
                  <a:lumOff val="40000"/>
                </a:schemeClr>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General</c:formatCode>
                <c:ptCount val="8"/>
                <c:pt idx="0">
                  <c:v>1</c:v>
                </c:pt>
                <c:pt idx="1">
                  <c:v>1.22</c:v>
                </c:pt>
                <c:pt idx="2">
                  <c:v>0.889</c:v>
                </c:pt>
                <c:pt idx="3">
                  <c:v>1.285</c:v>
                </c:pt>
                <c:pt idx="4">
                  <c:v>1.469</c:v>
                </c:pt>
                <c:pt idx="5">
                  <c:v>1.463</c:v>
                </c:pt>
                <c:pt idx="6">
                  <c:v>1.559</c:v>
                </c:pt>
                <c:pt idx="7">
                  <c:v>1.657</c:v>
                </c:pt>
              </c:numCache>
            </c:numRef>
          </c:val>
          <c:smooth val="0"/>
        </c:ser>
        <c:ser>
          <c:idx val="2"/>
          <c:order val="2"/>
          <c:tx>
            <c:strRef>
              <c:f>Sheet1!$D$1</c:f>
              <c:strCache>
                <c:ptCount val="1"/>
                <c:pt idx="0">
                  <c:v>创新指数
GSCII</c:v>
                </c:pt>
              </c:strCache>
            </c:strRef>
          </c:tx>
          <c:spPr>
            <a:ln w="28575" cap="rnd">
              <a:solidFill>
                <a:schemeClr val="accent1"/>
              </a:solidFill>
              <a:round/>
            </a:ln>
            <a:effectLst/>
          </c:spPr>
          <c:marker>
            <c:symbol val="square"/>
            <c:size val="5"/>
            <c:spPr>
              <a:solidFill>
                <a:srgbClr val="0462C2"/>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Sheet1!$D$2:$D$9</c:f>
              <c:numCache>
                <c:formatCode>General</c:formatCode>
                <c:ptCount val="8"/>
                <c:pt idx="0">
                  <c:v>1</c:v>
                </c:pt>
                <c:pt idx="1">
                  <c:v>1.181</c:v>
                </c:pt>
                <c:pt idx="2">
                  <c:v>1.354</c:v>
                </c:pt>
                <c:pt idx="3">
                  <c:v>1.75</c:v>
                </c:pt>
                <c:pt idx="4">
                  <c:v>1.622</c:v>
                </c:pt>
                <c:pt idx="5">
                  <c:v>1.882</c:v>
                </c:pt>
                <c:pt idx="6">
                  <c:v>2.159</c:v>
                </c:pt>
                <c:pt idx="7">
                  <c:v>2.565</c:v>
                </c:pt>
              </c:numCache>
            </c:numRef>
          </c:val>
          <c:smooth val="0"/>
        </c:ser>
        <c:ser>
          <c:idx val="3"/>
          <c:order val="3"/>
          <c:tx>
            <c:strRef>
              <c:f>Sheet1!$E$1</c:f>
              <c:strCache>
                <c:ptCount val="1"/>
                <c:pt idx="0">
                  <c:v>韧性指数
GSCRI</c:v>
                </c:pt>
              </c:strCache>
            </c:strRef>
          </c:tx>
          <c:spPr>
            <a:ln w="28575" cap="rnd">
              <a:solidFill>
                <a:srgbClr val="0B358B"/>
              </a:solidFill>
              <a:round/>
            </a:ln>
            <a:effectLst/>
          </c:spPr>
          <c:marker>
            <c:symbol val="none"/>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Sheet1!$E$2:$E$9</c:f>
              <c:numCache>
                <c:formatCode>General</c:formatCode>
                <c:ptCount val="8"/>
                <c:pt idx="0">
                  <c:v>1</c:v>
                </c:pt>
                <c:pt idx="1">
                  <c:v>1.02</c:v>
                </c:pt>
                <c:pt idx="2">
                  <c:v>0.749</c:v>
                </c:pt>
                <c:pt idx="3">
                  <c:v>1.403</c:v>
                </c:pt>
                <c:pt idx="4">
                  <c:v>1.351</c:v>
                </c:pt>
                <c:pt idx="5">
                  <c:v>1.18</c:v>
                </c:pt>
                <c:pt idx="6">
                  <c:v>1.223</c:v>
                </c:pt>
                <c:pt idx="7">
                  <c:v>1.249</c:v>
                </c:pt>
              </c:numCache>
            </c:numRef>
          </c:val>
          <c:smooth val="0"/>
        </c:ser>
        <c:dLbls>
          <c:showLegendKey val="0"/>
          <c:showVal val="0"/>
          <c:showCatName val="0"/>
          <c:showSerName val="0"/>
          <c:showPercent val="0"/>
          <c:showBubbleSize val="0"/>
        </c:dLbls>
        <c:marker val="1"/>
        <c:smooth val="0"/>
        <c:axId val="739309955"/>
        <c:axId val="790794424"/>
      </c:lineChart>
      <c:catAx>
        <c:axId val="73930995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90794424"/>
        <c:crosses val="autoZero"/>
        <c:auto val="1"/>
        <c:lblAlgn val="ctr"/>
        <c:lblOffset val="100"/>
        <c:noMultiLvlLbl val="0"/>
      </c:catAx>
      <c:valAx>
        <c:axId val="790794424"/>
        <c:scaling>
          <c:orientation val="minMax"/>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39309955"/>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1"/>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2"/>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3"/>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ayout>
        <c:manualLayout>
          <c:xMode val="edge"/>
          <c:yMode val="edge"/>
          <c:x val="0.0239130434782609"/>
          <c:y val="0.860610867293111"/>
          <c:w val="0.931038647342995"/>
          <c:h val="0.111320163060521"/>
        </c:manualLayout>
      </c:layout>
      <c:overlay val="0"/>
      <c:spPr>
        <a:noFill/>
        <a:ln>
          <a:noFill/>
        </a:ln>
        <a:effectLst/>
      </c:spPr>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
    <c:plotVisOnly val="1"/>
    <c:dispBlanksAs val="gap"/>
    <c:showDLblsOverMax val="0"/>
    <c:extLst>
      <c:ext uri="{0b15fc19-7d7d-44ad-8c2d-2c3a37ce22c3}">
        <chartProps xmlns="https://web.wps.cn/et/2018/main" chartId="{9f0bf624-bfde-45ed-980e-4b8fabed9bc0}"/>
      </c:ext>
    </c:extLst>
  </c:chart>
  <c:spPr>
    <a:solidFill>
      <a:schemeClr val="bg1"/>
    </a:solidFill>
    <a:ln>
      <a:noFill/>
    </a:ln>
    <a:effectLst>
      <a:outerShdw blurRad="50800" dist="38100" dir="8100000" algn="tr" rotWithShape="0">
        <a:prstClr val="black">
          <a:alpha val="40000"/>
        </a:prstClr>
      </a:outerShdw>
    </a:effectLst>
  </c:spPr>
  <c:txPr>
    <a:bodyPr/>
    <a:lstStyle/>
    <a:p>
      <a:pPr>
        <a:defRPr lang="zh-CN" sz="10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420686868686869"/>
          <c:y val="0.0414629559984957"/>
          <c:w val="0.940153535353535"/>
          <c:h val="0.74951109439639"/>
        </c:manualLayout>
      </c:layout>
      <c:lineChart>
        <c:grouping val="standard"/>
        <c:varyColors val="0"/>
        <c:ser>
          <c:idx val="0"/>
          <c:order val="0"/>
          <c:tx>
            <c:strRef>
              <c:f>Sheet1!$B$1</c:f>
              <c:strCache>
                <c:ptCount val="1"/>
                <c:pt idx="0">
                  <c:v>美国韧性指数
USSCRI</c:v>
                </c:pt>
              </c:strCache>
            </c:strRef>
          </c:tx>
          <c:spPr>
            <a:ln w="28575" cap="rnd">
              <a:solidFill>
                <a:srgbClr val="E7E6E6">
                  <a:lumMod val="75000"/>
                </a:srgbClr>
              </a:solidFill>
              <a:round/>
            </a:ln>
            <a:effectLst/>
          </c:spPr>
          <c:marker>
            <c:symbol val="diamond"/>
            <c:size val="5"/>
            <c:spPr>
              <a:solidFill>
                <a:srgbClr val="E7E6E6">
                  <a:lumMod val="75000"/>
                </a:srgbClr>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c:v>
                </c:pt>
                <c:pt idx="1">
                  <c:v>1.237</c:v>
                </c:pt>
                <c:pt idx="2">
                  <c:v>0.959</c:v>
                </c:pt>
                <c:pt idx="3">
                  <c:v>1.739</c:v>
                </c:pt>
                <c:pt idx="4">
                  <c:v>1.027</c:v>
                </c:pt>
                <c:pt idx="5">
                  <c:v>1.263</c:v>
                </c:pt>
                <c:pt idx="6">
                  <c:v>1.324</c:v>
                </c:pt>
                <c:pt idx="7">
                  <c:v>1.349</c:v>
                </c:pt>
              </c:numCache>
            </c:numRef>
          </c:val>
          <c:smooth val="0"/>
        </c:ser>
        <c:ser>
          <c:idx val="1"/>
          <c:order val="1"/>
          <c:tx>
            <c:strRef>
              <c:f>Sheet1!$C$1</c:f>
              <c:strCache>
                <c:ptCount val="1"/>
                <c:pt idx="0">
                  <c:v>欧盟韧性指数
EUSCRI</c:v>
                </c:pt>
              </c:strCache>
            </c:strRef>
          </c:tx>
          <c:spPr>
            <a:ln w="28575" cap="rnd">
              <a:solidFill>
                <a:srgbClr val="0B358B"/>
              </a:solidFill>
              <a:round/>
            </a:ln>
            <a:effectLst/>
          </c:spPr>
          <c:marker>
            <c:symbol val="circle"/>
            <c:size val="5"/>
            <c:spPr>
              <a:solidFill>
                <a:srgbClr val="0B358B"/>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General</c:formatCode>
                <c:ptCount val="8"/>
                <c:pt idx="0">
                  <c:v>1</c:v>
                </c:pt>
                <c:pt idx="1">
                  <c:v>0.956</c:v>
                </c:pt>
                <c:pt idx="2">
                  <c:v>0.899</c:v>
                </c:pt>
                <c:pt idx="3">
                  <c:v>1.333</c:v>
                </c:pt>
                <c:pt idx="4">
                  <c:v>1.161</c:v>
                </c:pt>
                <c:pt idx="5">
                  <c:v>1.105</c:v>
                </c:pt>
                <c:pt idx="6">
                  <c:v>1.034</c:v>
                </c:pt>
                <c:pt idx="7">
                  <c:v>1.094</c:v>
                </c:pt>
              </c:numCache>
            </c:numRef>
          </c:val>
          <c:smooth val="0"/>
        </c:ser>
        <c:dLbls>
          <c:showLegendKey val="0"/>
          <c:showVal val="0"/>
          <c:showCatName val="0"/>
          <c:showSerName val="0"/>
          <c:showPercent val="0"/>
          <c:showBubbleSize val="0"/>
        </c:dLbls>
        <c:marker val="1"/>
        <c:smooth val="0"/>
        <c:axId val="739309955"/>
        <c:axId val="790794424"/>
      </c:lineChart>
      <c:catAx>
        <c:axId val="73930995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790794424"/>
        <c:crosses val="autoZero"/>
        <c:auto val="1"/>
        <c:lblAlgn val="ctr"/>
        <c:lblOffset val="100"/>
        <c:noMultiLvlLbl val="0"/>
      </c:catAx>
      <c:valAx>
        <c:axId val="790794424"/>
        <c:scaling>
          <c:orientation val="minMax"/>
          <c:max val="2"/>
          <c:min val="0.6"/>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739309955"/>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legendEntry>
      <c:layout>
        <c:manualLayout>
          <c:xMode val="edge"/>
          <c:yMode val="edge"/>
          <c:x val="0.0218989898989899"/>
          <c:y val="0.867807446408424"/>
          <c:w val="0.931070707070707"/>
          <c:h val="0.126551335088379"/>
        </c:manualLayout>
      </c:layout>
      <c:overlay val="0"/>
      <c:spPr>
        <a:noFill/>
        <a:ln>
          <a:noFill/>
        </a:ln>
        <a:effectLst/>
      </c:spPr>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extLst>
      <c:ext uri="{0b15fc19-7d7d-44ad-8c2d-2c3a37ce22c3}">
        <chartProps xmlns="https://web.wps.cn/et/2018/main" chartId="{fc2af78a-61a9-488d-8225-f0f19fbec322}"/>
      </c:ext>
    </c:extLst>
  </c:chart>
  <c:spPr>
    <a:solidFill>
      <a:schemeClr val="bg1"/>
    </a:solidFill>
    <a:ln>
      <a:noFill/>
    </a:ln>
    <a:effectLst>
      <a:outerShdw blurRad="50800" dist="38100" dir="8100000" algn="tr" rotWithShape="0">
        <a:prstClr val="black">
          <a:alpha val="40000"/>
        </a:prstClr>
      </a:outerShdw>
    </a:effectLst>
  </c:spPr>
  <c:txPr>
    <a:bodyPr/>
    <a:lstStyle/>
    <a:p>
      <a:pPr>
        <a:defRPr lang="zh-CN"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externalData r:id="rId1">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558294067899"/>
          <c:y val="0.105294946647876"/>
          <c:w val="0.897837380693488"/>
          <c:h val="0.690839540970405"/>
        </c:manualLayout>
      </c:layout>
      <c:lineChart>
        <c:grouping val="standard"/>
        <c:varyColors val="0"/>
        <c:ser>
          <c:idx val="0"/>
          <c:order val="0"/>
          <c:tx>
            <c:strRef>
              <c:f>Sheet1!$B$1</c:f>
              <c:strCache>
                <c:ptCount val="1"/>
                <c:pt idx="0">
                  <c:v>促进指数
GSCPI</c:v>
                </c:pt>
              </c:strCache>
            </c:strRef>
          </c:tx>
          <c:spPr>
            <a:ln w="28575" cap="rnd">
              <a:solidFill>
                <a:schemeClr val="tx2">
                  <a:lumMod val="40000"/>
                  <a:lumOff val="60000"/>
                </a:schemeClr>
              </a:solidFill>
              <a:round/>
            </a:ln>
            <a:effectLst/>
          </c:spPr>
          <c:marker>
            <c:symbol val="circle"/>
            <c:size val="5"/>
            <c:spPr>
              <a:solidFill>
                <a:schemeClr val="tx2">
                  <a:lumMod val="40000"/>
                  <a:lumOff val="60000"/>
                </a:schemeClr>
              </a:solidFill>
              <a:ln w="9525">
                <a:noFill/>
              </a:ln>
              <a:effectLst/>
            </c:spPr>
          </c:marker>
          <c:dPt>
            <c:idx val="7"/>
            <c:marker>
              <c:symbol val="x"/>
              <c:size val="8"/>
              <c:spPr>
                <a:noFill/>
                <a:ln w="9525">
                  <a:solidFill>
                    <a:srgbClr val="4472C4"/>
                  </a:solidFill>
                </a:ln>
                <a:effectLst/>
              </c:spPr>
            </c:marker>
            <c:bubble3D val="0"/>
          </c:dPt>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c:v>
                </c:pt>
                <c:pt idx="1">
                  <c:v>1.123</c:v>
                </c:pt>
                <c:pt idx="2">
                  <c:v>1.276</c:v>
                </c:pt>
                <c:pt idx="3">
                  <c:v>1.972</c:v>
                </c:pt>
                <c:pt idx="4">
                  <c:v>1.951</c:v>
                </c:pt>
                <c:pt idx="5">
                  <c:v>2.42</c:v>
                </c:pt>
                <c:pt idx="6">
                  <c:v>2.706</c:v>
                </c:pt>
                <c:pt idx="7">
                  <c:v>2.839</c:v>
                </c:pt>
              </c:numCache>
            </c:numRef>
          </c:val>
          <c:smooth val="0"/>
        </c:ser>
        <c:ser>
          <c:idx val="1"/>
          <c:order val="1"/>
          <c:tx>
            <c:strRef>
              <c:f>Sheet1!$C$1</c:f>
              <c:strCache>
                <c:ptCount val="1"/>
                <c:pt idx="0">
                  <c:v>连接指数
GSCCI</c:v>
                </c:pt>
              </c:strCache>
            </c:strRef>
          </c:tx>
          <c:spPr>
            <a:ln w="28575" cap="rnd">
              <a:solidFill>
                <a:schemeClr val="accent1">
                  <a:lumMod val="60000"/>
                  <a:lumOff val="40000"/>
                </a:schemeClr>
              </a:solidFill>
              <a:round/>
            </a:ln>
            <a:effectLst/>
          </c:spPr>
          <c:marker>
            <c:symbol val="triangle"/>
            <c:size val="5"/>
            <c:spPr>
              <a:solidFill>
                <a:schemeClr val="accent1">
                  <a:lumMod val="60000"/>
                  <a:lumOff val="40000"/>
                </a:schemeClr>
              </a:solidFill>
              <a:ln w="9525">
                <a:noFill/>
              </a:ln>
              <a:effectLst/>
            </c:spPr>
          </c:marker>
          <c:dPt>
            <c:idx val="7"/>
            <c:marker>
              <c:symbol val="star"/>
              <c:size val="8"/>
              <c:spPr>
                <a:noFill/>
                <a:ln w="9525">
                  <a:solidFill>
                    <a:srgbClr val="4472C4"/>
                  </a:solidFill>
                </a:ln>
                <a:effectLst/>
              </c:spPr>
            </c:marker>
            <c:bubble3D val="0"/>
          </c:dPt>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General</c:formatCode>
                <c:ptCount val="8"/>
                <c:pt idx="0">
                  <c:v>1</c:v>
                </c:pt>
                <c:pt idx="1">
                  <c:v>1.22</c:v>
                </c:pt>
                <c:pt idx="2">
                  <c:v>0.889</c:v>
                </c:pt>
                <c:pt idx="3">
                  <c:v>1.285</c:v>
                </c:pt>
                <c:pt idx="4">
                  <c:v>1.469</c:v>
                </c:pt>
                <c:pt idx="5">
                  <c:v>1.463</c:v>
                </c:pt>
                <c:pt idx="6">
                  <c:v>1.559</c:v>
                </c:pt>
                <c:pt idx="7">
                  <c:v>1.657</c:v>
                </c:pt>
              </c:numCache>
            </c:numRef>
          </c:val>
          <c:smooth val="0"/>
        </c:ser>
        <c:ser>
          <c:idx val="2"/>
          <c:order val="2"/>
          <c:tx>
            <c:strRef>
              <c:f>Sheet1!$D$1</c:f>
              <c:strCache>
                <c:ptCount val="1"/>
                <c:pt idx="0">
                  <c:v>创新指数
GSCII</c:v>
                </c:pt>
              </c:strCache>
            </c:strRef>
          </c:tx>
          <c:spPr>
            <a:ln w="28575" cap="rnd">
              <a:solidFill>
                <a:schemeClr val="accent1"/>
              </a:solidFill>
              <a:round/>
            </a:ln>
            <a:effectLst/>
          </c:spPr>
          <c:marker>
            <c:symbol val="square"/>
            <c:size val="5"/>
            <c:spPr>
              <a:solidFill>
                <a:srgbClr val="0462C2"/>
              </a:solidFill>
              <a:ln w="9525">
                <a:noFill/>
              </a:ln>
              <a:effectLst/>
            </c:spPr>
          </c:marker>
          <c:dPt>
            <c:idx val="7"/>
            <c:marker>
              <c:symbol val="x"/>
              <c:size val="8"/>
              <c:spPr>
                <a:noFill/>
                <a:ln w="9525">
                  <a:solidFill>
                    <a:srgbClr val="06297C"/>
                  </a:solidFill>
                </a:ln>
                <a:effectLst/>
              </c:spPr>
            </c:marker>
            <c:bubble3D val="0"/>
          </c:dPt>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Sheet1!$D$2:$D$9</c:f>
              <c:numCache>
                <c:formatCode>General</c:formatCode>
                <c:ptCount val="8"/>
                <c:pt idx="0">
                  <c:v>1</c:v>
                </c:pt>
                <c:pt idx="1">
                  <c:v>1.181</c:v>
                </c:pt>
                <c:pt idx="2">
                  <c:v>1.354</c:v>
                </c:pt>
                <c:pt idx="3">
                  <c:v>1.75</c:v>
                </c:pt>
                <c:pt idx="4">
                  <c:v>1.622</c:v>
                </c:pt>
                <c:pt idx="5">
                  <c:v>1.882</c:v>
                </c:pt>
                <c:pt idx="6">
                  <c:v>2.159</c:v>
                </c:pt>
                <c:pt idx="7">
                  <c:v>2.565</c:v>
                </c:pt>
              </c:numCache>
            </c:numRef>
          </c:val>
          <c:smooth val="0"/>
        </c:ser>
        <c:ser>
          <c:idx val="3"/>
          <c:order val="3"/>
          <c:tx>
            <c:strRef>
              <c:f>Sheet1!$E$1</c:f>
              <c:strCache>
                <c:ptCount val="1"/>
                <c:pt idx="0">
                  <c:v>韧性指数
GSCRI</c:v>
                </c:pt>
              </c:strCache>
            </c:strRef>
          </c:tx>
          <c:spPr>
            <a:ln w="28575" cap="rnd">
              <a:solidFill>
                <a:srgbClr val="0B358B"/>
              </a:solidFill>
              <a:round/>
            </a:ln>
            <a:effectLst/>
          </c:spPr>
          <c:marker>
            <c:symbol val="none"/>
          </c:marker>
          <c:dPt>
            <c:idx val="3"/>
            <c:marker>
              <c:symbol val="x"/>
              <c:size val="8"/>
              <c:spPr>
                <a:noFill/>
                <a:ln w="6350">
                  <a:solidFill>
                    <a:srgbClr val="06297C"/>
                  </a:solidFill>
                </a:ln>
                <a:effectLst/>
              </c:spPr>
            </c:marker>
            <c:bubble3D val="0"/>
          </c:dPt>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Sheet1!$E$2:$E$9</c:f>
              <c:numCache>
                <c:formatCode>General</c:formatCode>
                <c:ptCount val="8"/>
                <c:pt idx="0">
                  <c:v>1</c:v>
                </c:pt>
                <c:pt idx="1">
                  <c:v>1.02</c:v>
                </c:pt>
                <c:pt idx="2">
                  <c:v>0.749</c:v>
                </c:pt>
                <c:pt idx="3">
                  <c:v>1.403</c:v>
                </c:pt>
                <c:pt idx="4">
                  <c:v>1.351</c:v>
                </c:pt>
                <c:pt idx="5">
                  <c:v>1.18</c:v>
                </c:pt>
                <c:pt idx="6">
                  <c:v>1.223</c:v>
                </c:pt>
                <c:pt idx="7">
                  <c:v>1.249</c:v>
                </c:pt>
              </c:numCache>
            </c:numRef>
          </c:val>
          <c:smooth val="0"/>
        </c:ser>
        <c:dLbls>
          <c:showLegendKey val="0"/>
          <c:showVal val="0"/>
          <c:showCatName val="0"/>
          <c:showSerName val="0"/>
          <c:showPercent val="0"/>
          <c:showBubbleSize val="0"/>
        </c:dLbls>
        <c:marker val="1"/>
        <c:smooth val="0"/>
        <c:axId val="739309955"/>
        <c:axId val="790794424"/>
      </c:lineChart>
      <c:catAx>
        <c:axId val="73930995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90794424"/>
        <c:crosses val="autoZero"/>
        <c:auto val="1"/>
        <c:lblAlgn val="ctr"/>
        <c:lblOffset val="100"/>
        <c:noMultiLvlLbl val="0"/>
      </c:catAx>
      <c:valAx>
        <c:axId val="790794424"/>
        <c:scaling>
          <c:orientation val="minMax"/>
          <c:max val="3.5"/>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739309955"/>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1"/>
        <c:txPr>
          <a:bodyPr rot="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2"/>
        <c:txPr>
          <a:bodyPr rot="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3"/>
        <c:txPr>
          <a:bodyPr rot="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ayout>
        <c:manualLayout>
          <c:xMode val="edge"/>
          <c:yMode val="edge"/>
          <c:x val="0.0218678265071886"/>
          <c:y val="0.876182806523052"/>
          <c:w val="0.931013652289477"/>
          <c:h val="0.117777330380511"/>
        </c:manualLayout>
      </c:layout>
      <c:overlay val="0"/>
      <c:spPr>
        <a:noFill/>
        <a:ln>
          <a:noFill/>
        </a:ln>
        <a:effectLst/>
      </c:spPr>
      <c:txPr>
        <a:bodyPr rot="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
    <c:plotVisOnly val="1"/>
    <c:dispBlanksAs val="gap"/>
    <c:showDLblsOverMax val="0"/>
    <c:extLst>
      <c:ext uri="{0b15fc19-7d7d-44ad-8c2d-2c3a37ce22c3}">
        <chartProps xmlns="https://web.wps.cn/et/2018/main" chartId="{9f0bf624-bfde-45ed-980e-4b8fabed9bc0}"/>
      </c:ext>
    </c:extLst>
  </c:chart>
  <c:spPr>
    <a:solidFill>
      <a:schemeClr val="bg1"/>
    </a:solidFill>
    <a:ln>
      <a:noFill/>
    </a:ln>
    <a:effectLst>
      <a:outerShdw blurRad="50800" dist="38100" dir="8100000" algn="tr" rotWithShape="0">
        <a:prstClr val="black">
          <a:alpha val="40000"/>
        </a:prstClr>
      </a:outerShdw>
    </a:effectLst>
  </c:spPr>
  <c:txPr>
    <a:bodyPr/>
    <a:lstStyle/>
    <a:p>
      <a:pPr>
        <a:defRPr lang="zh-CN" sz="9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134807793576"/>
          <c:y val="0.0955264043054154"/>
          <c:w val="0.740705634544497"/>
          <c:h val="0.818701648166835"/>
        </c:manualLayout>
      </c:layout>
      <c:barChart>
        <c:barDir val="bar"/>
        <c:grouping val="clustered"/>
        <c:varyColors val="0"/>
        <c:ser>
          <c:idx val="0"/>
          <c:order val="0"/>
          <c:tx>
            <c:strRef>
              <c:f>供应链预防能力!$C$151</c:f>
              <c:strCache>
                <c:ptCount val="1"/>
                <c:pt idx="0">
                  <c:v>增长5%</c:v>
                </c:pt>
              </c:strCache>
            </c:strRef>
          </c:tx>
          <c:spPr>
            <a:solidFill>
              <a:srgbClr val="2F4D9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供应链预防能力!$B$152:$B$154</c:f>
              <c:strCache>
                <c:ptCount val="3"/>
                <c:pt idx="0">
                  <c:v>预防能力</c:v>
                </c:pt>
                <c:pt idx="1">
                  <c:v>抵御能力</c:v>
                </c:pt>
                <c:pt idx="2">
                  <c:v>恢复能力</c:v>
                </c:pt>
              </c:strCache>
            </c:strRef>
          </c:cat>
          <c:val>
            <c:numRef>
              <c:f>供应链预防能力!$C$152:$C$154</c:f>
              <c:numCache>
                <c:formatCode>0.0%</c:formatCode>
                <c:ptCount val="3"/>
                <c:pt idx="0">
                  <c:v>0.0506372890104757</c:v>
                </c:pt>
                <c:pt idx="1">
                  <c:v>0.270240479396326</c:v>
                </c:pt>
                <c:pt idx="2">
                  <c:v>0.112338721600382</c:v>
                </c:pt>
              </c:numCache>
            </c:numRef>
          </c:val>
        </c:ser>
        <c:dLbls>
          <c:showLegendKey val="0"/>
          <c:showVal val="1"/>
          <c:showCatName val="0"/>
          <c:showSerName val="0"/>
          <c:showPercent val="0"/>
          <c:showBubbleSize val="0"/>
        </c:dLbls>
        <c:gapWidth val="140"/>
        <c:overlap val="-40"/>
        <c:axId val="216855331"/>
        <c:axId val="697102850"/>
      </c:barChart>
      <c:catAx>
        <c:axId val="216855331"/>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697102850"/>
        <c:crosses val="autoZero"/>
        <c:auto val="1"/>
        <c:lblAlgn val="ctr"/>
        <c:lblOffset val="100"/>
        <c:noMultiLvlLbl val="0"/>
      </c:catAx>
      <c:valAx>
        <c:axId val="697102850"/>
        <c:scaling>
          <c:orientation val="minMax"/>
        </c:scaling>
        <c:delete val="1"/>
        <c:axPos val="b"/>
        <c:numFmt formatCode="0.0%" sourceLinked="1"/>
        <c:majorTickMark val="none"/>
        <c:minorTickMark val="none"/>
        <c:tickLblPos val="nextTo"/>
        <c:txPr>
          <a:bodyPr rot="-6000000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216855331"/>
        <c:crosses val="autoZero"/>
        <c:crossBetween val="between"/>
      </c:valAx>
      <c:spPr>
        <a:noFill/>
        <a:ln>
          <a:noFill/>
        </a:ln>
        <a:effectLst/>
      </c:spPr>
    </c:plotArea>
    <c:plotVisOnly val="1"/>
    <c:dispBlanksAs val="gap"/>
    <c:showDLblsOverMax val="0"/>
    <c:extLst>
      <c:ext uri="{0b15fc19-7d7d-44ad-8c2d-2c3a37ce22c3}">
        <chartProps xmlns="https://web.wps.cn/et/2018/main" chartId="{56a90c8c-352f-4708-8ad2-a98596d4ba4d}"/>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10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286397645039"/>
          <c:y val="0.126135216952573"/>
          <c:w val="0.601128418986876"/>
          <c:h val="0.791456441305079"/>
        </c:manualLayout>
      </c:layout>
      <c:barChart>
        <c:barDir val="bar"/>
        <c:grouping val="clustered"/>
        <c:varyColors val="0"/>
        <c:ser>
          <c:idx val="0"/>
          <c:order val="0"/>
          <c:tx>
            <c:strRef>
              <c:f>[冲击检验.xlsx]供应链预防能力!$D$151</c:f>
              <c:strCache>
                <c:ptCount val="1"/>
                <c:pt idx="0">
                  <c:v>减少5%</c:v>
                </c:pt>
              </c:strCache>
            </c:strRef>
          </c:tx>
          <c:spPr>
            <a:solidFill>
              <a:srgbClr val="5793D6"/>
            </a:solidFill>
            <a:ln>
              <a:noFill/>
            </a:ln>
            <a:effectLst/>
          </c:spPr>
          <c:invertIfNegative val="0"/>
          <c:dLbls>
            <c:dLbl>
              <c:idx val="2"/>
              <c:layout>
                <c:manualLayout>
                  <c:x val="0"/>
                  <c:y val="0.0046663555762949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[冲击检验.xlsx]供应链预防能力!$B$152:$B$154</c:f>
              <c:strCache>
                <c:ptCount val="3"/>
                <c:pt idx="0">
                  <c:v>供应链预防能力</c:v>
                </c:pt>
                <c:pt idx="1">
                  <c:v>供应链抵御能力</c:v>
                </c:pt>
                <c:pt idx="2">
                  <c:v>供应链恢复能力</c:v>
                </c:pt>
              </c:strCache>
            </c:strRef>
          </c:cat>
          <c:val>
            <c:numRef>
              <c:f>[冲击检验.xlsx]供应链预防能力!$D$152:$D$154</c:f>
              <c:numCache>
                <c:formatCode>0.0%</c:formatCode>
                <c:ptCount val="3"/>
                <c:pt idx="0">
                  <c:v>-0.0871099682631301</c:v>
                </c:pt>
                <c:pt idx="1">
                  <c:v>-0.104868043864408</c:v>
                </c:pt>
                <c:pt idx="2">
                  <c:v>-0.178039667795298</c:v>
                </c:pt>
              </c:numCache>
            </c:numRef>
          </c:val>
        </c:ser>
        <c:dLbls>
          <c:showLegendKey val="0"/>
          <c:showVal val="1"/>
          <c:showCatName val="0"/>
          <c:showSerName val="0"/>
          <c:showPercent val="0"/>
          <c:showBubbleSize val="0"/>
        </c:dLbls>
        <c:gapWidth val="140"/>
        <c:overlap val="-40"/>
        <c:axId val="216855331"/>
        <c:axId val="697102850"/>
      </c:barChart>
      <c:catAx>
        <c:axId val="216855331"/>
        <c:scaling>
          <c:orientation val="minMax"/>
        </c:scaling>
        <c:delete val="1"/>
        <c:axPos val="l"/>
        <c:numFmt formatCode="General" sourceLinked="0"/>
        <c:majorTickMark val="none"/>
        <c:minorTickMark val="none"/>
        <c:tickLblPos val="high"/>
        <c:txPr>
          <a:bodyPr rot="-6000000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697102850"/>
        <c:crosses val="autoZero"/>
        <c:auto val="1"/>
        <c:lblAlgn val="ctr"/>
        <c:lblOffset val="100"/>
        <c:noMultiLvlLbl val="0"/>
      </c:catAx>
      <c:valAx>
        <c:axId val="697102850"/>
        <c:scaling>
          <c:orientation val="minMax"/>
        </c:scaling>
        <c:delete val="1"/>
        <c:axPos val="b"/>
        <c:numFmt formatCode="0.0%" sourceLinked="1"/>
        <c:majorTickMark val="none"/>
        <c:minorTickMark val="none"/>
        <c:tickLblPos val="nextTo"/>
        <c:txPr>
          <a:bodyPr rot="-6000000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216855331"/>
        <c:crosses val="autoZero"/>
        <c:crossBetween val="between"/>
      </c:valAx>
      <c:spPr>
        <a:noFill/>
        <a:ln>
          <a:noFill/>
        </a:ln>
        <a:effectLst/>
      </c:spPr>
    </c:plotArea>
    <c:plotVisOnly val="1"/>
    <c:dispBlanksAs val="gap"/>
    <c:showDLblsOverMax val="0"/>
    <c:extLst>
      <c:ext uri="{0b15fc19-7d7d-44ad-8c2d-2c3a37ce22c3}">
        <chartProps xmlns="https://web.wps.cn/et/2018/main" chartId="{551f7e03-5c07-44dc-bebc-3b781de0f08a}"/>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10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420686868686869"/>
          <c:y val="0.0414629559984957"/>
          <c:w val="0.940153535353535"/>
          <c:h val="0.74951109439639"/>
        </c:manualLayout>
      </c:layout>
      <c:lineChart>
        <c:grouping val="standard"/>
        <c:varyColors val="0"/>
        <c:ser>
          <c:idx val="0"/>
          <c:order val="0"/>
          <c:tx>
            <c:strRef>
              <c:f>Sheet1!$B$1</c:f>
              <c:strCache>
                <c:ptCount val="1"/>
                <c:pt idx="0">
                  <c:v>美国韧性指数
USSCRI</c:v>
                </c:pt>
              </c:strCache>
            </c:strRef>
          </c:tx>
          <c:spPr>
            <a:ln w="28575" cap="rnd">
              <a:solidFill>
                <a:srgbClr val="E7E6E6">
                  <a:lumMod val="75000"/>
                </a:srgbClr>
              </a:solidFill>
              <a:round/>
            </a:ln>
            <a:effectLst/>
          </c:spPr>
          <c:marker>
            <c:symbol val="diamond"/>
            <c:size val="5"/>
            <c:spPr>
              <a:solidFill>
                <a:srgbClr val="E7E6E6">
                  <a:lumMod val="75000"/>
                </a:srgbClr>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c:v>
                </c:pt>
                <c:pt idx="1">
                  <c:v>1.237</c:v>
                </c:pt>
                <c:pt idx="2">
                  <c:v>0.959</c:v>
                </c:pt>
                <c:pt idx="3">
                  <c:v>1.739</c:v>
                </c:pt>
                <c:pt idx="4">
                  <c:v>1.027</c:v>
                </c:pt>
                <c:pt idx="5">
                  <c:v>1.263</c:v>
                </c:pt>
                <c:pt idx="6">
                  <c:v>1.324</c:v>
                </c:pt>
                <c:pt idx="7">
                  <c:v>1.349</c:v>
                </c:pt>
              </c:numCache>
            </c:numRef>
          </c:val>
          <c:smooth val="0"/>
        </c:ser>
        <c:ser>
          <c:idx val="1"/>
          <c:order val="1"/>
          <c:tx>
            <c:strRef>
              <c:f>Sheet1!$C$1</c:f>
              <c:strCache>
                <c:ptCount val="1"/>
                <c:pt idx="0">
                  <c:v>欧盟韧性指数
EUSCRI</c:v>
                </c:pt>
              </c:strCache>
            </c:strRef>
          </c:tx>
          <c:spPr>
            <a:ln w="28575" cap="rnd">
              <a:solidFill>
                <a:srgbClr val="0B358B"/>
              </a:solidFill>
              <a:round/>
            </a:ln>
            <a:effectLst/>
          </c:spPr>
          <c:marker>
            <c:symbol val="circle"/>
            <c:size val="5"/>
            <c:spPr>
              <a:solidFill>
                <a:srgbClr val="0B358B"/>
              </a:solidFill>
              <a:ln w="9525">
                <a:noFill/>
              </a:ln>
              <a:effectLst/>
            </c:spPr>
          </c:marker>
          <c:dLbls>
            <c:delete val="1"/>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General</c:formatCode>
                <c:ptCount val="8"/>
                <c:pt idx="0">
                  <c:v>1</c:v>
                </c:pt>
                <c:pt idx="1">
                  <c:v>0.956</c:v>
                </c:pt>
                <c:pt idx="2">
                  <c:v>0.899</c:v>
                </c:pt>
                <c:pt idx="3">
                  <c:v>1.333</c:v>
                </c:pt>
                <c:pt idx="4">
                  <c:v>1.161</c:v>
                </c:pt>
                <c:pt idx="5">
                  <c:v>1.105</c:v>
                </c:pt>
                <c:pt idx="6">
                  <c:v>1.034</c:v>
                </c:pt>
                <c:pt idx="7">
                  <c:v>1.094</c:v>
                </c:pt>
              </c:numCache>
            </c:numRef>
          </c:val>
          <c:smooth val="0"/>
        </c:ser>
        <c:dLbls>
          <c:showLegendKey val="0"/>
          <c:showVal val="0"/>
          <c:showCatName val="0"/>
          <c:showSerName val="0"/>
          <c:showPercent val="0"/>
          <c:showBubbleSize val="0"/>
        </c:dLbls>
        <c:marker val="1"/>
        <c:smooth val="0"/>
        <c:axId val="739309955"/>
        <c:axId val="790794424"/>
      </c:lineChart>
      <c:catAx>
        <c:axId val="73930995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790794424"/>
        <c:crosses val="autoZero"/>
        <c:auto val="1"/>
        <c:lblAlgn val="ctr"/>
        <c:lblOffset val="100"/>
        <c:noMultiLvlLbl val="0"/>
      </c:catAx>
      <c:valAx>
        <c:axId val="790794424"/>
        <c:scaling>
          <c:orientation val="minMax"/>
          <c:max val="2"/>
          <c:min val="0.6"/>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crossAx val="739309955"/>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legendEntry>
      <c:layout>
        <c:manualLayout>
          <c:xMode val="edge"/>
          <c:yMode val="edge"/>
          <c:x val="0.0218989898989899"/>
          <c:y val="0.867807446408424"/>
          <c:w val="0.931070707070707"/>
          <c:h val="0.126551335088379"/>
        </c:manualLayout>
      </c:layout>
      <c:overlay val="0"/>
      <c:spPr>
        <a:noFill/>
        <a:ln>
          <a:noFill/>
        </a:ln>
        <a:effectLst/>
      </c:spPr>
      <c:txPr>
        <a:bodyPr rot="0" spcFirstLastPara="0" vertOverflow="ellipsis" vert="horz" wrap="square" anchor="ctr" anchorCtr="1"/>
        <a:lstStyle/>
        <a:p>
          <a:pPr>
            <a:defRPr lang="zh-CN" sz="10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extLst>
      <c:ext uri="{0b15fc19-7d7d-44ad-8c2d-2c3a37ce22c3}">
        <chartProps xmlns="https://web.wps.cn/et/2018/main" chartId="{fc2af78a-61a9-488d-8225-f0f19fbec322}"/>
      </c:ext>
    </c:extLst>
  </c:chart>
  <c:spPr>
    <a:solidFill>
      <a:schemeClr val="bg1"/>
    </a:solidFill>
    <a:ln>
      <a:noFill/>
    </a:ln>
    <a:effectLst>
      <a:outerShdw blurRad="50800" dist="38100" dir="8100000" algn="tr" rotWithShape="0">
        <a:prstClr val="black">
          <a:alpha val="40000"/>
        </a:prstClr>
      </a:outerShdw>
    </a:effectLst>
  </c:spPr>
  <c:txPr>
    <a:bodyPr/>
    <a:lstStyle/>
    <a:p>
      <a:pPr>
        <a:defRPr lang="zh-CN"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38095238095"/>
          <c:y val="0.0151694444444444"/>
          <c:w val="0.767014484126984"/>
          <c:h val="0.838835"/>
        </c:manualLayout>
      </c:layout>
      <c:barChart>
        <c:barDir val="bar"/>
        <c:grouping val="clustered"/>
        <c:varyColors val="0"/>
        <c:ser>
          <c:idx val="0"/>
          <c:order val="0"/>
          <c:tx>
            <c:strRef>
              <c:f>Sheet1!$B$1</c:f>
              <c:strCache>
                <c:ptCount val="1"/>
                <c:pt idx="0">
                  <c:v>系列 1</c:v>
                </c:pt>
              </c:strCache>
            </c:strRef>
          </c:tx>
          <c:spPr>
            <a:solidFill>
              <a:srgbClr val="1148A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mn-lt"/>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科威特第纳尔/KWD</c:v>
                </c:pt>
                <c:pt idx="1">
                  <c:v>越南盾/VND</c:v>
                </c:pt>
                <c:pt idx="2">
                  <c:v>印度尼西亚卢比/IDR</c:v>
                </c:pt>
                <c:pt idx="3">
                  <c:v>泰铢/THB</c:v>
                </c:pt>
                <c:pt idx="4">
                  <c:v>阿联酋迪拉姆/AED</c:v>
                </c:pt>
                <c:pt idx="5">
                  <c:v>沙特里亚尔/SAR</c:v>
                </c:pt>
                <c:pt idx="6">
                  <c:v>日元/JPY</c:v>
                </c:pt>
                <c:pt idx="7">
                  <c:v>欧元/EUR</c:v>
                </c:pt>
                <c:pt idx="8">
                  <c:v>人民币/CNY</c:v>
                </c:pt>
                <c:pt idx="9">
                  <c:v>美元/USD</c:v>
                </c:pt>
              </c:strCache>
            </c:strRef>
          </c:cat>
          <c:val>
            <c:numRef>
              <c:f>Sheet1!$B$2:$B$11</c:f>
              <c:numCache>
                <c:formatCode>0.00%</c:formatCode>
                <c:ptCount val="10"/>
                <c:pt idx="0">
                  <c:v>0.0016</c:v>
                </c:pt>
                <c:pt idx="1">
                  <c:v>0.0039</c:v>
                </c:pt>
                <c:pt idx="2">
                  <c:v>0.0041</c:v>
                </c:pt>
                <c:pt idx="3">
                  <c:v>0.0058</c:v>
                </c:pt>
                <c:pt idx="4">
                  <c:v>0.0068</c:v>
                </c:pt>
                <c:pt idx="5">
                  <c:v>0.007</c:v>
                </c:pt>
                <c:pt idx="6">
                  <c:v>0.0144</c:v>
                </c:pt>
                <c:pt idx="7">
                  <c:v>0.0617</c:v>
                </c:pt>
                <c:pt idx="8">
                  <c:v>0.0836</c:v>
                </c:pt>
                <c:pt idx="9">
                  <c:v>0.8015</c:v>
                </c:pt>
              </c:numCache>
            </c:numRef>
          </c:val>
        </c:ser>
        <c:dLbls>
          <c:showLegendKey val="0"/>
          <c:showVal val="1"/>
          <c:showCatName val="0"/>
          <c:showSerName val="0"/>
          <c:showPercent val="0"/>
          <c:showBubbleSize val="0"/>
        </c:dLbls>
        <c:gapWidth val="150"/>
        <c:axId val="875314756"/>
        <c:axId val="227644283"/>
      </c:barChart>
      <c:catAx>
        <c:axId val="875314756"/>
        <c:scaling>
          <c:orientation val="minMax"/>
        </c:scaling>
        <c:delete val="0"/>
        <c:axPos val="l"/>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mn-lt"/>
                <a:ea typeface="微软雅黑" panose="020B0503020204020204" charset="-122"/>
                <a:cs typeface="+mn-cs"/>
              </a:defRPr>
            </a:pPr>
          </a:p>
        </c:txPr>
        <c:crossAx val="227644283"/>
        <c:crosses val="autoZero"/>
        <c:auto val="1"/>
        <c:lblAlgn val="ctr"/>
        <c:lblOffset val="100"/>
        <c:noMultiLvlLbl val="0"/>
      </c:catAx>
      <c:valAx>
        <c:axId val="227644283"/>
        <c:scaling>
          <c:orientation val="minMax"/>
        </c:scaling>
        <c:delete val="0"/>
        <c:axPos val="b"/>
        <c:numFmt formatCode="0%" sourceLinked="0"/>
        <c:majorTickMark val="in"/>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mn-lt"/>
                <a:ea typeface="微软雅黑" panose="020B0503020204020204" charset="-122"/>
                <a:cs typeface="+mn-cs"/>
              </a:defRPr>
            </a:pPr>
          </a:p>
        </c:txPr>
        <c:crossAx val="875314756"/>
        <c:crosses val="autoZero"/>
        <c:crossBetween val="between"/>
      </c:valAx>
      <c:spPr>
        <a:noFill/>
        <a:ln>
          <a:noFill/>
        </a:ln>
        <a:effectLst/>
      </c:spPr>
    </c:plotArea>
    <c:plotVisOnly val="1"/>
    <c:dispBlanksAs val="gap"/>
    <c:showDLblsOverMax val="0"/>
    <c:extLst>
      <c:ext uri="{0b15fc19-7d7d-44ad-8c2d-2c3a37ce22c3}">
        <chartProps xmlns="https://web.wps.cn/et/2018/main" chartId="{5d6f3a8e-3f5c-4390-8e88-bc46dfcaf740}"/>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ysClr val="windowText" lastClr="000000"/>
          </a:solidFill>
          <a:uFillTx/>
          <a:ea typeface="微软雅黑" panose="020B0503020204020204"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578391862715"/>
          <c:y val="0.195791665172895"/>
          <c:w val="0.897630741514957"/>
          <c:h val="0.353993338261973"/>
        </c:manualLayout>
      </c:layout>
      <c:barChart>
        <c:barDir val="col"/>
        <c:grouping val="clustered"/>
        <c:varyColors val="0"/>
        <c:ser>
          <c:idx val="0"/>
          <c:order val="0"/>
          <c:tx>
            <c:strRef>
              <c:f>Sheet1!$B$1</c:f>
              <c:strCache>
                <c:ptCount val="1"/>
                <c:pt idx="0">
                  <c:v>可再生能源/Renewable energy </c:v>
                </c:pt>
              </c:strCache>
            </c:strRef>
          </c:tx>
          <c:spPr>
            <a:solidFill>
              <a:srgbClr val="1148A3"/>
            </a:solidFill>
            <a:ln w="12700" cap="rnd" cmpd="sng" algn="ctr">
              <a:noFill/>
              <a:prstDash val="solid"/>
              <a:round/>
            </a:ln>
            <a:effectLst/>
            <a:sp3d contourW="12700"/>
          </c:spPr>
          <c:invertIfNegative val="0"/>
          <c:dLbls>
            <c:delete val="1"/>
          </c:dLbls>
          <c:cat>
            <c:strRef>
              <c:f>Sheet1!$A$2:$A$8</c:f>
              <c:strCache>
                <c:ptCount val="7"/>
                <c:pt idx="0">
                  <c:v>2019年上半年/
First half of 2019</c:v>
                </c:pt>
                <c:pt idx="1">
                  <c:v>2020年上半年/
First half of 2020</c:v>
                </c:pt>
                <c:pt idx="2">
                  <c:v>2021年上半年/
First half of 2021</c:v>
                </c:pt>
                <c:pt idx="3">
                  <c:v>2022年上半年/
First half of 2022</c:v>
                </c:pt>
                <c:pt idx="4">
                  <c:v>2023年上半年/
First half of 2023</c:v>
                </c:pt>
                <c:pt idx="5">
                  <c:v>2024年上半年/
First half of 2024</c:v>
                </c:pt>
                <c:pt idx="6">
                  <c:v>2025年上半年/
First half of 2025</c:v>
                </c:pt>
              </c:strCache>
            </c:strRef>
          </c:cat>
          <c:val>
            <c:numRef>
              <c:f>Sheet1!$B$2:$B$8</c:f>
              <c:numCache>
                <c:formatCode>General</c:formatCode>
                <c:ptCount val="7"/>
                <c:pt idx="0">
                  <c:v>3342.7</c:v>
                </c:pt>
                <c:pt idx="1">
                  <c:v>3468.43</c:v>
                </c:pt>
                <c:pt idx="2">
                  <c:v>3743.76</c:v>
                </c:pt>
                <c:pt idx="3">
                  <c:v>4155.18</c:v>
                </c:pt>
                <c:pt idx="4">
                  <c:v>4209.32</c:v>
                </c:pt>
                <c:pt idx="5">
                  <c:v>4709.35</c:v>
                </c:pt>
                <c:pt idx="6">
                  <c:v>5072.24</c:v>
                </c:pt>
              </c:numCache>
            </c:numRef>
          </c:val>
        </c:ser>
        <c:ser>
          <c:idx val="1"/>
          <c:order val="1"/>
          <c:tx>
            <c:strRef>
              <c:f>Sheet1!$C$1</c:f>
              <c:strCache>
                <c:ptCount val="1"/>
                <c:pt idx="0">
                  <c:v>煤炭/Coal</c:v>
                </c:pt>
              </c:strCache>
            </c:strRef>
          </c:tx>
          <c:spPr>
            <a:solidFill>
              <a:schemeClr val="accent1">
                <a:lumMod val="60000"/>
                <a:lumOff val="40000"/>
              </a:schemeClr>
            </a:solidFill>
            <a:ln w="12700" cap="rnd" cmpd="sng" algn="ctr">
              <a:noFill/>
              <a:prstDash val="solid"/>
              <a:round/>
            </a:ln>
            <a:effectLst/>
            <a:sp3d contourW="12700"/>
          </c:spPr>
          <c:invertIfNegative val="0"/>
          <c:dLbls>
            <c:dLbl>
              <c:idx val="0"/>
              <c:layout>
                <c:manualLayout>
                  <c:x val="0"/>
                  <c:y val="0.020461111111111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0.020461111111111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108368452739314"/>
                  <c:y val="0.03033888888888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03033888888888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0.03033888888888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0.03033888888888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
                  <c:y val="0.02716388888888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_);[Red]\(0\)" sourceLinked="0"/>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Sheet1!$A$2:$A$8</c:f>
              <c:strCache>
                <c:ptCount val="7"/>
                <c:pt idx="0">
                  <c:v>2019年上半年/
First half of 2019</c:v>
                </c:pt>
                <c:pt idx="1">
                  <c:v>2020年上半年/
First half of 2020</c:v>
                </c:pt>
                <c:pt idx="2">
                  <c:v>2021年上半年/
First half of 2021</c:v>
                </c:pt>
                <c:pt idx="3">
                  <c:v>2022年上半年/
First half of 2022</c:v>
                </c:pt>
                <c:pt idx="4">
                  <c:v>2023年上半年/
First half of 2023</c:v>
                </c:pt>
                <c:pt idx="5">
                  <c:v>2024年上半年/
First half of 2024</c:v>
                </c:pt>
                <c:pt idx="6">
                  <c:v>2025年上半年/
First half of 2025</c:v>
                </c:pt>
              </c:strCache>
            </c:strRef>
          </c:cat>
          <c:val>
            <c:numRef>
              <c:f>Sheet1!$C$2:$C$8</c:f>
              <c:numCache>
                <c:formatCode>General</c:formatCode>
                <c:ptCount val="7"/>
                <c:pt idx="0">
                  <c:v>4592.42</c:v>
                </c:pt>
                <c:pt idx="1">
                  <c:v>4239.3</c:v>
                </c:pt>
                <c:pt idx="2">
                  <c:v>4824.36</c:v>
                </c:pt>
                <c:pt idx="3">
                  <c:v>4763.14</c:v>
                </c:pt>
                <c:pt idx="4">
                  <c:v>4822.9</c:v>
                </c:pt>
                <c:pt idx="5">
                  <c:v>4926.42</c:v>
                </c:pt>
                <c:pt idx="6">
                  <c:v>4895.71</c:v>
                </c:pt>
              </c:numCache>
            </c:numRef>
          </c:val>
        </c:ser>
        <c:ser>
          <c:idx val="2"/>
          <c:order val="2"/>
          <c:tx>
            <c:strRef>
              <c:f>Sheet1!$D$1</c:f>
              <c:strCache>
                <c:ptCount val="1"/>
                <c:pt idx="0">
                  <c:v>天然气/Natural gas</c:v>
                </c:pt>
              </c:strCache>
            </c:strRef>
          </c:tx>
          <c:spPr>
            <a:solidFill>
              <a:srgbClr val="0462C2"/>
            </a:solidFill>
            <a:ln w="12700" cap="rnd" cmpd="sng" algn="ctr">
              <a:noFill/>
              <a:prstDash val="solid"/>
              <a:round/>
            </a:ln>
            <a:effectLst/>
            <a:sp3d contourW="12700"/>
          </c:spPr>
          <c:invertIfNegative val="0"/>
          <c:dLbls>
            <c:delete val="1"/>
          </c:dLbls>
          <c:cat>
            <c:strRef>
              <c:f>Sheet1!$A$2:$A$8</c:f>
              <c:strCache>
                <c:ptCount val="7"/>
                <c:pt idx="0">
                  <c:v>2019年上半年/
First half of 2019</c:v>
                </c:pt>
                <c:pt idx="1">
                  <c:v>2020年上半年/
First half of 2020</c:v>
                </c:pt>
                <c:pt idx="2">
                  <c:v>2021年上半年/
First half of 2021</c:v>
                </c:pt>
                <c:pt idx="3">
                  <c:v>2022年上半年/
First half of 2022</c:v>
                </c:pt>
                <c:pt idx="4">
                  <c:v>2023年上半年/
First half of 2023</c:v>
                </c:pt>
                <c:pt idx="5">
                  <c:v>2024年上半年/
First half of 2024</c:v>
                </c:pt>
                <c:pt idx="6">
                  <c:v>2025年上半年/
First half of 2025</c:v>
                </c:pt>
              </c:strCache>
            </c:strRef>
          </c:cat>
          <c:val>
            <c:numRef>
              <c:f>Sheet1!$D$2:$D$8</c:f>
              <c:numCache>
                <c:formatCode>General</c:formatCode>
                <c:ptCount val="7"/>
                <c:pt idx="0">
                  <c:v>2851.6</c:v>
                </c:pt>
                <c:pt idx="1">
                  <c:v>2823.85</c:v>
                </c:pt>
                <c:pt idx="2">
                  <c:v>2980.63</c:v>
                </c:pt>
                <c:pt idx="3">
                  <c:v>2976.56</c:v>
                </c:pt>
                <c:pt idx="4">
                  <c:v>3000.06</c:v>
                </c:pt>
                <c:pt idx="5">
                  <c:v>3069.27</c:v>
                </c:pt>
                <c:pt idx="6">
                  <c:v>3062.99</c:v>
                </c:pt>
              </c:numCache>
            </c:numRef>
          </c:val>
        </c:ser>
        <c:ser>
          <c:idx val="3"/>
          <c:order val="3"/>
          <c:tx>
            <c:strRef>
              <c:f>Sheet1!$E$1</c:f>
              <c:strCache>
                <c:ptCount val="1"/>
                <c:pt idx="0">
                  <c:v>核能/Nuclear power</c:v>
                </c:pt>
              </c:strCache>
            </c:strRef>
          </c:tx>
          <c:spPr>
            <a:solidFill>
              <a:schemeClr val="accent1">
                <a:lumMod val="20000"/>
                <a:lumOff val="80000"/>
              </a:schemeClr>
            </a:solidFill>
            <a:ln w="12700" cap="rnd" cmpd="sng" algn="ctr">
              <a:noFill/>
              <a:prstDash val="solid"/>
              <a:round/>
            </a:ln>
            <a:effectLst/>
            <a:sp3d contourW="12700"/>
          </c:spPr>
          <c:invertIfNegative val="0"/>
          <c:dLbls>
            <c:delete val="1"/>
          </c:dLbls>
          <c:cat>
            <c:strRef>
              <c:f>Sheet1!$A$2:$A$8</c:f>
              <c:strCache>
                <c:ptCount val="7"/>
                <c:pt idx="0">
                  <c:v>2019年上半年/
First half of 2019</c:v>
                </c:pt>
                <c:pt idx="1">
                  <c:v>2020年上半年/
First half of 2020</c:v>
                </c:pt>
                <c:pt idx="2">
                  <c:v>2021年上半年/
First half of 2021</c:v>
                </c:pt>
                <c:pt idx="3">
                  <c:v>2022年上半年/
First half of 2022</c:v>
                </c:pt>
                <c:pt idx="4">
                  <c:v>2023年上半年/
First half of 2023</c:v>
                </c:pt>
                <c:pt idx="5">
                  <c:v>2024年上半年/
First half of 2024</c:v>
                </c:pt>
                <c:pt idx="6">
                  <c:v>2025年上半年/
First half of 2025</c:v>
                </c:pt>
              </c:strCache>
            </c:strRef>
          </c:cat>
          <c:val>
            <c:numRef>
              <c:f>Sheet1!$E$2:$E$8</c:f>
              <c:numCache>
                <c:formatCode>General</c:formatCode>
                <c:ptCount val="7"/>
                <c:pt idx="0">
                  <c:v>1345.12</c:v>
                </c:pt>
                <c:pt idx="1">
                  <c:v>1302.16</c:v>
                </c:pt>
                <c:pt idx="2">
                  <c:v>1324.78</c:v>
                </c:pt>
                <c:pt idx="3">
                  <c:v>1287.99</c:v>
                </c:pt>
                <c:pt idx="4">
                  <c:v>1282.41</c:v>
                </c:pt>
                <c:pt idx="5">
                  <c:v>1315.04</c:v>
                </c:pt>
                <c:pt idx="6">
                  <c:v>1347.84</c:v>
                </c:pt>
              </c:numCache>
            </c:numRef>
          </c:val>
        </c:ser>
        <c:ser>
          <c:idx val="4"/>
          <c:order val="4"/>
          <c:tx>
            <c:strRef>
              <c:f>Sheet1!$F$1</c:f>
              <c:strCache>
                <c:ptCount val="1"/>
                <c:pt idx="0">
                  <c:v>其他化石能源/Other fossil energy</c:v>
                </c:pt>
              </c:strCache>
            </c:strRef>
          </c:tx>
          <c:spPr>
            <a:ln w="12700" cap="rnd" cmpd="sng" algn="ctr">
              <a:solidFill>
                <a:schemeClr val="accent5"/>
              </a:solidFill>
              <a:prstDash val="solid"/>
              <a:round/>
            </a:ln>
            <a:effectLst/>
            <a:sp3d contourW="12700"/>
          </c:spPr>
          <c:invertIfNegative val="0"/>
          <c:dLbls>
            <c:delete val="1"/>
          </c:dLbls>
          <c:cat>
            <c:strRef>
              <c:f>Sheet1!$A$2:$A$8</c:f>
              <c:strCache>
                <c:ptCount val="7"/>
                <c:pt idx="0">
                  <c:v>2019年上半年/
First half of 2019</c:v>
                </c:pt>
                <c:pt idx="1">
                  <c:v>2020年上半年/
First half of 2020</c:v>
                </c:pt>
                <c:pt idx="2">
                  <c:v>2021年上半年/
First half of 2021</c:v>
                </c:pt>
                <c:pt idx="3">
                  <c:v>2022年上半年/
First half of 2022</c:v>
                </c:pt>
                <c:pt idx="4">
                  <c:v>2023年上半年/
First half of 2023</c:v>
                </c:pt>
                <c:pt idx="5">
                  <c:v>2024年上半年/
First half of 2024</c:v>
                </c:pt>
                <c:pt idx="6">
                  <c:v>2025年上半年/
First half of 2025</c:v>
                </c:pt>
              </c:strCache>
            </c:strRef>
          </c:cat>
          <c:val>
            <c:numRef>
              <c:f>Sheet1!$F$2:$F$8</c:f>
              <c:numCache>
                <c:formatCode>General</c:formatCode>
                <c:ptCount val="7"/>
                <c:pt idx="0">
                  <c:v>381.19</c:v>
                </c:pt>
                <c:pt idx="1">
                  <c:v>340.61</c:v>
                </c:pt>
                <c:pt idx="2">
                  <c:v>340.03</c:v>
                </c:pt>
                <c:pt idx="3">
                  <c:v>424.48</c:v>
                </c:pt>
                <c:pt idx="4">
                  <c:v>377.92</c:v>
                </c:pt>
                <c:pt idx="5">
                  <c:v>403.7</c:v>
                </c:pt>
                <c:pt idx="6">
                  <c:v>413.68</c:v>
                </c:pt>
              </c:numCache>
            </c:numRef>
          </c:val>
        </c:ser>
        <c:dLbls>
          <c:showLegendKey val="0"/>
          <c:showVal val="0"/>
          <c:showCatName val="0"/>
          <c:showSerName val="0"/>
          <c:showPercent val="0"/>
          <c:showBubbleSize val="0"/>
        </c:dLbls>
        <c:gapWidth val="150"/>
        <c:overlap val="0"/>
        <c:axId val="105101568"/>
        <c:axId val="105103360"/>
      </c:barChart>
      <c:catAx>
        <c:axId val="10510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05103360"/>
        <c:crosses val="autoZero"/>
        <c:auto val="1"/>
        <c:lblAlgn val="ctr"/>
        <c:lblOffset val="100"/>
        <c:noMultiLvlLbl val="0"/>
      </c:catAx>
      <c:valAx>
        <c:axId val="105103360"/>
        <c:scaling>
          <c:orientation val="minMax"/>
        </c:scaling>
        <c:delete val="0"/>
        <c:axPos val="l"/>
        <c:numFmt formatCode="General" sourceLinked="1"/>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051015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2"/>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3"/>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egendEntry>
        <c:idx val="4"/>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Entry>
      <c:layout>
        <c:manualLayout>
          <c:xMode val="edge"/>
          <c:yMode val="edge"/>
          <c:x val="0.0724864539434076"/>
          <c:y val="0.0105833333333333"/>
          <c:w val="0.910897049969898"/>
          <c:h val="0.182386111111111"/>
        </c:manualLayout>
      </c:layout>
      <c:overlay val="0"/>
      <c:spPr>
        <a:noFill/>
        <a:ln>
          <a:noFill/>
        </a:ln>
        <a:effectLst/>
      </c:spPr>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legend>
    <c:plotVisOnly val="1"/>
    <c:dispBlanksAs val="gap"/>
    <c:showDLblsOverMax val="0"/>
    <c:extLst>
      <c:ext uri="{0b15fc19-7d7d-44ad-8c2d-2c3a37ce22c3}">
        <chartProps xmlns="https://web.wps.cn/et/2018/main" chartId="{ca694014-abac-42b1-8606-494518acdb19}"/>
      </c:ext>
    </c:extLst>
  </c:chart>
  <c:spPr>
    <a:solidFill>
      <a:schemeClr val="bg1"/>
    </a:solidFill>
    <a:ln w="9525" cap="flat" cmpd="sng" algn="ctr">
      <a:noFill/>
      <a:prstDash val="solid"/>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48446905851192"/>
          <c:y val="0.292805563829367"/>
          <c:w val="0.908668432458464"/>
          <c:h val="0.545002484535947"/>
        </c:manualLayout>
      </c:layout>
      <c:lineChart>
        <c:grouping val="standard"/>
        <c:varyColors val="0"/>
        <c:ser>
          <c:idx val="0"/>
          <c:order val="0"/>
          <c:tx>
            <c:strRef>
              <c:f>Sheet1!$B$1</c:f>
              <c:strCache>
                <c:ptCount val="1"/>
                <c:pt idx="0">
                  <c:v>累计向WTO通报的RTAs/Total Number of RTAs Notified</c:v>
                </c:pt>
              </c:strCache>
            </c:strRef>
          </c:tx>
          <c:spPr>
            <a:ln w="28575" cap="rnd">
              <a:solidFill>
                <a:srgbClr val="1148A3"/>
              </a:solidFill>
              <a:round/>
            </a:ln>
            <a:effectLst/>
          </c:spPr>
          <c:marker>
            <c:symbol val="circle"/>
            <c:size val="5"/>
            <c:spPr>
              <a:solidFill>
                <a:schemeClr val="accent1"/>
              </a:solidFill>
              <a:ln w="9525">
                <a:solidFill>
                  <a:schemeClr val="accent1"/>
                </a:solidFill>
              </a:ln>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800" b="1"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General</c:formatCode>
                <c:ptCount val="11"/>
                <c:pt idx="0">
                  <c:v>440</c:v>
                </c:pt>
                <c:pt idx="1">
                  <c:v>455</c:v>
                </c:pt>
                <c:pt idx="2">
                  <c:v>470</c:v>
                </c:pt>
                <c:pt idx="3">
                  <c:v>479</c:v>
                </c:pt>
                <c:pt idx="4">
                  <c:v>495</c:v>
                </c:pt>
                <c:pt idx="5">
                  <c:v>514</c:v>
                </c:pt>
                <c:pt idx="6">
                  <c:v>583</c:v>
                </c:pt>
                <c:pt idx="7">
                  <c:v>595</c:v>
                </c:pt>
                <c:pt idx="8">
                  <c:v>605</c:v>
                </c:pt>
                <c:pt idx="9">
                  <c:v>619</c:v>
                </c:pt>
                <c:pt idx="10">
                  <c:v>628</c:v>
                </c:pt>
              </c:numCache>
            </c:numRef>
          </c:val>
          <c:smooth val="0"/>
        </c:ser>
        <c:ser>
          <c:idx val="1"/>
          <c:order val="1"/>
          <c:tx>
            <c:strRef>
              <c:f>Sheet1!$C$1</c:f>
              <c:strCache>
                <c:ptCount val="1"/>
                <c:pt idx="0">
                  <c:v>累计生效的RTAs/Total Number of RTAs in Force</c:v>
                </c:pt>
              </c:strCache>
            </c:strRef>
          </c:tx>
          <c:spPr>
            <a:ln w="28575" cap="rnd">
              <a:solidFill>
                <a:srgbClr val="4472C4">
                  <a:lumMod val="60000"/>
                  <a:lumOff val="40000"/>
                </a:srgbClr>
              </a:solidFill>
              <a:round/>
            </a:ln>
            <a:effectLst/>
          </c:spPr>
          <c:marker>
            <c:symbol val="circle"/>
            <c:size val="5"/>
            <c:spPr>
              <a:solidFill>
                <a:srgbClr val="4472C4">
                  <a:lumMod val="60000"/>
                  <a:lumOff val="40000"/>
                </a:srgbClr>
              </a:solidFill>
              <a:ln w="9525">
                <a:solidFill>
                  <a:srgbClr val="4472C4">
                    <a:lumMod val="60000"/>
                    <a:lumOff val="40000"/>
                  </a:srgbClr>
                </a:solidFill>
              </a:ln>
              <a:effectLst/>
            </c:spPr>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800" b="1"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微软雅黑" panose="020B0503020204020204" charset="-122"/>
                    <a:sym typeface="微软雅黑" panose="020B0503020204020204" charset="-122"/>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Sheet1!$C$2:$C$12</c:f>
              <c:numCache>
                <c:formatCode>General</c:formatCode>
                <c:ptCount val="11"/>
                <c:pt idx="0">
                  <c:v>273</c:v>
                </c:pt>
                <c:pt idx="1">
                  <c:v>283</c:v>
                </c:pt>
                <c:pt idx="2">
                  <c:v>291</c:v>
                </c:pt>
                <c:pt idx="3">
                  <c:v>295</c:v>
                </c:pt>
                <c:pt idx="4">
                  <c:v>303</c:v>
                </c:pt>
                <c:pt idx="5">
                  <c:v>312</c:v>
                </c:pt>
                <c:pt idx="6">
                  <c:v>356</c:v>
                </c:pt>
                <c:pt idx="7">
                  <c:v>362</c:v>
                </c:pt>
                <c:pt idx="8">
                  <c:v>367</c:v>
                </c:pt>
                <c:pt idx="9">
                  <c:v>375</c:v>
                </c:pt>
                <c:pt idx="10">
                  <c:v>380</c:v>
                </c:pt>
              </c:numCache>
            </c:numRef>
          </c:val>
          <c:smooth val="0"/>
        </c:ser>
        <c:dLbls>
          <c:showLegendKey val="0"/>
          <c:showVal val="0"/>
          <c:showCatName val="0"/>
          <c:showSerName val="0"/>
          <c:showPercent val="0"/>
          <c:showBubbleSize val="0"/>
        </c:dLbls>
        <c:marker val="1"/>
        <c:smooth val="0"/>
        <c:axId val="1395273807"/>
        <c:axId val="1395262287"/>
      </c:lineChart>
      <c:catAx>
        <c:axId val="1395273807"/>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15000"/>
                <a:lumOff val="85000"/>
              </a:sys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mn-cs"/>
              </a:defRPr>
            </a:pPr>
          </a:p>
        </c:txPr>
        <c:crossAx val="1395262287"/>
        <c:crosses val="autoZero"/>
        <c:auto val="1"/>
        <c:lblAlgn val="ctr"/>
        <c:lblOffset val="100"/>
        <c:noMultiLvlLbl val="0"/>
      </c:catAx>
      <c:valAx>
        <c:axId val="139526228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mn-cs"/>
              </a:defRPr>
            </a:pPr>
          </a:p>
        </c:txPr>
        <c:crossAx val="1395273807"/>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lang="zh-CN" sz="800" b="0"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mn-cs"/>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mn-cs"/>
              </a:defRPr>
            </a:pPr>
          </a:p>
        </c:txPr>
      </c:legendEntry>
      <c:layout>
        <c:manualLayout>
          <c:xMode val="edge"/>
          <c:yMode val="edge"/>
          <c:x val="0.0931856489284854"/>
          <c:y val="0.0117592592592593"/>
          <c:w val="0.819287262220082"/>
          <c:h val="0.226953703703704"/>
        </c:manualLayout>
      </c:layout>
      <c:overlay val="1"/>
      <c:spPr>
        <a:noFill/>
        <a:ln>
          <a:noFill/>
        </a:ln>
        <a:effectLst/>
      </c:spPr>
      <c:txPr>
        <a:bodyPr rot="0" spcFirstLastPara="1" vertOverflow="ellipsis" vert="horz" wrap="square" anchor="ctr" anchorCtr="1"/>
        <a:lstStyle/>
        <a:p>
          <a:pPr>
            <a:defRPr lang="zh-CN" sz="800" b="0" i="0" u="none" strike="noStrike" kern="1200" cap="none" spc="0" normalizeH="0" baseline="0">
              <a:solidFill>
                <a:schemeClr val="tx1"/>
              </a:solidFill>
              <a:uFill>
                <a:solidFill>
                  <a:srgbClr val="194091"/>
                </a:solidFill>
              </a:uFill>
              <a:latin typeface="Times New Roman" panose="02020603050405020304" pitchFamily="18" charset="0"/>
              <a:ea typeface="微软雅黑" panose="020B0503020204020204" charset="-122"/>
              <a:cs typeface="+mn-cs"/>
            </a:defRPr>
          </a:pPr>
        </a:p>
      </c:txPr>
    </c:legend>
    <c:plotVisOnly val="1"/>
    <c:dispBlanksAs val="gap"/>
    <c:showDLblsOverMax val="0"/>
    <c:extLst>
      <c:ext uri="{0b15fc19-7d7d-44ad-8c2d-2c3a37ce22c3}">
        <chartProps xmlns="https://web.wps.cn/et/2018/main" chartId="{6d30cc64-bba5-4b6d-ab02-bda18e21b41c}"/>
      </c:ext>
    </c:extLst>
  </c:chart>
  <c:spPr>
    <a:solidFill>
      <a:sysClr val="window" lastClr="FFFFFF"/>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rgbClr val="194091"/>
            </a:solidFill>
          </a:uFill>
          <a:latin typeface="Times New Roman" panose="02020603050405020304" pitchFamily="18" charset="0"/>
          <a:ea typeface="微软雅黑" panose="020B0503020204020204" charset="-122"/>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836929312195"/>
          <c:y val="0.26137645731478"/>
          <c:w val="0.846441768983192"/>
          <c:h val="0.436931177134261"/>
        </c:manualLayout>
      </c:layout>
      <c:lineChart>
        <c:grouping val="standard"/>
        <c:varyColors val="0"/>
        <c:ser>
          <c:idx val="0"/>
          <c:order val="0"/>
          <c:tx>
            <c:strRef>
              <c:f>Sheet1!$B$1</c:f>
              <c:strCache>
                <c:ptCount val="1"/>
                <c:pt idx="0">
                  <c:v>简单平均关税税率/ Simple average tariff rate</c:v>
                </c:pt>
              </c:strCache>
            </c:strRef>
          </c:tx>
          <c:spPr>
            <a:ln w="19050" cap="rnd">
              <a:solidFill>
                <a:srgbClr val="1E386B"/>
              </a:solidFill>
              <a:round/>
            </a:ln>
            <a:effectLst/>
            <a:sp3d contourW="19050"/>
          </c:spPr>
          <c:marker>
            <c:symbol val="none"/>
          </c:marker>
          <c:dLbls>
            <c:delete val="1"/>
          </c:dLbls>
          <c:cat>
            <c:numRef>
              <c:f>Sheet1!$A$2:$A$421</c:f>
              <c:numCache>
                <c:formatCode>yyyy/m/d</c:formatCode>
                <c:ptCount val="420"/>
                <c:pt idx="0" c:formatCode="yyyy/m/d">
                  <c:v>45658</c:v>
                </c:pt>
                <c:pt idx="1" c:formatCode="yyyy/m/d">
                  <c:v>45659</c:v>
                </c:pt>
                <c:pt idx="2" c:formatCode="yyyy/m/d">
                  <c:v>45660</c:v>
                </c:pt>
                <c:pt idx="3" c:formatCode="yyyy/m/d">
                  <c:v>45661</c:v>
                </c:pt>
                <c:pt idx="4" c:formatCode="yyyy/m/d">
                  <c:v>45662</c:v>
                </c:pt>
                <c:pt idx="5" c:formatCode="yyyy/m/d">
                  <c:v>45663</c:v>
                </c:pt>
                <c:pt idx="6" c:formatCode="yyyy/m/d">
                  <c:v>45664</c:v>
                </c:pt>
                <c:pt idx="7" c:formatCode="yyyy/m/d">
                  <c:v>45665</c:v>
                </c:pt>
                <c:pt idx="8" c:formatCode="yyyy/m/d">
                  <c:v>45666</c:v>
                </c:pt>
                <c:pt idx="9" c:formatCode="yyyy/m/d">
                  <c:v>45667</c:v>
                </c:pt>
                <c:pt idx="10" c:formatCode="yyyy/m/d">
                  <c:v>45668</c:v>
                </c:pt>
                <c:pt idx="11" c:formatCode="yyyy/m/d">
                  <c:v>45669</c:v>
                </c:pt>
                <c:pt idx="12" c:formatCode="yyyy/m/d">
                  <c:v>45670</c:v>
                </c:pt>
                <c:pt idx="13" c:formatCode="yyyy/m/d">
                  <c:v>45671</c:v>
                </c:pt>
                <c:pt idx="14" c:formatCode="yyyy/m/d">
                  <c:v>45672</c:v>
                </c:pt>
                <c:pt idx="15" c:formatCode="yyyy/m/d">
                  <c:v>45673</c:v>
                </c:pt>
                <c:pt idx="16" c:formatCode="yyyy/m/d">
                  <c:v>45674</c:v>
                </c:pt>
                <c:pt idx="17" c:formatCode="yyyy/m/d">
                  <c:v>45675</c:v>
                </c:pt>
                <c:pt idx="18" c:formatCode="yyyy/m/d">
                  <c:v>45676</c:v>
                </c:pt>
                <c:pt idx="19" c:formatCode="yyyy/m/d">
                  <c:v>45677</c:v>
                </c:pt>
                <c:pt idx="20" c:formatCode="yyyy/m/d">
                  <c:v>45678</c:v>
                </c:pt>
                <c:pt idx="21" c:formatCode="yyyy/m/d">
                  <c:v>45679</c:v>
                </c:pt>
                <c:pt idx="22" c:formatCode="yyyy/m/d">
                  <c:v>45680</c:v>
                </c:pt>
                <c:pt idx="23" c:formatCode="yyyy/m/d">
                  <c:v>45681</c:v>
                </c:pt>
                <c:pt idx="24" c:formatCode="yyyy/m/d">
                  <c:v>45682</c:v>
                </c:pt>
                <c:pt idx="25" c:formatCode="yyyy/m/d">
                  <c:v>45683</c:v>
                </c:pt>
                <c:pt idx="26" c:formatCode="yyyy/m/d">
                  <c:v>45684</c:v>
                </c:pt>
                <c:pt idx="27" c:formatCode="yyyy/m/d">
                  <c:v>45685</c:v>
                </c:pt>
                <c:pt idx="28" c:formatCode="yyyy/m/d">
                  <c:v>45686</c:v>
                </c:pt>
                <c:pt idx="29" c:formatCode="yyyy/m/d">
                  <c:v>45687</c:v>
                </c:pt>
                <c:pt idx="30" c:formatCode="yyyy/m/d">
                  <c:v>45688</c:v>
                </c:pt>
                <c:pt idx="31" c:formatCode="yyyy/m/d">
                  <c:v>45689</c:v>
                </c:pt>
                <c:pt idx="32" c:formatCode="yyyy/m/d">
                  <c:v>45690</c:v>
                </c:pt>
                <c:pt idx="33" c:formatCode="yyyy/m/d">
                  <c:v>45691</c:v>
                </c:pt>
                <c:pt idx="34" c:formatCode="yyyy/m/d">
                  <c:v>45692</c:v>
                </c:pt>
                <c:pt idx="35" c:formatCode="yyyy/m/d">
                  <c:v>45693</c:v>
                </c:pt>
                <c:pt idx="36" c:formatCode="yyyy/m/d">
                  <c:v>45694</c:v>
                </c:pt>
                <c:pt idx="37" c:formatCode="yyyy/m/d">
                  <c:v>45695</c:v>
                </c:pt>
                <c:pt idx="38" c:formatCode="yyyy/m/d">
                  <c:v>45696</c:v>
                </c:pt>
                <c:pt idx="39" c:formatCode="yyyy/m/d">
                  <c:v>45697</c:v>
                </c:pt>
                <c:pt idx="40" c:formatCode="yyyy/m/d">
                  <c:v>45698</c:v>
                </c:pt>
                <c:pt idx="41" c:formatCode="yyyy/m/d">
                  <c:v>45699</c:v>
                </c:pt>
                <c:pt idx="42" c:formatCode="yyyy/m/d">
                  <c:v>45700</c:v>
                </c:pt>
                <c:pt idx="43" c:formatCode="yyyy/m/d">
                  <c:v>45701</c:v>
                </c:pt>
                <c:pt idx="44" c:formatCode="yyyy/m/d">
                  <c:v>45702</c:v>
                </c:pt>
                <c:pt idx="45" c:formatCode="yyyy/m/d">
                  <c:v>45703</c:v>
                </c:pt>
                <c:pt idx="46" c:formatCode="yyyy/m/d">
                  <c:v>45704</c:v>
                </c:pt>
                <c:pt idx="47" c:formatCode="yyyy/m/d">
                  <c:v>45705</c:v>
                </c:pt>
                <c:pt idx="48" c:formatCode="yyyy/m/d">
                  <c:v>45706</c:v>
                </c:pt>
                <c:pt idx="49" c:formatCode="yyyy/m/d">
                  <c:v>45707</c:v>
                </c:pt>
                <c:pt idx="50" c:formatCode="yyyy/m/d">
                  <c:v>45708</c:v>
                </c:pt>
                <c:pt idx="51" c:formatCode="yyyy/m/d">
                  <c:v>45709</c:v>
                </c:pt>
                <c:pt idx="52" c:formatCode="yyyy/m/d">
                  <c:v>45710</c:v>
                </c:pt>
                <c:pt idx="53" c:formatCode="yyyy/m/d">
                  <c:v>45711</c:v>
                </c:pt>
                <c:pt idx="54" c:formatCode="yyyy/m/d">
                  <c:v>45712</c:v>
                </c:pt>
                <c:pt idx="55" c:formatCode="yyyy/m/d">
                  <c:v>45713</c:v>
                </c:pt>
                <c:pt idx="56" c:formatCode="yyyy/m/d">
                  <c:v>45714</c:v>
                </c:pt>
                <c:pt idx="57" c:formatCode="yyyy/m/d">
                  <c:v>45715</c:v>
                </c:pt>
                <c:pt idx="58" c:formatCode="yyyy/m/d">
                  <c:v>45716</c:v>
                </c:pt>
                <c:pt idx="59" c:formatCode="yyyy/m/d">
                  <c:v>45717</c:v>
                </c:pt>
                <c:pt idx="60" c:formatCode="yyyy/m/d">
                  <c:v>45718</c:v>
                </c:pt>
                <c:pt idx="61" c:formatCode="yyyy/m/d">
                  <c:v>45719</c:v>
                </c:pt>
                <c:pt idx="62" c:formatCode="yyyy/m/d">
                  <c:v>45720</c:v>
                </c:pt>
                <c:pt idx="63" c:formatCode="yyyy/m/d">
                  <c:v>45721</c:v>
                </c:pt>
                <c:pt idx="64" c:formatCode="yyyy/m/d">
                  <c:v>45722</c:v>
                </c:pt>
                <c:pt idx="65" c:formatCode="yyyy/m/d">
                  <c:v>45723</c:v>
                </c:pt>
                <c:pt idx="66" c:formatCode="yyyy/m/d">
                  <c:v>45724</c:v>
                </c:pt>
                <c:pt idx="67" c:formatCode="yyyy/m/d">
                  <c:v>45725</c:v>
                </c:pt>
                <c:pt idx="68" c:formatCode="yyyy/m/d">
                  <c:v>45726</c:v>
                </c:pt>
                <c:pt idx="69" c:formatCode="yyyy/m/d">
                  <c:v>45727</c:v>
                </c:pt>
                <c:pt idx="70" c:formatCode="yyyy/m/d">
                  <c:v>45728</c:v>
                </c:pt>
                <c:pt idx="71" c:formatCode="yyyy/m/d">
                  <c:v>45729</c:v>
                </c:pt>
                <c:pt idx="72" c:formatCode="yyyy/m/d">
                  <c:v>45730</c:v>
                </c:pt>
                <c:pt idx="73" c:formatCode="yyyy/m/d">
                  <c:v>45731</c:v>
                </c:pt>
                <c:pt idx="74" c:formatCode="yyyy/m/d">
                  <c:v>45732</c:v>
                </c:pt>
                <c:pt idx="75" c:formatCode="yyyy/m/d">
                  <c:v>45733</c:v>
                </c:pt>
                <c:pt idx="76" c:formatCode="yyyy/m/d">
                  <c:v>45734</c:v>
                </c:pt>
                <c:pt idx="77" c:formatCode="yyyy/m/d">
                  <c:v>45735</c:v>
                </c:pt>
                <c:pt idx="78" c:formatCode="yyyy/m/d">
                  <c:v>45736</c:v>
                </c:pt>
                <c:pt idx="79" c:formatCode="yyyy/m/d">
                  <c:v>45737</c:v>
                </c:pt>
                <c:pt idx="80" c:formatCode="yyyy/m/d">
                  <c:v>45738</c:v>
                </c:pt>
                <c:pt idx="81" c:formatCode="yyyy/m/d">
                  <c:v>45739</c:v>
                </c:pt>
                <c:pt idx="82" c:formatCode="yyyy/m/d">
                  <c:v>45740</c:v>
                </c:pt>
                <c:pt idx="83" c:formatCode="yyyy/m/d">
                  <c:v>45741</c:v>
                </c:pt>
                <c:pt idx="84" c:formatCode="yyyy/m/d">
                  <c:v>45742</c:v>
                </c:pt>
                <c:pt idx="85" c:formatCode="yyyy/m/d">
                  <c:v>45743</c:v>
                </c:pt>
                <c:pt idx="86" c:formatCode="yyyy/m/d">
                  <c:v>45744</c:v>
                </c:pt>
                <c:pt idx="87" c:formatCode="yyyy/m/d">
                  <c:v>45745</c:v>
                </c:pt>
                <c:pt idx="88" c:formatCode="yyyy/m/d">
                  <c:v>45746</c:v>
                </c:pt>
                <c:pt idx="89" c:formatCode="yyyy/m/d">
                  <c:v>45747</c:v>
                </c:pt>
                <c:pt idx="90" c:formatCode="yyyy/m/d">
                  <c:v>45748</c:v>
                </c:pt>
                <c:pt idx="91" c:formatCode="yyyy/m/d">
                  <c:v>45749</c:v>
                </c:pt>
                <c:pt idx="92" c:formatCode="yyyy/m/d">
                  <c:v>45750</c:v>
                </c:pt>
                <c:pt idx="93" c:formatCode="yyyy/m/d">
                  <c:v>45751</c:v>
                </c:pt>
                <c:pt idx="94" c:formatCode="yyyy/m/d">
                  <c:v>45752</c:v>
                </c:pt>
                <c:pt idx="95" c:formatCode="yyyy/m/d">
                  <c:v>45753</c:v>
                </c:pt>
                <c:pt idx="96" c:formatCode="yyyy/m/d">
                  <c:v>45754</c:v>
                </c:pt>
                <c:pt idx="97" c:formatCode="yyyy/m/d">
                  <c:v>45755</c:v>
                </c:pt>
                <c:pt idx="98" c:formatCode="yyyy/m/d">
                  <c:v>45756</c:v>
                </c:pt>
                <c:pt idx="99" c:formatCode="yyyy/m/d">
                  <c:v>45757</c:v>
                </c:pt>
                <c:pt idx="100" c:formatCode="yyyy/m/d">
                  <c:v>45758</c:v>
                </c:pt>
                <c:pt idx="101" c:formatCode="yyyy/m/d">
                  <c:v>45759</c:v>
                </c:pt>
                <c:pt idx="102" c:formatCode="yyyy/m/d">
                  <c:v>45760</c:v>
                </c:pt>
                <c:pt idx="103" c:formatCode="yyyy/m/d">
                  <c:v>45761</c:v>
                </c:pt>
                <c:pt idx="104" c:formatCode="yyyy/m/d">
                  <c:v>45762</c:v>
                </c:pt>
                <c:pt idx="105" c:formatCode="yyyy/m/d">
                  <c:v>45763</c:v>
                </c:pt>
                <c:pt idx="106" c:formatCode="yyyy/m/d">
                  <c:v>45764</c:v>
                </c:pt>
                <c:pt idx="107" c:formatCode="yyyy/m/d">
                  <c:v>45765</c:v>
                </c:pt>
                <c:pt idx="108" c:formatCode="yyyy/m/d">
                  <c:v>45766</c:v>
                </c:pt>
                <c:pt idx="109" c:formatCode="yyyy/m/d">
                  <c:v>45767</c:v>
                </c:pt>
                <c:pt idx="110" c:formatCode="yyyy/m/d">
                  <c:v>45768</c:v>
                </c:pt>
                <c:pt idx="111" c:formatCode="yyyy/m/d">
                  <c:v>45769</c:v>
                </c:pt>
                <c:pt idx="112" c:formatCode="yyyy/m/d">
                  <c:v>45770</c:v>
                </c:pt>
                <c:pt idx="113" c:formatCode="yyyy/m/d">
                  <c:v>45771</c:v>
                </c:pt>
                <c:pt idx="114" c:formatCode="yyyy/m/d">
                  <c:v>45772</c:v>
                </c:pt>
                <c:pt idx="115" c:formatCode="yyyy/m/d">
                  <c:v>45773</c:v>
                </c:pt>
                <c:pt idx="116" c:formatCode="yyyy/m/d">
                  <c:v>45774</c:v>
                </c:pt>
                <c:pt idx="117" c:formatCode="yyyy/m/d">
                  <c:v>45775</c:v>
                </c:pt>
                <c:pt idx="118" c:formatCode="yyyy/m/d">
                  <c:v>45776</c:v>
                </c:pt>
                <c:pt idx="119" c:formatCode="yyyy/m/d">
                  <c:v>45777</c:v>
                </c:pt>
                <c:pt idx="120" c:formatCode="yyyy/m/d">
                  <c:v>45778</c:v>
                </c:pt>
                <c:pt idx="121" c:formatCode="yyyy/m/d">
                  <c:v>45779</c:v>
                </c:pt>
                <c:pt idx="122" c:formatCode="yyyy/m/d">
                  <c:v>45780</c:v>
                </c:pt>
                <c:pt idx="123" c:formatCode="yyyy/m/d">
                  <c:v>45781</c:v>
                </c:pt>
                <c:pt idx="124" c:formatCode="yyyy/m/d">
                  <c:v>45782</c:v>
                </c:pt>
                <c:pt idx="125" c:formatCode="yyyy/m/d">
                  <c:v>45783</c:v>
                </c:pt>
                <c:pt idx="126" c:formatCode="yyyy/m/d">
                  <c:v>45784</c:v>
                </c:pt>
                <c:pt idx="127" c:formatCode="yyyy/m/d">
                  <c:v>45785</c:v>
                </c:pt>
                <c:pt idx="128" c:formatCode="yyyy/m/d">
                  <c:v>45786</c:v>
                </c:pt>
                <c:pt idx="129" c:formatCode="yyyy/m/d">
                  <c:v>45787</c:v>
                </c:pt>
                <c:pt idx="130" c:formatCode="yyyy/m/d">
                  <c:v>45788</c:v>
                </c:pt>
                <c:pt idx="131" c:formatCode="yyyy/m/d">
                  <c:v>45789</c:v>
                </c:pt>
                <c:pt idx="132" c:formatCode="yyyy/m/d">
                  <c:v>45790</c:v>
                </c:pt>
                <c:pt idx="133" c:formatCode="yyyy/m/d">
                  <c:v>45791</c:v>
                </c:pt>
                <c:pt idx="134" c:formatCode="yyyy/m/d">
                  <c:v>45792</c:v>
                </c:pt>
                <c:pt idx="135" c:formatCode="yyyy/m/d">
                  <c:v>45793</c:v>
                </c:pt>
                <c:pt idx="136" c:formatCode="yyyy/m/d">
                  <c:v>45794</c:v>
                </c:pt>
                <c:pt idx="137" c:formatCode="yyyy/m/d">
                  <c:v>45795</c:v>
                </c:pt>
                <c:pt idx="138" c:formatCode="yyyy/m/d">
                  <c:v>45796</c:v>
                </c:pt>
                <c:pt idx="139" c:formatCode="yyyy/m/d">
                  <c:v>45797</c:v>
                </c:pt>
                <c:pt idx="140" c:formatCode="yyyy/m/d">
                  <c:v>45798</c:v>
                </c:pt>
                <c:pt idx="141" c:formatCode="yyyy/m/d">
                  <c:v>45799</c:v>
                </c:pt>
                <c:pt idx="142" c:formatCode="yyyy/m/d">
                  <c:v>45800</c:v>
                </c:pt>
                <c:pt idx="143" c:formatCode="yyyy/m/d">
                  <c:v>45801</c:v>
                </c:pt>
                <c:pt idx="144" c:formatCode="yyyy/m/d">
                  <c:v>45802</c:v>
                </c:pt>
                <c:pt idx="145" c:formatCode="yyyy/m/d">
                  <c:v>45803</c:v>
                </c:pt>
                <c:pt idx="146" c:formatCode="yyyy/m/d">
                  <c:v>45804</c:v>
                </c:pt>
                <c:pt idx="147" c:formatCode="yyyy/m/d">
                  <c:v>45805</c:v>
                </c:pt>
                <c:pt idx="148" c:formatCode="yyyy/m/d">
                  <c:v>45806</c:v>
                </c:pt>
                <c:pt idx="149" c:formatCode="yyyy/m/d">
                  <c:v>45807</c:v>
                </c:pt>
                <c:pt idx="150" c:formatCode="yyyy/m/d">
                  <c:v>45808</c:v>
                </c:pt>
                <c:pt idx="151" c:formatCode="yyyy/m/d">
                  <c:v>45809</c:v>
                </c:pt>
                <c:pt idx="152" c:formatCode="yyyy/m/d">
                  <c:v>45810</c:v>
                </c:pt>
                <c:pt idx="153" c:formatCode="yyyy/m/d">
                  <c:v>45811</c:v>
                </c:pt>
                <c:pt idx="154" c:formatCode="yyyy/m/d">
                  <c:v>45812</c:v>
                </c:pt>
                <c:pt idx="155" c:formatCode="yyyy/m/d">
                  <c:v>45813</c:v>
                </c:pt>
                <c:pt idx="156" c:formatCode="yyyy/m/d">
                  <c:v>45814</c:v>
                </c:pt>
                <c:pt idx="157" c:formatCode="yyyy/m/d">
                  <c:v>45815</c:v>
                </c:pt>
                <c:pt idx="158" c:formatCode="yyyy/m/d">
                  <c:v>45816</c:v>
                </c:pt>
                <c:pt idx="159" c:formatCode="yyyy/m/d">
                  <c:v>45817</c:v>
                </c:pt>
                <c:pt idx="160" c:formatCode="yyyy/m/d">
                  <c:v>45818</c:v>
                </c:pt>
                <c:pt idx="161" c:formatCode="yyyy/m/d">
                  <c:v>45819</c:v>
                </c:pt>
                <c:pt idx="162" c:formatCode="yyyy/m/d">
                  <c:v>45820</c:v>
                </c:pt>
                <c:pt idx="163" c:formatCode="yyyy/m/d">
                  <c:v>45821</c:v>
                </c:pt>
                <c:pt idx="164" c:formatCode="yyyy/m/d">
                  <c:v>45822</c:v>
                </c:pt>
                <c:pt idx="165" c:formatCode="yyyy/m/d">
                  <c:v>45823</c:v>
                </c:pt>
                <c:pt idx="166" c:formatCode="yyyy/m/d">
                  <c:v>45824</c:v>
                </c:pt>
                <c:pt idx="167" c:formatCode="yyyy/m/d">
                  <c:v>45825</c:v>
                </c:pt>
                <c:pt idx="168" c:formatCode="yyyy/m/d">
                  <c:v>45826</c:v>
                </c:pt>
                <c:pt idx="169" c:formatCode="yyyy/m/d">
                  <c:v>45827</c:v>
                </c:pt>
                <c:pt idx="170" c:formatCode="yyyy/m/d">
                  <c:v>45828</c:v>
                </c:pt>
                <c:pt idx="171" c:formatCode="yyyy/m/d">
                  <c:v>45829</c:v>
                </c:pt>
                <c:pt idx="172" c:formatCode="yyyy/m/d">
                  <c:v>45830</c:v>
                </c:pt>
                <c:pt idx="173" c:formatCode="yyyy/m/d">
                  <c:v>45831</c:v>
                </c:pt>
                <c:pt idx="174" c:formatCode="yyyy/m/d">
                  <c:v>45832</c:v>
                </c:pt>
                <c:pt idx="175" c:formatCode="yyyy/m/d">
                  <c:v>45833</c:v>
                </c:pt>
                <c:pt idx="176" c:formatCode="yyyy/m/d">
                  <c:v>45834</c:v>
                </c:pt>
                <c:pt idx="177" c:formatCode="yyyy/m/d">
                  <c:v>45835</c:v>
                </c:pt>
                <c:pt idx="178" c:formatCode="yyyy/m/d">
                  <c:v>45836</c:v>
                </c:pt>
                <c:pt idx="179" c:formatCode="yyyy/m/d">
                  <c:v>45837</c:v>
                </c:pt>
                <c:pt idx="180" c:formatCode="yyyy/m/d">
                  <c:v>45838</c:v>
                </c:pt>
                <c:pt idx="181" c:formatCode="yyyy/m/d">
                  <c:v>45839</c:v>
                </c:pt>
                <c:pt idx="182" c:formatCode="yyyy/m/d">
                  <c:v>45840</c:v>
                </c:pt>
                <c:pt idx="183" c:formatCode="yyyy/m/d">
                  <c:v>45841</c:v>
                </c:pt>
                <c:pt idx="184" c:formatCode="yyyy/m/d">
                  <c:v>45842</c:v>
                </c:pt>
                <c:pt idx="185" c:formatCode="yyyy/m/d">
                  <c:v>45843</c:v>
                </c:pt>
                <c:pt idx="186" c:formatCode="yyyy/m/d">
                  <c:v>45844</c:v>
                </c:pt>
                <c:pt idx="187" c:formatCode="yyyy/m/d">
                  <c:v>45845</c:v>
                </c:pt>
                <c:pt idx="188" c:formatCode="yyyy/m/d">
                  <c:v>45846</c:v>
                </c:pt>
                <c:pt idx="189" c:formatCode="yyyy/m/d">
                  <c:v>45847</c:v>
                </c:pt>
                <c:pt idx="190" c:formatCode="yyyy/m/d">
                  <c:v>45848</c:v>
                </c:pt>
                <c:pt idx="191" c:formatCode="yyyy/m/d">
                  <c:v>45849</c:v>
                </c:pt>
                <c:pt idx="192" c:formatCode="yyyy/m/d">
                  <c:v>45850</c:v>
                </c:pt>
                <c:pt idx="193" c:formatCode="yyyy/m/d">
                  <c:v>45851</c:v>
                </c:pt>
                <c:pt idx="194" c:formatCode="yyyy/m/d">
                  <c:v>45852</c:v>
                </c:pt>
                <c:pt idx="195" c:formatCode="yyyy/m/d">
                  <c:v>45853</c:v>
                </c:pt>
                <c:pt idx="196" c:formatCode="yyyy/m/d">
                  <c:v>45854</c:v>
                </c:pt>
                <c:pt idx="197" c:formatCode="yyyy/m/d">
                  <c:v>45855</c:v>
                </c:pt>
                <c:pt idx="198" c:formatCode="yyyy/m/d">
                  <c:v>45856</c:v>
                </c:pt>
                <c:pt idx="199" c:formatCode="yyyy/m/d">
                  <c:v>45857</c:v>
                </c:pt>
                <c:pt idx="200" c:formatCode="yyyy/m/d">
                  <c:v>45858</c:v>
                </c:pt>
                <c:pt idx="201" c:formatCode="yyyy/m/d">
                  <c:v>45859</c:v>
                </c:pt>
                <c:pt idx="202" c:formatCode="yyyy/m/d">
                  <c:v>45860</c:v>
                </c:pt>
                <c:pt idx="203" c:formatCode="yyyy/m/d">
                  <c:v>45861</c:v>
                </c:pt>
                <c:pt idx="204" c:formatCode="yyyy/m/d">
                  <c:v>45862</c:v>
                </c:pt>
                <c:pt idx="205" c:formatCode="yyyy/m/d">
                  <c:v>45863</c:v>
                </c:pt>
                <c:pt idx="206" c:formatCode="yyyy/m/d">
                  <c:v>45864</c:v>
                </c:pt>
                <c:pt idx="207" c:formatCode="yyyy/m/d">
                  <c:v>45865</c:v>
                </c:pt>
                <c:pt idx="208" c:formatCode="yyyy/m/d">
                  <c:v>45866</c:v>
                </c:pt>
                <c:pt idx="209" c:formatCode="yyyy/m/d">
                  <c:v>45867</c:v>
                </c:pt>
                <c:pt idx="210" c:formatCode="yyyy/m/d">
                  <c:v>45868</c:v>
                </c:pt>
                <c:pt idx="211" c:formatCode="yyyy/m/d">
                  <c:v>45869</c:v>
                </c:pt>
                <c:pt idx="212" c:formatCode="yyyy/m/d">
                  <c:v>45870</c:v>
                </c:pt>
                <c:pt idx="213" c:formatCode="yyyy/m/d">
                  <c:v>45871</c:v>
                </c:pt>
                <c:pt idx="214" c:formatCode="yyyy/m/d">
                  <c:v>45872</c:v>
                </c:pt>
                <c:pt idx="215" c:formatCode="yyyy/m/d">
                  <c:v>45873</c:v>
                </c:pt>
                <c:pt idx="216" c:formatCode="yyyy/m/d">
                  <c:v>45874</c:v>
                </c:pt>
                <c:pt idx="217" c:formatCode="yyyy/m/d">
                  <c:v>45875</c:v>
                </c:pt>
                <c:pt idx="218" c:formatCode="yyyy/m/d">
                  <c:v>45876</c:v>
                </c:pt>
                <c:pt idx="219" c:formatCode="yyyy/m/d">
                  <c:v>45877</c:v>
                </c:pt>
                <c:pt idx="220" c:formatCode="yyyy/m/d">
                  <c:v>45878</c:v>
                </c:pt>
                <c:pt idx="221" c:formatCode="yyyy/m/d">
                  <c:v>45879</c:v>
                </c:pt>
                <c:pt idx="222" c:formatCode="yyyy/m/d">
                  <c:v>45880</c:v>
                </c:pt>
                <c:pt idx="223" c:formatCode="yyyy/m/d">
                  <c:v>45881</c:v>
                </c:pt>
                <c:pt idx="224" c:formatCode="yyyy/m/d">
                  <c:v>45882</c:v>
                </c:pt>
                <c:pt idx="225" c:formatCode="yyyy/m/d">
                  <c:v>45883</c:v>
                </c:pt>
                <c:pt idx="226" c:formatCode="yyyy/m/d">
                  <c:v>45884</c:v>
                </c:pt>
                <c:pt idx="227" c:formatCode="yyyy/m/d">
                  <c:v>45885</c:v>
                </c:pt>
                <c:pt idx="228" c:formatCode="yyyy/m/d">
                  <c:v>45886</c:v>
                </c:pt>
                <c:pt idx="229" c:formatCode="yyyy/m/d">
                  <c:v>45887</c:v>
                </c:pt>
                <c:pt idx="230" c:formatCode="yyyy/m/d">
                  <c:v>45888</c:v>
                </c:pt>
                <c:pt idx="231" c:formatCode="yyyy/m/d">
                  <c:v>45889</c:v>
                </c:pt>
                <c:pt idx="232" c:formatCode="yyyy/m/d">
                  <c:v>45890</c:v>
                </c:pt>
                <c:pt idx="233" c:formatCode="yyyy/m/d">
                  <c:v>45891</c:v>
                </c:pt>
                <c:pt idx="234" c:formatCode="yyyy/m/d">
                  <c:v>45892</c:v>
                </c:pt>
                <c:pt idx="235" c:formatCode="yyyy/m/d">
                  <c:v>45893</c:v>
                </c:pt>
                <c:pt idx="236" c:formatCode="yyyy/m/d">
                  <c:v>45894</c:v>
                </c:pt>
                <c:pt idx="237" c:formatCode="yyyy/m/d">
                  <c:v>45895</c:v>
                </c:pt>
                <c:pt idx="238" c:formatCode="yyyy/m/d">
                  <c:v>45896</c:v>
                </c:pt>
                <c:pt idx="239" c:formatCode="yyyy/m/d">
                  <c:v>45897</c:v>
                </c:pt>
                <c:pt idx="240" c:formatCode="yyyy/m/d">
                  <c:v>45898</c:v>
                </c:pt>
                <c:pt idx="241" c:formatCode="yyyy/m/d">
                  <c:v>45899</c:v>
                </c:pt>
                <c:pt idx="242" c:formatCode="yyyy/m/d">
                  <c:v>45900</c:v>
                </c:pt>
                <c:pt idx="243" c:formatCode="yyyy/m/d">
                  <c:v>45901</c:v>
                </c:pt>
                <c:pt idx="244" c:formatCode="yyyy/m/d">
                  <c:v>45902</c:v>
                </c:pt>
                <c:pt idx="245" c:formatCode="yyyy/m/d">
                  <c:v>45903</c:v>
                </c:pt>
                <c:pt idx="246" c:formatCode="yyyy/m/d">
                  <c:v>45904</c:v>
                </c:pt>
                <c:pt idx="247" c:formatCode="yyyy/m/d">
                  <c:v>45905</c:v>
                </c:pt>
                <c:pt idx="248" c:formatCode="yyyy/m/d">
                  <c:v>45906</c:v>
                </c:pt>
                <c:pt idx="249" c:formatCode="yyyy/m/d">
                  <c:v>45907</c:v>
                </c:pt>
                <c:pt idx="250" c:formatCode="yyyy/m/d">
                  <c:v>45908</c:v>
                </c:pt>
                <c:pt idx="251" c:formatCode="yyyy/m/d">
                  <c:v>45909</c:v>
                </c:pt>
                <c:pt idx="252" c:formatCode="yyyy/m/d">
                  <c:v>45910</c:v>
                </c:pt>
                <c:pt idx="253" c:formatCode="yyyy/m/d">
                  <c:v>45911</c:v>
                </c:pt>
                <c:pt idx="254" c:formatCode="yyyy/m/d">
                  <c:v>45912</c:v>
                </c:pt>
                <c:pt idx="255" c:formatCode="yyyy/m/d">
                  <c:v>45913</c:v>
                </c:pt>
                <c:pt idx="256" c:formatCode="yyyy/m/d">
                  <c:v>45914</c:v>
                </c:pt>
                <c:pt idx="257" c:formatCode="yyyy/m/d">
                  <c:v>45915</c:v>
                </c:pt>
                <c:pt idx="258" c:formatCode="yyyy/m/d">
                  <c:v>45916</c:v>
                </c:pt>
                <c:pt idx="259" c:formatCode="yyyy/m/d">
                  <c:v>45917</c:v>
                </c:pt>
                <c:pt idx="260" c:formatCode="yyyy/m/d">
                  <c:v>45918</c:v>
                </c:pt>
                <c:pt idx="261" c:formatCode="yyyy/m/d">
                  <c:v>45919</c:v>
                </c:pt>
                <c:pt idx="262" c:formatCode="yyyy/m/d">
                  <c:v>45920</c:v>
                </c:pt>
                <c:pt idx="263" c:formatCode="yyyy/m/d">
                  <c:v>45921</c:v>
                </c:pt>
                <c:pt idx="264" c:formatCode="yyyy/m/d">
                  <c:v>45922</c:v>
                </c:pt>
                <c:pt idx="265" c:formatCode="yyyy/m/d">
                  <c:v>45923</c:v>
                </c:pt>
                <c:pt idx="266" c:formatCode="yyyy/m/d">
                  <c:v>45924</c:v>
                </c:pt>
                <c:pt idx="267" c:formatCode="yyyy/m/d">
                  <c:v>45925</c:v>
                </c:pt>
                <c:pt idx="268" c:formatCode="yyyy/m/d">
                  <c:v>45926</c:v>
                </c:pt>
                <c:pt idx="269" c:formatCode="yyyy/m/d">
                  <c:v>45927</c:v>
                </c:pt>
                <c:pt idx="270" c:formatCode="yyyy/m/d">
                  <c:v>45928</c:v>
                </c:pt>
                <c:pt idx="271" c:formatCode="yyyy/m/d">
                  <c:v>45929</c:v>
                </c:pt>
                <c:pt idx="272" c:formatCode="yyyy/m/d">
                  <c:v>45930</c:v>
                </c:pt>
                <c:pt idx="273" c:formatCode="yyyy/m/d">
                  <c:v>45931</c:v>
                </c:pt>
                <c:pt idx="274" c:formatCode="yyyy/m/d">
                  <c:v>45932</c:v>
                </c:pt>
                <c:pt idx="275" c:formatCode="yyyy/m/d">
                  <c:v>45933</c:v>
                </c:pt>
                <c:pt idx="276" c:formatCode="yyyy/m/d">
                  <c:v>45934</c:v>
                </c:pt>
                <c:pt idx="277" c:formatCode="yyyy/m/d">
                  <c:v>45935</c:v>
                </c:pt>
                <c:pt idx="278" c:formatCode="yyyy/m/d">
                  <c:v>45936</c:v>
                </c:pt>
                <c:pt idx="279" c:formatCode="yyyy/m/d">
                  <c:v>45937</c:v>
                </c:pt>
                <c:pt idx="280" c:formatCode="yyyy/m/d">
                  <c:v>45938</c:v>
                </c:pt>
                <c:pt idx="281" c:formatCode="yyyy/m/d">
                  <c:v>45939</c:v>
                </c:pt>
                <c:pt idx="282" c:formatCode="yyyy/m/d">
                  <c:v>45940</c:v>
                </c:pt>
                <c:pt idx="283" c:formatCode="yyyy/m/d">
                  <c:v>45941</c:v>
                </c:pt>
                <c:pt idx="284" c:formatCode="yyyy/m/d">
                  <c:v>45942</c:v>
                </c:pt>
                <c:pt idx="285" c:formatCode="yyyy/m/d">
                  <c:v>45943</c:v>
                </c:pt>
                <c:pt idx="286" c:formatCode="yyyy/m/d">
                  <c:v>45944</c:v>
                </c:pt>
                <c:pt idx="287" c:formatCode="yyyy/m/d">
                  <c:v>45945</c:v>
                </c:pt>
                <c:pt idx="288" c:formatCode="yyyy/m/d">
                  <c:v>45946</c:v>
                </c:pt>
                <c:pt idx="289" c:formatCode="yyyy/m/d">
                  <c:v>45947</c:v>
                </c:pt>
                <c:pt idx="290" c:formatCode="yyyy/m/d">
                  <c:v>45948</c:v>
                </c:pt>
                <c:pt idx="291" c:formatCode="yyyy/m/d">
                  <c:v>45949</c:v>
                </c:pt>
                <c:pt idx="292" c:formatCode="yyyy/m/d">
                  <c:v>45950</c:v>
                </c:pt>
                <c:pt idx="293" c:formatCode="yyyy/m/d">
                  <c:v>45951</c:v>
                </c:pt>
                <c:pt idx="294" c:formatCode="yyyy/m/d">
                  <c:v>45952</c:v>
                </c:pt>
                <c:pt idx="295" c:formatCode="yyyy/m/d">
                  <c:v>45953</c:v>
                </c:pt>
                <c:pt idx="296" c:formatCode="yyyy/m/d">
                  <c:v>45954</c:v>
                </c:pt>
                <c:pt idx="297" c:formatCode="yyyy/m/d">
                  <c:v>45955</c:v>
                </c:pt>
                <c:pt idx="298" c:formatCode="yyyy/m/d">
                  <c:v>45956</c:v>
                </c:pt>
                <c:pt idx="299" c:formatCode="yyyy/m/d">
                  <c:v>45957</c:v>
                </c:pt>
                <c:pt idx="300" c:formatCode="yyyy/m/d">
                  <c:v>45958</c:v>
                </c:pt>
                <c:pt idx="301" c:formatCode="yyyy/m/d">
                  <c:v>45959</c:v>
                </c:pt>
                <c:pt idx="302" c:formatCode="yyyy/m/d">
                  <c:v>45960</c:v>
                </c:pt>
                <c:pt idx="303" c:formatCode="yyyy/m/d">
                  <c:v>45961</c:v>
                </c:pt>
                <c:pt idx="304" c:formatCode="yyyy/m/d">
                  <c:v>45962</c:v>
                </c:pt>
                <c:pt idx="305" c:formatCode="yyyy/m/d">
                  <c:v>45963</c:v>
                </c:pt>
                <c:pt idx="306" c:formatCode="yyyy/m/d">
                  <c:v>45964</c:v>
                </c:pt>
                <c:pt idx="307" c:formatCode="yyyy/m/d">
                  <c:v>45965</c:v>
                </c:pt>
                <c:pt idx="308" c:formatCode="yyyy/m/d">
                  <c:v>45966</c:v>
                </c:pt>
                <c:pt idx="309" c:formatCode="yyyy/m/d">
                  <c:v>45967</c:v>
                </c:pt>
                <c:pt idx="310" c:formatCode="yyyy/m/d">
                  <c:v>45968</c:v>
                </c:pt>
                <c:pt idx="311" c:formatCode="yyyy/m/d">
                  <c:v>45969</c:v>
                </c:pt>
                <c:pt idx="312" c:formatCode="yyyy/m/d">
                  <c:v>45970</c:v>
                </c:pt>
                <c:pt idx="313" c:formatCode="yyyy/m/d">
                  <c:v>45971</c:v>
                </c:pt>
                <c:pt idx="314" c:formatCode="yyyy/m/d">
                  <c:v>45972</c:v>
                </c:pt>
                <c:pt idx="315" c:formatCode="yyyy/m/d">
                  <c:v>45973</c:v>
                </c:pt>
                <c:pt idx="316" c:formatCode="yyyy/m/d">
                  <c:v>45974</c:v>
                </c:pt>
                <c:pt idx="317" c:formatCode="yyyy/m/d">
                  <c:v>45975</c:v>
                </c:pt>
                <c:pt idx="318" c:formatCode="yyyy/m/d">
                  <c:v>45976</c:v>
                </c:pt>
                <c:pt idx="319" c:formatCode="yyyy/m/d">
                  <c:v>45977</c:v>
                </c:pt>
                <c:pt idx="320" c:formatCode="yyyy/m/d">
                  <c:v>45978</c:v>
                </c:pt>
                <c:pt idx="321" c:formatCode="yyyy/m/d">
                  <c:v>45979</c:v>
                </c:pt>
                <c:pt idx="322" c:formatCode="yyyy/m/d">
                  <c:v>45980</c:v>
                </c:pt>
                <c:pt idx="323" c:formatCode="yyyy/m/d">
                  <c:v>45981</c:v>
                </c:pt>
                <c:pt idx="324" c:formatCode="yyyy/m/d">
                  <c:v>45982</c:v>
                </c:pt>
                <c:pt idx="325" c:formatCode="yyyy/m/d">
                  <c:v>45983</c:v>
                </c:pt>
                <c:pt idx="326" c:formatCode="yyyy/m/d">
                  <c:v>45984</c:v>
                </c:pt>
                <c:pt idx="327" c:formatCode="yyyy/m/d">
                  <c:v>45985</c:v>
                </c:pt>
                <c:pt idx="328" c:formatCode="yyyy/m/d">
                  <c:v>45986</c:v>
                </c:pt>
                <c:pt idx="329" c:formatCode="yyyy/m/d">
                  <c:v>45987</c:v>
                </c:pt>
                <c:pt idx="330" c:formatCode="yyyy/m/d">
                  <c:v>45988</c:v>
                </c:pt>
                <c:pt idx="331" c:formatCode="yyyy/m/d">
                  <c:v>45989</c:v>
                </c:pt>
                <c:pt idx="332" c:formatCode="yyyy/m/d">
                  <c:v>45990</c:v>
                </c:pt>
                <c:pt idx="333" c:formatCode="yyyy/m/d">
                  <c:v>45991</c:v>
                </c:pt>
                <c:pt idx="334" c:formatCode="yyyy/m/d">
                  <c:v>45992</c:v>
                </c:pt>
                <c:pt idx="335" c:formatCode="yyyy/m/d">
                  <c:v>45993</c:v>
                </c:pt>
                <c:pt idx="336" c:formatCode="yyyy/m/d">
                  <c:v>45994</c:v>
                </c:pt>
                <c:pt idx="337" c:formatCode="yyyy/m/d">
                  <c:v>45995</c:v>
                </c:pt>
                <c:pt idx="338" c:formatCode="yyyy/m/d">
                  <c:v>45996</c:v>
                </c:pt>
                <c:pt idx="339" c:formatCode="yyyy/m/d">
                  <c:v>45997</c:v>
                </c:pt>
                <c:pt idx="340" c:formatCode="yyyy/m/d">
                  <c:v>45998</c:v>
                </c:pt>
                <c:pt idx="341" c:formatCode="yyyy/m/d">
                  <c:v>45999</c:v>
                </c:pt>
                <c:pt idx="342" c:formatCode="yyyy/m/d">
                  <c:v>46000</c:v>
                </c:pt>
                <c:pt idx="343" c:formatCode="yyyy/m/d">
                  <c:v>46001</c:v>
                </c:pt>
                <c:pt idx="344" c:formatCode="yyyy/m/d">
                  <c:v>46002</c:v>
                </c:pt>
                <c:pt idx="345" c:formatCode="yyyy/m/d">
                  <c:v>46003</c:v>
                </c:pt>
                <c:pt idx="346" c:formatCode="yyyy/m/d">
                  <c:v>46004</c:v>
                </c:pt>
                <c:pt idx="347" c:formatCode="yyyy/m/d">
                  <c:v>46005</c:v>
                </c:pt>
                <c:pt idx="348" c:formatCode="yyyy/m/d">
                  <c:v>46006</c:v>
                </c:pt>
                <c:pt idx="349" c:formatCode="yyyy/m/d">
                  <c:v>46007</c:v>
                </c:pt>
                <c:pt idx="350" c:formatCode="yyyy/m/d">
                  <c:v>46008</c:v>
                </c:pt>
                <c:pt idx="351" c:formatCode="yyyy/m/d">
                  <c:v>46009</c:v>
                </c:pt>
                <c:pt idx="352" c:formatCode="yyyy/m/d">
                  <c:v>46010</c:v>
                </c:pt>
                <c:pt idx="353" c:formatCode="yyyy/m/d">
                  <c:v>46011</c:v>
                </c:pt>
                <c:pt idx="354" c:formatCode="yyyy/m/d">
                  <c:v>46012</c:v>
                </c:pt>
                <c:pt idx="355" c:formatCode="yyyy/m/d">
                  <c:v>46013</c:v>
                </c:pt>
                <c:pt idx="356" c:formatCode="yyyy/m/d">
                  <c:v>46014</c:v>
                </c:pt>
                <c:pt idx="357" c:formatCode="yyyy/m/d">
                  <c:v>46015</c:v>
                </c:pt>
                <c:pt idx="358" c:formatCode="yyyy/m/d">
                  <c:v>46016</c:v>
                </c:pt>
                <c:pt idx="359" c:formatCode="yyyy/m/d">
                  <c:v>46017</c:v>
                </c:pt>
                <c:pt idx="360" c:formatCode="yyyy/m/d">
                  <c:v>46018</c:v>
                </c:pt>
                <c:pt idx="361" c:formatCode="yyyy/m/d">
                  <c:v>46019</c:v>
                </c:pt>
                <c:pt idx="362" c:formatCode="yyyy/m/d">
                  <c:v>46020</c:v>
                </c:pt>
                <c:pt idx="363" c:formatCode="yyyy/m/d">
                  <c:v>46021</c:v>
                </c:pt>
                <c:pt idx="364" c:formatCode="yyyy/m/d">
                  <c:v>46022</c:v>
                </c:pt>
                <c:pt idx="365" c:formatCode="yyyy/m/d">
                  <c:v>46023</c:v>
                </c:pt>
                <c:pt idx="366" c:formatCode="yyyy/m/d">
                  <c:v>46024</c:v>
                </c:pt>
                <c:pt idx="367" c:formatCode="yyyy/m/d">
                  <c:v>46025</c:v>
                </c:pt>
                <c:pt idx="368" c:formatCode="yyyy/m/d">
                  <c:v>46026</c:v>
                </c:pt>
                <c:pt idx="369" c:formatCode="yyyy/m/d">
                  <c:v>46027</c:v>
                </c:pt>
                <c:pt idx="370" c:formatCode="yyyy/m/d">
                  <c:v>46028</c:v>
                </c:pt>
                <c:pt idx="371" c:formatCode="yyyy/m/d">
                  <c:v>46029</c:v>
                </c:pt>
                <c:pt idx="372" c:formatCode="yyyy/m/d">
                  <c:v>46030</c:v>
                </c:pt>
                <c:pt idx="373" c:formatCode="yyyy/m/d">
                  <c:v>46031</c:v>
                </c:pt>
                <c:pt idx="374" c:formatCode="yyyy/m/d">
                  <c:v>46032</c:v>
                </c:pt>
                <c:pt idx="375" c:formatCode="yyyy/m/d">
                  <c:v>46033</c:v>
                </c:pt>
                <c:pt idx="376" c:formatCode="yyyy/m/d">
                  <c:v>46034</c:v>
                </c:pt>
                <c:pt idx="377" c:formatCode="yyyy/m/d">
                  <c:v>46035</c:v>
                </c:pt>
                <c:pt idx="378" c:formatCode="yyyy/m/d">
                  <c:v>46036</c:v>
                </c:pt>
                <c:pt idx="379" c:formatCode="yyyy/m/d">
                  <c:v>46037</c:v>
                </c:pt>
                <c:pt idx="380" c:formatCode="yyyy/m/d">
                  <c:v>46038</c:v>
                </c:pt>
                <c:pt idx="381" c:formatCode="yyyy/m/d">
                  <c:v>46039</c:v>
                </c:pt>
                <c:pt idx="382" c:formatCode="yyyy/m/d">
                  <c:v>46040</c:v>
                </c:pt>
                <c:pt idx="383" c:formatCode="yyyy/m/d">
                  <c:v>46041</c:v>
                </c:pt>
                <c:pt idx="384" c:formatCode="yyyy/m/d">
                  <c:v>46042</c:v>
                </c:pt>
                <c:pt idx="385" c:formatCode="yyyy/m/d">
                  <c:v>46043</c:v>
                </c:pt>
                <c:pt idx="386" c:formatCode="yyyy/m/d">
                  <c:v>46044</c:v>
                </c:pt>
                <c:pt idx="387" c:formatCode="yyyy/m/d">
                  <c:v>46045</c:v>
                </c:pt>
                <c:pt idx="388" c:formatCode="yyyy/m/d">
                  <c:v>46046</c:v>
                </c:pt>
                <c:pt idx="389" c:formatCode="yyyy/m/d">
                  <c:v>46047</c:v>
                </c:pt>
                <c:pt idx="390" c:formatCode="yyyy/m/d">
                  <c:v>46048</c:v>
                </c:pt>
                <c:pt idx="391" c:formatCode="yyyy/m/d">
                  <c:v>46049</c:v>
                </c:pt>
                <c:pt idx="392" c:formatCode="yyyy/m/d">
                  <c:v>46050</c:v>
                </c:pt>
                <c:pt idx="393" c:formatCode="yyyy/m/d">
                  <c:v>46051</c:v>
                </c:pt>
                <c:pt idx="394" c:formatCode="yyyy/m/d">
                  <c:v>46052</c:v>
                </c:pt>
                <c:pt idx="395" c:formatCode="yyyy/m/d">
                  <c:v>46053</c:v>
                </c:pt>
                <c:pt idx="396" c:formatCode="yyyy/m/d">
                  <c:v>46054</c:v>
                </c:pt>
                <c:pt idx="397" c:formatCode="yyyy/m/d">
                  <c:v>46055</c:v>
                </c:pt>
                <c:pt idx="398" c:formatCode="yyyy/m/d">
                  <c:v>46056</c:v>
                </c:pt>
                <c:pt idx="399" c:formatCode="yyyy/m/d">
                  <c:v>46057</c:v>
                </c:pt>
                <c:pt idx="400" c:formatCode="yyyy/m/d">
                  <c:v>46058</c:v>
                </c:pt>
                <c:pt idx="401" c:formatCode="yyyy/m/d">
                  <c:v>46059</c:v>
                </c:pt>
                <c:pt idx="402" c:formatCode="yyyy/m/d">
                  <c:v>46060</c:v>
                </c:pt>
                <c:pt idx="403" c:formatCode="yyyy/m/d">
                  <c:v>46061</c:v>
                </c:pt>
                <c:pt idx="404" c:formatCode="yyyy/m/d">
                  <c:v>46062</c:v>
                </c:pt>
                <c:pt idx="405" c:formatCode="yyyy/m/d">
                  <c:v>46063</c:v>
                </c:pt>
                <c:pt idx="406" c:formatCode="yyyy/m/d">
                  <c:v>46064</c:v>
                </c:pt>
                <c:pt idx="407" c:formatCode="yyyy/m/d">
                  <c:v>46065</c:v>
                </c:pt>
                <c:pt idx="408" c:formatCode="yyyy/m/d">
                  <c:v>46066</c:v>
                </c:pt>
                <c:pt idx="409" c:formatCode="yyyy/m/d">
                  <c:v>46067</c:v>
                </c:pt>
                <c:pt idx="410" c:formatCode="yyyy/m/d">
                  <c:v>46068</c:v>
                </c:pt>
                <c:pt idx="411" c:formatCode="yyyy/m/d">
                  <c:v>46069</c:v>
                </c:pt>
                <c:pt idx="412" c:formatCode="yyyy/m/d">
                  <c:v>46070</c:v>
                </c:pt>
                <c:pt idx="413" c:formatCode="yyyy/m/d">
                  <c:v>46071</c:v>
                </c:pt>
                <c:pt idx="414" c:formatCode="yyyy/m/d">
                  <c:v>46072</c:v>
                </c:pt>
                <c:pt idx="415" c:formatCode="yyyy/m/d">
                  <c:v>46073</c:v>
                </c:pt>
                <c:pt idx="416" c:formatCode="yyyy/m/d">
                  <c:v>46074</c:v>
                </c:pt>
                <c:pt idx="417" c:formatCode="yyyy/m/d">
                  <c:v>46075</c:v>
                </c:pt>
                <c:pt idx="418" c:formatCode="yyyy/m/d">
                  <c:v>46076</c:v>
                </c:pt>
                <c:pt idx="419" c:formatCode="yyyy/m/d">
                  <c:v>46077</c:v>
                </c:pt>
              </c:numCache>
            </c:numRef>
          </c:cat>
          <c:val>
            <c:numRef>
              <c:f>Sheet1!$B$2:$B$421</c:f>
              <c:numCache>
                <c:formatCode>0.00%</c:formatCode>
                <c:ptCount val="420"/>
                <c:pt idx="0">
                  <c:v>0.0255</c:v>
                </c:pt>
                <c:pt idx="1">
                  <c:v>0.0255</c:v>
                </c:pt>
                <c:pt idx="2">
                  <c:v>0.0255</c:v>
                </c:pt>
                <c:pt idx="3">
                  <c:v>0.0255</c:v>
                </c:pt>
                <c:pt idx="4">
                  <c:v>0.0255</c:v>
                </c:pt>
                <c:pt idx="5">
                  <c:v>0.0255</c:v>
                </c:pt>
                <c:pt idx="6">
                  <c:v>0.0255</c:v>
                </c:pt>
                <c:pt idx="7">
                  <c:v>0.0255</c:v>
                </c:pt>
                <c:pt idx="8">
                  <c:v>0.0255</c:v>
                </c:pt>
                <c:pt idx="9">
                  <c:v>0.0255</c:v>
                </c:pt>
                <c:pt idx="10">
                  <c:v>0.0255</c:v>
                </c:pt>
                <c:pt idx="11">
                  <c:v>0.0255</c:v>
                </c:pt>
                <c:pt idx="12">
                  <c:v>0.0255</c:v>
                </c:pt>
                <c:pt idx="13">
                  <c:v>0.0255</c:v>
                </c:pt>
                <c:pt idx="14">
                  <c:v>0.0255</c:v>
                </c:pt>
                <c:pt idx="15">
                  <c:v>0.0255</c:v>
                </c:pt>
                <c:pt idx="16">
                  <c:v>0.0255</c:v>
                </c:pt>
                <c:pt idx="17">
                  <c:v>0.0255</c:v>
                </c:pt>
                <c:pt idx="18">
                  <c:v>0.0255</c:v>
                </c:pt>
                <c:pt idx="19">
                  <c:v>0.0255</c:v>
                </c:pt>
                <c:pt idx="20">
                  <c:v>0.0255</c:v>
                </c:pt>
                <c:pt idx="21">
                  <c:v>0.0255</c:v>
                </c:pt>
                <c:pt idx="22">
                  <c:v>0.0255</c:v>
                </c:pt>
                <c:pt idx="23">
                  <c:v>0.0255</c:v>
                </c:pt>
                <c:pt idx="24">
                  <c:v>0.0255</c:v>
                </c:pt>
                <c:pt idx="25">
                  <c:v>0.0255</c:v>
                </c:pt>
                <c:pt idx="26">
                  <c:v>0.0255</c:v>
                </c:pt>
                <c:pt idx="27">
                  <c:v>0.0255</c:v>
                </c:pt>
                <c:pt idx="28">
                  <c:v>0.0255</c:v>
                </c:pt>
                <c:pt idx="29">
                  <c:v>0.0255</c:v>
                </c:pt>
                <c:pt idx="30">
                  <c:v>0.0255</c:v>
                </c:pt>
                <c:pt idx="31">
                  <c:v>0.0255</c:v>
                </c:pt>
                <c:pt idx="32">
                  <c:v>0.0255</c:v>
                </c:pt>
                <c:pt idx="33">
                  <c:v>0.0255</c:v>
                </c:pt>
                <c:pt idx="34">
                  <c:v>0.0273</c:v>
                </c:pt>
                <c:pt idx="35">
                  <c:v>0.0273</c:v>
                </c:pt>
                <c:pt idx="36">
                  <c:v>0.0273</c:v>
                </c:pt>
                <c:pt idx="37">
                  <c:v>0.0273</c:v>
                </c:pt>
                <c:pt idx="38">
                  <c:v>0.0273</c:v>
                </c:pt>
                <c:pt idx="39">
                  <c:v>0.0273</c:v>
                </c:pt>
                <c:pt idx="40">
                  <c:v>0.0273</c:v>
                </c:pt>
                <c:pt idx="41">
                  <c:v>0.0273</c:v>
                </c:pt>
                <c:pt idx="42">
                  <c:v>0.0273</c:v>
                </c:pt>
                <c:pt idx="43">
                  <c:v>0.0273</c:v>
                </c:pt>
                <c:pt idx="44">
                  <c:v>0.0273</c:v>
                </c:pt>
                <c:pt idx="45">
                  <c:v>0.0273</c:v>
                </c:pt>
                <c:pt idx="46">
                  <c:v>0.0273</c:v>
                </c:pt>
                <c:pt idx="47">
                  <c:v>0.0273</c:v>
                </c:pt>
                <c:pt idx="48">
                  <c:v>0.0273</c:v>
                </c:pt>
                <c:pt idx="49">
                  <c:v>0.0273</c:v>
                </c:pt>
                <c:pt idx="50">
                  <c:v>0.0273</c:v>
                </c:pt>
                <c:pt idx="51">
                  <c:v>0.0273</c:v>
                </c:pt>
                <c:pt idx="52">
                  <c:v>0.0273</c:v>
                </c:pt>
                <c:pt idx="53">
                  <c:v>0.0273</c:v>
                </c:pt>
                <c:pt idx="54">
                  <c:v>0.0273</c:v>
                </c:pt>
                <c:pt idx="55">
                  <c:v>0.0273</c:v>
                </c:pt>
                <c:pt idx="56">
                  <c:v>0.0273</c:v>
                </c:pt>
                <c:pt idx="57">
                  <c:v>0.0273</c:v>
                </c:pt>
                <c:pt idx="58">
                  <c:v>0.0273</c:v>
                </c:pt>
                <c:pt idx="59">
                  <c:v>0.0273</c:v>
                </c:pt>
                <c:pt idx="60">
                  <c:v>0.0273</c:v>
                </c:pt>
                <c:pt idx="61">
                  <c:v>0.0273</c:v>
                </c:pt>
                <c:pt idx="62">
                  <c:v>0.0322</c:v>
                </c:pt>
                <c:pt idx="63">
                  <c:v>0.0322</c:v>
                </c:pt>
                <c:pt idx="64">
                  <c:v>0.0322</c:v>
                </c:pt>
                <c:pt idx="65">
                  <c:v>0.0296</c:v>
                </c:pt>
                <c:pt idx="66">
                  <c:v>0.0296</c:v>
                </c:pt>
                <c:pt idx="67">
                  <c:v>0.0296</c:v>
                </c:pt>
                <c:pt idx="68">
                  <c:v>0.0296</c:v>
                </c:pt>
                <c:pt idx="69">
                  <c:v>0.0296</c:v>
                </c:pt>
                <c:pt idx="70">
                  <c:v>0.0433</c:v>
                </c:pt>
                <c:pt idx="71">
                  <c:v>0.0433</c:v>
                </c:pt>
                <c:pt idx="72">
                  <c:v>0.0433</c:v>
                </c:pt>
                <c:pt idx="73">
                  <c:v>0.0433</c:v>
                </c:pt>
                <c:pt idx="74">
                  <c:v>0.0433</c:v>
                </c:pt>
                <c:pt idx="75">
                  <c:v>0.0433</c:v>
                </c:pt>
                <c:pt idx="76">
                  <c:v>0.0433</c:v>
                </c:pt>
                <c:pt idx="77">
                  <c:v>0.0433</c:v>
                </c:pt>
                <c:pt idx="78">
                  <c:v>0.0433</c:v>
                </c:pt>
                <c:pt idx="79">
                  <c:v>0.0433</c:v>
                </c:pt>
                <c:pt idx="80">
                  <c:v>0.0433</c:v>
                </c:pt>
                <c:pt idx="81">
                  <c:v>0.0433</c:v>
                </c:pt>
                <c:pt idx="82">
                  <c:v>0.0433</c:v>
                </c:pt>
                <c:pt idx="83">
                  <c:v>0.0433</c:v>
                </c:pt>
                <c:pt idx="84">
                  <c:v>0.0433</c:v>
                </c:pt>
                <c:pt idx="85">
                  <c:v>0.0433</c:v>
                </c:pt>
                <c:pt idx="86">
                  <c:v>0.0433</c:v>
                </c:pt>
                <c:pt idx="87">
                  <c:v>0.0433</c:v>
                </c:pt>
                <c:pt idx="88">
                  <c:v>0.0433</c:v>
                </c:pt>
                <c:pt idx="89">
                  <c:v>0.0433</c:v>
                </c:pt>
                <c:pt idx="90">
                  <c:v>0.0433</c:v>
                </c:pt>
                <c:pt idx="91">
                  <c:v>0.0433</c:v>
                </c:pt>
                <c:pt idx="92">
                  <c:v>0.044</c:v>
                </c:pt>
                <c:pt idx="93">
                  <c:v>0.0441</c:v>
                </c:pt>
                <c:pt idx="94">
                  <c:v>0.123</c:v>
                </c:pt>
                <c:pt idx="95">
                  <c:v>0.123</c:v>
                </c:pt>
                <c:pt idx="96">
                  <c:v>0.123</c:v>
                </c:pt>
                <c:pt idx="97">
                  <c:v>0.123</c:v>
                </c:pt>
                <c:pt idx="98">
                  <c:v>0.1405</c:v>
                </c:pt>
                <c:pt idx="99">
                  <c:v>0.1405</c:v>
                </c:pt>
                <c:pt idx="100">
                  <c:v>0.1405</c:v>
                </c:pt>
                <c:pt idx="101">
                  <c:v>0.1405</c:v>
                </c:pt>
                <c:pt idx="102">
                  <c:v>0.1405</c:v>
                </c:pt>
                <c:pt idx="103">
                  <c:v>0.1405</c:v>
                </c:pt>
                <c:pt idx="104">
                  <c:v>0.1405</c:v>
                </c:pt>
                <c:pt idx="105">
                  <c:v>0.1405</c:v>
                </c:pt>
                <c:pt idx="106">
                  <c:v>0.1405</c:v>
                </c:pt>
                <c:pt idx="107">
                  <c:v>0.1405</c:v>
                </c:pt>
                <c:pt idx="108">
                  <c:v>0.1405</c:v>
                </c:pt>
                <c:pt idx="109">
                  <c:v>0.1405</c:v>
                </c:pt>
                <c:pt idx="110">
                  <c:v>0.1405</c:v>
                </c:pt>
                <c:pt idx="111">
                  <c:v>0.1405</c:v>
                </c:pt>
                <c:pt idx="112">
                  <c:v>0.1405</c:v>
                </c:pt>
                <c:pt idx="113">
                  <c:v>0.1405</c:v>
                </c:pt>
                <c:pt idx="114">
                  <c:v>0.1405</c:v>
                </c:pt>
                <c:pt idx="115">
                  <c:v>0.1405</c:v>
                </c:pt>
                <c:pt idx="116">
                  <c:v>0.1405</c:v>
                </c:pt>
                <c:pt idx="117">
                  <c:v>0.1405</c:v>
                </c:pt>
                <c:pt idx="118">
                  <c:v>0.1405</c:v>
                </c:pt>
                <c:pt idx="119">
                  <c:v>0.1405</c:v>
                </c:pt>
                <c:pt idx="120">
                  <c:v>0.1405</c:v>
                </c:pt>
                <c:pt idx="121">
                  <c:v>0.1405</c:v>
                </c:pt>
                <c:pt idx="122">
                  <c:v>0.1439</c:v>
                </c:pt>
                <c:pt idx="123">
                  <c:v>0.1439</c:v>
                </c:pt>
                <c:pt idx="124">
                  <c:v>0.1439</c:v>
                </c:pt>
                <c:pt idx="125">
                  <c:v>0.1439</c:v>
                </c:pt>
                <c:pt idx="126">
                  <c:v>0.1439</c:v>
                </c:pt>
                <c:pt idx="127">
                  <c:v>0.1439</c:v>
                </c:pt>
                <c:pt idx="128">
                  <c:v>0.1439</c:v>
                </c:pt>
                <c:pt idx="129">
                  <c:v>0.1439</c:v>
                </c:pt>
                <c:pt idx="130">
                  <c:v>0.1439</c:v>
                </c:pt>
                <c:pt idx="131">
                  <c:v>0.1439</c:v>
                </c:pt>
                <c:pt idx="132">
                  <c:v>0.1439</c:v>
                </c:pt>
                <c:pt idx="133">
                  <c:v>0.1264</c:v>
                </c:pt>
                <c:pt idx="134">
                  <c:v>0.1264</c:v>
                </c:pt>
                <c:pt idx="135">
                  <c:v>0.1264</c:v>
                </c:pt>
                <c:pt idx="136">
                  <c:v>0.1264</c:v>
                </c:pt>
                <c:pt idx="137">
                  <c:v>0.1264</c:v>
                </c:pt>
                <c:pt idx="138">
                  <c:v>0.1264</c:v>
                </c:pt>
                <c:pt idx="139">
                  <c:v>0.1264</c:v>
                </c:pt>
                <c:pt idx="140">
                  <c:v>0.1264</c:v>
                </c:pt>
                <c:pt idx="141">
                  <c:v>0.1264</c:v>
                </c:pt>
                <c:pt idx="142">
                  <c:v>0.1264</c:v>
                </c:pt>
                <c:pt idx="143">
                  <c:v>0.1264</c:v>
                </c:pt>
                <c:pt idx="144">
                  <c:v>0.1264</c:v>
                </c:pt>
                <c:pt idx="145">
                  <c:v>0.1264</c:v>
                </c:pt>
                <c:pt idx="146">
                  <c:v>0.1264</c:v>
                </c:pt>
                <c:pt idx="147">
                  <c:v>0.1264</c:v>
                </c:pt>
                <c:pt idx="148">
                  <c:v>0.1264</c:v>
                </c:pt>
                <c:pt idx="149">
                  <c:v>0.1264</c:v>
                </c:pt>
                <c:pt idx="150">
                  <c:v>0.1264</c:v>
                </c:pt>
                <c:pt idx="151">
                  <c:v>0.1264</c:v>
                </c:pt>
                <c:pt idx="152">
                  <c:v>0.1264</c:v>
                </c:pt>
                <c:pt idx="153">
                  <c:v>0.1264</c:v>
                </c:pt>
                <c:pt idx="154">
                  <c:v>0.1402</c:v>
                </c:pt>
                <c:pt idx="155">
                  <c:v>0.1402</c:v>
                </c:pt>
                <c:pt idx="156">
                  <c:v>0.1402</c:v>
                </c:pt>
                <c:pt idx="157">
                  <c:v>0.1402</c:v>
                </c:pt>
                <c:pt idx="158">
                  <c:v>0.1402</c:v>
                </c:pt>
                <c:pt idx="159">
                  <c:v>0.1402</c:v>
                </c:pt>
                <c:pt idx="160">
                  <c:v>0.1402</c:v>
                </c:pt>
                <c:pt idx="161">
                  <c:v>0.1402</c:v>
                </c:pt>
                <c:pt idx="162">
                  <c:v>0.1402</c:v>
                </c:pt>
                <c:pt idx="163">
                  <c:v>0.1402</c:v>
                </c:pt>
                <c:pt idx="164">
                  <c:v>0.1402</c:v>
                </c:pt>
                <c:pt idx="165">
                  <c:v>0.1402</c:v>
                </c:pt>
                <c:pt idx="166">
                  <c:v>0.1402</c:v>
                </c:pt>
                <c:pt idx="167">
                  <c:v>0.1402</c:v>
                </c:pt>
                <c:pt idx="168">
                  <c:v>0.1402</c:v>
                </c:pt>
                <c:pt idx="169">
                  <c:v>0.1402</c:v>
                </c:pt>
                <c:pt idx="170">
                  <c:v>0.1402</c:v>
                </c:pt>
                <c:pt idx="171">
                  <c:v>0.1402</c:v>
                </c:pt>
                <c:pt idx="172">
                  <c:v>0.1402</c:v>
                </c:pt>
                <c:pt idx="173">
                  <c:v>0.1405</c:v>
                </c:pt>
                <c:pt idx="174">
                  <c:v>0.1405</c:v>
                </c:pt>
                <c:pt idx="175">
                  <c:v>0.1405</c:v>
                </c:pt>
                <c:pt idx="176">
                  <c:v>0.1405</c:v>
                </c:pt>
                <c:pt idx="177">
                  <c:v>0.1405</c:v>
                </c:pt>
                <c:pt idx="178">
                  <c:v>0.1405</c:v>
                </c:pt>
                <c:pt idx="179">
                  <c:v>0.1405</c:v>
                </c:pt>
                <c:pt idx="180">
                  <c:v>0.1405</c:v>
                </c:pt>
                <c:pt idx="181">
                  <c:v>0.1405</c:v>
                </c:pt>
                <c:pt idx="182">
                  <c:v>0.1405</c:v>
                </c:pt>
                <c:pt idx="183">
                  <c:v>0.1405</c:v>
                </c:pt>
                <c:pt idx="184">
                  <c:v>0.1405</c:v>
                </c:pt>
                <c:pt idx="185">
                  <c:v>0.1405</c:v>
                </c:pt>
                <c:pt idx="186">
                  <c:v>0.1405</c:v>
                </c:pt>
                <c:pt idx="187">
                  <c:v>0.1405</c:v>
                </c:pt>
                <c:pt idx="188">
                  <c:v>0.1405</c:v>
                </c:pt>
                <c:pt idx="189">
                  <c:v>0.1405</c:v>
                </c:pt>
                <c:pt idx="190">
                  <c:v>0.1405</c:v>
                </c:pt>
                <c:pt idx="191">
                  <c:v>0.1405</c:v>
                </c:pt>
                <c:pt idx="192">
                  <c:v>0.1405</c:v>
                </c:pt>
                <c:pt idx="193">
                  <c:v>0.1405</c:v>
                </c:pt>
                <c:pt idx="194">
                  <c:v>0.1405</c:v>
                </c:pt>
                <c:pt idx="195">
                  <c:v>0.1405</c:v>
                </c:pt>
                <c:pt idx="196">
                  <c:v>0.1405</c:v>
                </c:pt>
                <c:pt idx="197">
                  <c:v>0.1405</c:v>
                </c:pt>
                <c:pt idx="198">
                  <c:v>0.1405</c:v>
                </c:pt>
                <c:pt idx="199">
                  <c:v>0.1405</c:v>
                </c:pt>
                <c:pt idx="200">
                  <c:v>0.1405</c:v>
                </c:pt>
                <c:pt idx="201">
                  <c:v>0.1405</c:v>
                </c:pt>
                <c:pt idx="202">
                  <c:v>0.1405</c:v>
                </c:pt>
                <c:pt idx="203">
                  <c:v>0.1405</c:v>
                </c:pt>
                <c:pt idx="204">
                  <c:v>0.1405</c:v>
                </c:pt>
                <c:pt idx="205">
                  <c:v>0.1405</c:v>
                </c:pt>
                <c:pt idx="206">
                  <c:v>0.1405</c:v>
                </c:pt>
                <c:pt idx="207">
                  <c:v>0.1405</c:v>
                </c:pt>
                <c:pt idx="208">
                  <c:v>0.1405</c:v>
                </c:pt>
                <c:pt idx="209">
                  <c:v>0.1405</c:v>
                </c:pt>
                <c:pt idx="210">
                  <c:v>0.1405</c:v>
                </c:pt>
                <c:pt idx="211">
                  <c:v>0.1405</c:v>
                </c:pt>
                <c:pt idx="212">
                  <c:v>0.144</c:v>
                </c:pt>
                <c:pt idx="213">
                  <c:v>0.144</c:v>
                </c:pt>
                <c:pt idx="214">
                  <c:v>0.144</c:v>
                </c:pt>
                <c:pt idx="215">
                  <c:v>0.144</c:v>
                </c:pt>
                <c:pt idx="216">
                  <c:v>0.144</c:v>
                </c:pt>
                <c:pt idx="217">
                  <c:v>0.1459</c:v>
                </c:pt>
                <c:pt idx="218">
                  <c:v>0.1769</c:v>
                </c:pt>
                <c:pt idx="219">
                  <c:v>0.1769</c:v>
                </c:pt>
                <c:pt idx="220">
                  <c:v>0.1769</c:v>
                </c:pt>
                <c:pt idx="221">
                  <c:v>0.1769</c:v>
                </c:pt>
                <c:pt idx="222">
                  <c:v>0.1769</c:v>
                </c:pt>
                <c:pt idx="223">
                  <c:v>0.1769</c:v>
                </c:pt>
                <c:pt idx="224">
                  <c:v>0.1769</c:v>
                </c:pt>
                <c:pt idx="225">
                  <c:v>0.1769</c:v>
                </c:pt>
                <c:pt idx="226">
                  <c:v>0.1769</c:v>
                </c:pt>
                <c:pt idx="227">
                  <c:v>0.1769</c:v>
                </c:pt>
                <c:pt idx="228">
                  <c:v>0.1769</c:v>
                </c:pt>
                <c:pt idx="229">
                  <c:v>0.1904</c:v>
                </c:pt>
                <c:pt idx="230">
                  <c:v>0.1904</c:v>
                </c:pt>
                <c:pt idx="231">
                  <c:v>0.1904</c:v>
                </c:pt>
                <c:pt idx="232">
                  <c:v>0.1904</c:v>
                </c:pt>
                <c:pt idx="233">
                  <c:v>0.1904</c:v>
                </c:pt>
                <c:pt idx="234">
                  <c:v>0.1904</c:v>
                </c:pt>
                <c:pt idx="235">
                  <c:v>0.1904</c:v>
                </c:pt>
                <c:pt idx="236">
                  <c:v>0.1904</c:v>
                </c:pt>
                <c:pt idx="237">
                  <c:v>0.1904</c:v>
                </c:pt>
                <c:pt idx="238">
                  <c:v>0.1917</c:v>
                </c:pt>
                <c:pt idx="239">
                  <c:v>0.1917</c:v>
                </c:pt>
                <c:pt idx="240">
                  <c:v>0.1917</c:v>
                </c:pt>
                <c:pt idx="241">
                  <c:v>0.1917</c:v>
                </c:pt>
                <c:pt idx="242">
                  <c:v>0.1917</c:v>
                </c:pt>
                <c:pt idx="243">
                  <c:v>0.1916</c:v>
                </c:pt>
                <c:pt idx="244">
                  <c:v>0.1916</c:v>
                </c:pt>
                <c:pt idx="245">
                  <c:v>0.1916</c:v>
                </c:pt>
                <c:pt idx="246">
                  <c:v>0.1916</c:v>
                </c:pt>
                <c:pt idx="247">
                  <c:v>0.1916</c:v>
                </c:pt>
                <c:pt idx="248">
                  <c:v>0.1916</c:v>
                </c:pt>
                <c:pt idx="249">
                  <c:v>0.1916</c:v>
                </c:pt>
                <c:pt idx="250">
                  <c:v>0.1912</c:v>
                </c:pt>
                <c:pt idx="251">
                  <c:v>0.1912</c:v>
                </c:pt>
                <c:pt idx="252">
                  <c:v>0.1912</c:v>
                </c:pt>
                <c:pt idx="253">
                  <c:v>0.1912</c:v>
                </c:pt>
                <c:pt idx="254">
                  <c:v>0.1912</c:v>
                </c:pt>
                <c:pt idx="255">
                  <c:v>0.1912</c:v>
                </c:pt>
                <c:pt idx="256">
                  <c:v>0.1912</c:v>
                </c:pt>
                <c:pt idx="257">
                  <c:v>0.1912</c:v>
                </c:pt>
                <c:pt idx="258">
                  <c:v>0.1911</c:v>
                </c:pt>
                <c:pt idx="259">
                  <c:v>0.1911</c:v>
                </c:pt>
                <c:pt idx="260">
                  <c:v>0.1911</c:v>
                </c:pt>
                <c:pt idx="261">
                  <c:v>0.1911</c:v>
                </c:pt>
                <c:pt idx="262">
                  <c:v>0.1911</c:v>
                </c:pt>
                <c:pt idx="263">
                  <c:v>0.1911</c:v>
                </c:pt>
                <c:pt idx="264">
                  <c:v>0.1911</c:v>
                </c:pt>
                <c:pt idx="265">
                  <c:v>0.1911</c:v>
                </c:pt>
                <c:pt idx="266">
                  <c:v>0.1911</c:v>
                </c:pt>
                <c:pt idx="267">
                  <c:v>0.1911</c:v>
                </c:pt>
                <c:pt idx="268">
                  <c:v>0.1911</c:v>
                </c:pt>
                <c:pt idx="269">
                  <c:v>0.1911</c:v>
                </c:pt>
                <c:pt idx="270">
                  <c:v>0.1911</c:v>
                </c:pt>
                <c:pt idx="271">
                  <c:v>0.1911</c:v>
                </c:pt>
                <c:pt idx="272">
                  <c:v>0.1911</c:v>
                </c:pt>
                <c:pt idx="273">
                  <c:v>0.1911</c:v>
                </c:pt>
                <c:pt idx="274">
                  <c:v>0.1911</c:v>
                </c:pt>
                <c:pt idx="275">
                  <c:v>0.1911</c:v>
                </c:pt>
                <c:pt idx="276">
                  <c:v>0.1911</c:v>
                </c:pt>
                <c:pt idx="277">
                  <c:v>0.1911</c:v>
                </c:pt>
                <c:pt idx="278">
                  <c:v>0.1911</c:v>
                </c:pt>
                <c:pt idx="279">
                  <c:v>0.1911</c:v>
                </c:pt>
                <c:pt idx="280">
                  <c:v>0.1911</c:v>
                </c:pt>
                <c:pt idx="281">
                  <c:v>0.1911</c:v>
                </c:pt>
                <c:pt idx="282">
                  <c:v>0.1911</c:v>
                </c:pt>
                <c:pt idx="283">
                  <c:v>0.1911</c:v>
                </c:pt>
                <c:pt idx="284">
                  <c:v>0.1911</c:v>
                </c:pt>
                <c:pt idx="285">
                  <c:v>0.1911</c:v>
                </c:pt>
                <c:pt idx="286">
                  <c:v>0.1914</c:v>
                </c:pt>
                <c:pt idx="287">
                  <c:v>0.1914</c:v>
                </c:pt>
                <c:pt idx="288">
                  <c:v>0.1914</c:v>
                </c:pt>
                <c:pt idx="289">
                  <c:v>0.1914</c:v>
                </c:pt>
                <c:pt idx="290">
                  <c:v>0.1914</c:v>
                </c:pt>
                <c:pt idx="291">
                  <c:v>0.1914</c:v>
                </c:pt>
                <c:pt idx="292">
                  <c:v>0.1914</c:v>
                </c:pt>
                <c:pt idx="293">
                  <c:v>0.1914</c:v>
                </c:pt>
                <c:pt idx="294">
                  <c:v>0.1914</c:v>
                </c:pt>
                <c:pt idx="295">
                  <c:v>0.1914</c:v>
                </c:pt>
                <c:pt idx="296">
                  <c:v>0.1914</c:v>
                </c:pt>
                <c:pt idx="297">
                  <c:v>0.1914</c:v>
                </c:pt>
                <c:pt idx="298">
                  <c:v>0.1914</c:v>
                </c:pt>
                <c:pt idx="299">
                  <c:v>0.1914</c:v>
                </c:pt>
                <c:pt idx="300">
                  <c:v>0.1914</c:v>
                </c:pt>
                <c:pt idx="301">
                  <c:v>0.1914</c:v>
                </c:pt>
                <c:pt idx="302">
                  <c:v>0.1914</c:v>
                </c:pt>
                <c:pt idx="303">
                  <c:v>0.1914</c:v>
                </c:pt>
                <c:pt idx="304">
                  <c:v>0.1913</c:v>
                </c:pt>
                <c:pt idx="305">
                  <c:v>0.1913</c:v>
                </c:pt>
                <c:pt idx="306">
                  <c:v>0.1913</c:v>
                </c:pt>
                <c:pt idx="307">
                  <c:v>0.1913</c:v>
                </c:pt>
                <c:pt idx="308">
                  <c:v>0.1913</c:v>
                </c:pt>
                <c:pt idx="309">
                  <c:v>0.1913</c:v>
                </c:pt>
                <c:pt idx="310">
                  <c:v>0.1913</c:v>
                </c:pt>
                <c:pt idx="311">
                  <c:v>0.1913</c:v>
                </c:pt>
                <c:pt idx="312">
                  <c:v>0.1913</c:v>
                </c:pt>
                <c:pt idx="313">
                  <c:v>0.1895</c:v>
                </c:pt>
                <c:pt idx="314">
                  <c:v>0.1895</c:v>
                </c:pt>
                <c:pt idx="315">
                  <c:v>0.1895</c:v>
                </c:pt>
                <c:pt idx="316">
                  <c:v>0.1862</c:v>
                </c:pt>
                <c:pt idx="317">
                  <c:v>0.1845</c:v>
                </c:pt>
                <c:pt idx="318">
                  <c:v>0.1845</c:v>
                </c:pt>
                <c:pt idx="319">
                  <c:v>0.1845</c:v>
                </c:pt>
                <c:pt idx="320">
                  <c:v>0.1845</c:v>
                </c:pt>
                <c:pt idx="321">
                  <c:v>0.1845</c:v>
                </c:pt>
                <c:pt idx="322">
                  <c:v>0.1845</c:v>
                </c:pt>
                <c:pt idx="323">
                  <c:v>0.1845</c:v>
                </c:pt>
                <c:pt idx="324">
                  <c:v>0.1845</c:v>
                </c:pt>
                <c:pt idx="325">
                  <c:v>0.1845</c:v>
                </c:pt>
                <c:pt idx="326">
                  <c:v>0.1845</c:v>
                </c:pt>
                <c:pt idx="327">
                  <c:v>0.1845</c:v>
                </c:pt>
                <c:pt idx="328">
                  <c:v>0.1845</c:v>
                </c:pt>
                <c:pt idx="329">
                  <c:v>0.1845</c:v>
                </c:pt>
                <c:pt idx="330">
                  <c:v>0.1845</c:v>
                </c:pt>
                <c:pt idx="331">
                  <c:v>0.1845</c:v>
                </c:pt>
                <c:pt idx="332">
                  <c:v>0.1845</c:v>
                </c:pt>
                <c:pt idx="333">
                  <c:v>0.1845</c:v>
                </c:pt>
                <c:pt idx="334">
                  <c:v>0.1845</c:v>
                </c:pt>
                <c:pt idx="335">
                  <c:v>0.1845</c:v>
                </c:pt>
                <c:pt idx="336">
                  <c:v>0.1845</c:v>
                </c:pt>
                <c:pt idx="337">
                  <c:v>0.1845</c:v>
                </c:pt>
                <c:pt idx="338">
                  <c:v>0.1845</c:v>
                </c:pt>
                <c:pt idx="339">
                  <c:v>0.1845</c:v>
                </c:pt>
                <c:pt idx="340">
                  <c:v>0.1845</c:v>
                </c:pt>
                <c:pt idx="341">
                  <c:v>0.1845</c:v>
                </c:pt>
                <c:pt idx="342">
                  <c:v>0.1845</c:v>
                </c:pt>
                <c:pt idx="343">
                  <c:v>0.1845</c:v>
                </c:pt>
                <c:pt idx="344">
                  <c:v>0.1845</c:v>
                </c:pt>
                <c:pt idx="345">
                  <c:v>0.1845</c:v>
                </c:pt>
                <c:pt idx="346">
                  <c:v>0.1845</c:v>
                </c:pt>
                <c:pt idx="347">
                  <c:v>0.1845</c:v>
                </c:pt>
                <c:pt idx="348">
                  <c:v>0.1845</c:v>
                </c:pt>
                <c:pt idx="349">
                  <c:v>0.1845</c:v>
                </c:pt>
                <c:pt idx="350">
                  <c:v>0.1845</c:v>
                </c:pt>
                <c:pt idx="351">
                  <c:v>0.1845</c:v>
                </c:pt>
                <c:pt idx="352">
                  <c:v>0.1845</c:v>
                </c:pt>
                <c:pt idx="353">
                  <c:v>0.1845</c:v>
                </c:pt>
                <c:pt idx="354">
                  <c:v>0.1845</c:v>
                </c:pt>
                <c:pt idx="355">
                  <c:v>0.1845</c:v>
                </c:pt>
                <c:pt idx="356">
                  <c:v>0.1845</c:v>
                </c:pt>
                <c:pt idx="357">
                  <c:v>0.1845</c:v>
                </c:pt>
                <c:pt idx="358">
                  <c:v>0.1845</c:v>
                </c:pt>
                <c:pt idx="359">
                  <c:v>0.1845</c:v>
                </c:pt>
                <c:pt idx="360">
                  <c:v>0.1845</c:v>
                </c:pt>
                <c:pt idx="361">
                  <c:v>0.1845</c:v>
                </c:pt>
                <c:pt idx="362">
                  <c:v>0.1845</c:v>
                </c:pt>
                <c:pt idx="363">
                  <c:v>0.1845</c:v>
                </c:pt>
                <c:pt idx="364">
                  <c:v>0.1845</c:v>
                </c:pt>
                <c:pt idx="365">
                  <c:v>0.1845</c:v>
                </c:pt>
                <c:pt idx="366">
                  <c:v>0.1845</c:v>
                </c:pt>
                <c:pt idx="367">
                  <c:v>0.1845</c:v>
                </c:pt>
                <c:pt idx="368">
                  <c:v>0.1845</c:v>
                </c:pt>
                <c:pt idx="369">
                  <c:v>0.1845</c:v>
                </c:pt>
                <c:pt idx="370">
                  <c:v>0.1845</c:v>
                </c:pt>
                <c:pt idx="371">
                  <c:v>0.1845</c:v>
                </c:pt>
                <c:pt idx="372">
                  <c:v>0.1845</c:v>
                </c:pt>
                <c:pt idx="373">
                  <c:v>0.1845</c:v>
                </c:pt>
                <c:pt idx="374">
                  <c:v>0.1845</c:v>
                </c:pt>
                <c:pt idx="375">
                  <c:v>0.1845</c:v>
                </c:pt>
                <c:pt idx="376">
                  <c:v>0.1845</c:v>
                </c:pt>
                <c:pt idx="377">
                  <c:v>0.1845</c:v>
                </c:pt>
                <c:pt idx="378">
                  <c:v>0.1845</c:v>
                </c:pt>
                <c:pt idx="379">
                  <c:v>0.1845</c:v>
                </c:pt>
                <c:pt idx="380">
                  <c:v>0.1845</c:v>
                </c:pt>
                <c:pt idx="381">
                  <c:v>0.1845</c:v>
                </c:pt>
                <c:pt idx="382">
                  <c:v>0.1845</c:v>
                </c:pt>
                <c:pt idx="383">
                  <c:v>0.1845</c:v>
                </c:pt>
                <c:pt idx="384">
                  <c:v>0.1845</c:v>
                </c:pt>
                <c:pt idx="385">
                  <c:v>0.1845</c:v>
                </c:pt>
                <c:pt idx="386">
                  <c:v>0.1845</c:v>
                </c:pt>
                <c:pt idx="387">
                  <c:v>0.1845</c:v>
                </c:pt>
                <c:pt idx="388">
                  <c:v>0.1845</c:v>
                </c:pt>
                <c:pt idx="389">
                  <c:v>0.1845</c:v>
                </c:pt>
                <c:pt idx="390">
                  <c:v>0.1845</c:v>
                </c:pt>
                <c:pt idx="391">
                  <c:v>0.1845</c:v>
                </c:pt>
                <c:pt idx="392">
                  <c:v>0.1845</c:v>
                </c:pt>
                <c:pt idx="393">
                  <c:v>0.1845</c:v>
                </c:pt>
                <c:pt idx="394">
                  <c:v>0.1845</c:v>
                </c:pt>
                <c:pt idx="395">
                  <c:v>0.1845</c:v>
                </c:pt>
                <c:pt idx="396">
                  <c:v>0.1845</c:v>
                </c:pt>
                <c:pt idx="397">
                  <c:v>0.1845</c:v>
                </c:pt>
                <c:pt idx="398">
                  <c:v>0.1845</c:v>
                </c:pt>
                <c:pt idx="399">
                  <c:v>0.1845</c:v>
                </c:pt>
                <c:pt idx="400">
                  <c:v>0.1845</c:v>
                </c:pt>
                <c:pt idx="401">
                  <c:v>0.1829</c:v>
                </c:pt>
                <c:pt idx="402">
                  <c:v>0.1829</c:v>
                </c:pt>
                <c:pt idx="403">
                  <c:v>0.1829</c:v>
                </c:pt>
                <c:pt idx="404">
                  <c:v>0.1829</c:v>
                </c:pt>
                <c:pt idx="405">
                  <c:v>0.1829</c:v>
                </c:pt>
                <c:pt idx="406">
                  <c:v>0.1829</c:v>
                </c:pt>
                <c:pt idx="407">
                  <c:v>0.1829</c:v>
                </c:pt>
                <c:pt idx="408">
                  <c:v>0.1829</c:v>
                </c:pt>
                <c:pt idx="409">
                  <c:v>0.1829</c:v>
                </c:pt>
                <c:pt idx="410">
                  <c:v>0.1829</c:v>
                </c:pt>
                <c:pt idx="411">
                  <c:v>0.1829</c:v>
                </c:pt>
                <c:pt idx="412">
                  <c:v>0.1829</c:v>
                </c:pt>
                <c:pt idx="413">
                  <c:v>0.1829</c:v>
                </c:pt>
                <c:pt idx="414">
                  <c:v>0.1829</c:v>
                </c:pt>
                <c:pt idx="415">
                  <c:v>0.0801</c:v>
                </c:pt>
                <c:pt idx="416">
                  <c:v>0.0801</c:v>
                </c:pt>
                <c:pt idx="417">
                  <c:v>0.0801</c:v>
                </c:pt>
                <c:pt idx="418">
                  <c:v>0.0801</c:v>
                </c:pt>
                <c:pt idx="419">
                  <c:v>0.152</c:v>
                </c:pt>
              </c:numCache>
            </c:numRef>
          </c:val>
          <c:smooth val="0"/>
        </c:ser>
        <c:ser>
          <c:idx val="1"/>
          <c:order val="1"/>
          <c:tx>
            <c:strRef>
              <c:f>Sheet1!$C$1</c:f>
              <c:strCache>
                <c:ptCount val="1"/>
                <c:pt idx="0">
                  <c:v>贸易加权平均关税税率/ Trade weighted average tariff rate</c:v>
                </c:pt>
              </c:strCache>
            </c:strRef>
          </c:tx>
          <c:spPr>
            <a:ln w="19050" cap="rnd">
              <a:solidFill>
                <a:srgbClr val="91ACE0"/>
              </a:solidFill>
              <a:round/>
            </a:ln>
            <a:effectLst/>
            <a:sp3d contourW="19050"/>
          </c:spPr>
          <c:marker>
            <c:symbol val="none"/>
          </c:marker>
          <c:dLbls>
            <c:delete val="1"/>
          </c:dLbls>
          <c:cat>
            <c:numRef>
              <c:f>Sheet1!$A$2:$A$421</c:f>
              <c:numCache>
                <c:formatCode>yyyy/m/d</c:formatCode>
                <c:ptCount val="420"/>
                <c:pt idx="0" c:formatCode="yyyy/m/d">
                  <c:v>45658</c:v>
                </c:pt>
                <c:pt idx="1" c:formatCode="yyyy/m/d">
                  <c:v>45659</c:v>
                </c:pt>
                <c:pt idx="2" c:formatCode="yyyy/m/d">
                  <c:v>45660</c:v>
                </c:pt>
                <c:pt idx="3" c:formatCode="yyyy/m/d">
                  <c:v>45661</c:v>
                </c:pt>
                <c:pt idx="4" c:formatCode="yyyy/m/d">
                  <c:v>45662</c:v>
                </c:pt>
                <c:pt idx="5" c:formatCode="yyyy/m/d">
                  <c:v>45663</c:v>
                </c:pt>
                <c:pt idx="6" c:formatCode="yyyy/m/d">
                  <c:v>45664</c:v>
                </c:pt>
                <c:pt idx="7" c:formatCode="yyyy/m/d">
                  <c:v>45665</c:v>
                </c:pt>
                <c:pt idx="8" c:formatCode="yyyy/m/d">
                  <c:v>45666</c:v>
                </c:pt>
                <c:pt idx="9" c:formatCode="yyyy/m/d">
                  <c:v>45667</c:v>
                </c:pt>
                <c:pt idx="10" c:formatCode="yyyy/m/d">
                  <c:v>45668</c:v>
                </c:pt>
                <c:pt idx="11" c:formatCode="yyyy/m/d">
                  <c:v>45669</c:v>
                </c:pt>
                <c:pt idx="12" c:formatCode="yyyy/m/d">
                  <c:v>45670</c:v>
                </c:pt>
                <c:pt idx="13" c:formatCode="yyyy/m/d">
                  <c:v>45671</c:v>
                </c:pt>
                <c:pt idx="14" c:formatCode="yyyy/m/d">
                  <c:v>45672</c:v>
                </c:pt>
                <c:pt idx="15" c:formatCode="yyyy/m/d">
                  <c:v>45673</c:v>
                </c:pt>
                <c:pt idx="16" c:formatCode="yyyy/m/d">
                  <c:v>45674</c:v>
                </c:pt>
                <c:pt idx="17" c:formatCode="yyyy/m/d">
                  <c:v>45675</c:v>
                </c:pt>
                <c:pt idx="18" c:formatCode="yyyy/m/d">
                  <c:v>45676</c:v>
                </c:pt>
                <c:pt idx="19" c:formatCode="yyyy/m/d">
                  <c:v>45677</c:v>
                </c:pt>
                <c:pt idx="20" c:formatCode="yyyy/m/d">
                  <c:v>45678</c:v>
                </c:pt>
                <c:pt idx="21" c:formatCode="yyyy/m/d">
                  <c:v>45679</c:v>
                </c:pt>
                <c:pt idx="22" c:formatCode="yyyy/m/d">
                  <c:v>45680</c:v>
                </c:pt>
                <c:pt idx="23" c:formatCode="yyyy/m/d">
                  <c:v>45681</c:v>
                </c:pt>
                <c:pt idx="24" c:formatCode="yyyy/m/d">
                  <c:v>45682</c:v>
                </c:pt>
                <c:pt idx="25" c:formatCode="yyyy/m/d">
                  <c:v>45683</c:v>
                </c:pt>
                <c:pt idx="26" c:formatCode="yyyy/m/d">
                  <c:v>45684</c:v>
                </c:pt>
                <c:pt idx="27" c:formatCode="yyyy/m/d">
                  <c:v>45685</c:v>
                </c:pt>
                <c:pt idx="28" c:formatCode="yyyy/m/d">
                  <c:v>45686</c:v>
                </c:pt>
                <c:pt idx="29" c:formatCode="yyyy/m/d">
                  <c:v>45687</c:v>
                </c:pt>
                <c:pt idx="30" c:formatCode="yyyy/m/d">
                  <c:v>45688</c:v>
                </c:pt>
                <c:pt idx="31" c:formatCode="yyyy/m/d">
                  <c:v>45689</c:v>
                </c:pt>
                <c:pt idx="32" c:formatCode="yyyy/m/d">
                  <c:v>45690</c:v>
                </c:pt>
                <c:pt idx="33" c:formatCode="yyyy/m/d">
                  <c:v>45691</c:v>
                </c:pt>
                <c:pt idx="34" c:formatCode="yyyy/m/d">
                  <c:v>45692</c:v>
                </c:pt>
                <c:pt idx="35" c:formatCode="yyyy/m/d">
                  <c:v>45693</c:v>
                </c:pt>
                <c:pt idx="36" c:formatCode="yyyy/m/d">
                  <c:v>45694</c:v>
                </c:pt>
                <c:pt idx="37" c:formatCode="yyyy/m/d">
                  <c:v>45695</c:v>
                </c:pt>
                <c:pt idx="38" c:formatCode="yyyy/m/d">
                  <c:v>45696</c:v>
                </c:pt>
                <c:pt idx="39" c:formatCode="yyyy/m/d">
                  <c:v>45697</c:v>
                </c:pt>
                <c:pt idx="40" c:formatCode="yyyy/m/d">
                  <c:v>45698</c:v>
                </c:pt>
                <c:pt idx="41" c:formatCode="yyyy/m/d">
                  <c:v>45699</c:v>
                </c:pt>
                <c:pt idx="42" c:formatCode="yyyy/m/d">
                  <c:v>45700</c:v>
                </c:pt>
                <c:pt idx="43" c:formatCode="yyyy/m/d">
                  <c:v>45701</c:v>
                </c:pt>
                <c:pt idx="44" c:formatCode="yyyy/m/d">
                  <c:v>45702</c:v>
                </c:pt>
                <c:pt idx="45" c:formatCode="yyyy/m/d">
                  <c:v>45703</c:v>
                </c:pt>
                <c:pt idx="46" c:formatCode="yyyy/m/d">
                  <c:v>45704</c:v>
                </c:pt>
                <c:pt idx="47" c:formatCode="yyyy/m/d">
                  <c:v>45705</c:v>
                </c:pt>
                <c:pt idx="48" c:formatCode="yyyy/m/d">
                  <c:v>45706</c:v>
                </c:pt>
                <c:pt idx="49" c:formatCode="yyyy/m/d">
                  <c:v>45707</c:v>
                </c:pt>
                <c:pt idx="50" c:formatCode="yyyy/m/d">
                  <c:v>45708</c:v>
                </c:pt>
                <c:pt idx="51" c:formatCode="yyyy/m/d">
                  <c:v>45709</c:v>
                </c:pt>
                <c:pt idx="52" c:formatCode="yyyy/m/d">
                  <c:v>45710</c:v>
                </c:pt>
                <c:pt idx="53" c:formatCode="yyyy/m/d">
                  <c:v>45711</c:v>
                </c:pt>
                <c:pt idx="54" c:formatCode="yyyy/m/d">
                  <c:v>45712</c:v>
                </c:pt>
                <c:pt idx="55" c:formatCode="yyyy/m/d">
                  <c:v>45713</c:v>
                </c:pt>
                <c:pt idx="56" c:formatCode="yyyy/m/d">
                  <c:v>45714</c:v>
                </c:pt>
                <c:pt idx="57" c:formatCode="yyyy/m/d">
                  <c:v>45715</c:v>
                </c:pt>
                <c:pt idx="58" c:formatCode="yyyy/m/d">
                  <c:v>45716</c:v>
                </c:pt>
                <c:pt idx="59" c:formatCode="yyyy/m/d">
                  <c:v>45717</c:v>
                </c:pt>
                <c:pt idx="60" c:formatCode="yyyy/m/d">
                  <c:v>45718</c:v>
                </c:pt>
                <c:pt idx="61" c:formatCode="yyyy/m/d">
                  <c:v>45719</c:v>
                </c:pt>
                <c:pt idx="62" c:formatCode="yyyy/m/d">
                  <c:v>45720</c:v>
                </c:pt>
                <c:pt idx="63" c:formatCode="yyyy/m/d">
                  <c:v>45721</c:v>
                </c:pt>
                <c:pt idx="64" c:formatCode="yyyy/m/d">
                  <c:v>45722</c:v>
                </c:pt>
                <c:pt idx="65" c:formatCode="yyyy/m/d">
                  <c:v>45723</c:v>
                </c:pt>
                <c:pt idx="66" c:formatCode="yyyy/m/d">
                  <c:v>45724</c:v>
                </c:pt>
                <c:pt idx="67" c:formatCode="yyyy/m/d">
                  <c:v>45725</c:v>
                </c:pt>
                <c:pt idx="68" c:formatCode="yyyy/m/d">
                  <c:v>45726</c:v>
                </c:pt>
                <c:pt idx="69" c:formatCode="yyyy/m/d">
                  <c:v>45727</c:v>
                </c:pt>
                <c:pt idx="70" c:formatCode="yyyy/m/d">
                  <c:v>45728</c:v>
                </c:pt>
                <c:pt idx="71" c:formatCode="yyyy/m/d">
                  <c:v>45729</c:v>
                </c:pt>
                <c:pt idx="72" c:formatCode="yyyy/m/d">
                  <c:v>45730</c:v>
                </c:pt>
                <c:pt idx="73" c:formatCode="yyyy/m/d">
                  <c:v>45731</c:v>
                </c:pt>
                <c:pt idx="74" c:formatCode="yyyy/m/d">
                  <c:v>45732</c:v>
                </c:pt>
                <c:pt idx="75" c:formatCode="yyyy/m/d">
                  <c:v>45733</c:v>
                </c:pt>
                <c:pt idx="76" c:formatCode="yyyy/m/d">
                  <c:v>45734</c:v>
                </c:pt>
                <c:pt idx="77" c:formatCode="yyyy/m/d">
                  <c:v>45735</c:v>
                </c:pt>
                <c:pt idx="78" c:formatCode="yyyy/m/d">
                  <c:v>45736</c:v>
                </c:pt>
                <c:pt idx="79" c:formatCode="yyyy/m/d">
                  <c:v>45737</c:v>
                </c:pt>
                <c:pt idx="80" c:formatCode="yyyy/m/d">
                  <c:v>45738</c:v>
                </c:pt>
                <c:pt idx="81" c:formatCode="yyyy/m/d">
                  <c:v>45739</c:v>
                </c:pt>
                <c:pt idx="82" c:formatCode="yyyy/m/d">
                  <c:v>45740</c:v>
                </c:pt>
                <c:pt idx="83" c:formatCode="yyyy/m/d">
                  <c:v>45741</c:v>
                </c:pt>
                <c:pt idx="84" c:formatCode="yyyy/m/d">
                  <c:v>45742</c:v>
                </c:pt>
                <c:pt idx="85" c:formatCode="yyyy/m/d">
                  <c:v>45743</c:v>
                </c:pt>
                <c:pt idx="86" c:formatCode="yyyy/m/d">
                  <c:v>45744</c:v>
                </c:pt>
                <c:pt idx="87" c:formatCode="yyyy/m/d">
                  <c:v>45745</c:v>
                </c:pt>
                <c:pt idx="88" c:formatCode="yyyy/m/d">
                  <c:v>45746</c:v>
                </c:pt>
                <c:pt idx="89" c:formatCode="yyyy/m/d">
                  <c:v>45747</c:v>
                </c:pt>
                <c:pt idx="90" c:formatCode="yyyy/m/d">
                  <c:v>45748</c:v>
                </c:pt>
                <c:pt idx="91" c:formatCode="yyyy/m/d">
                  <c:v>45749</c:v>
                </c:pt>
                <c:pt idx="92" c:formatCode="yyyy/m/d">
                  <c:v>45750</c:v>
                </c:pt>
                <c:pt idx="93" c:formatCode="yyyy/m/d">
                  <c:v>45751</c:v>
                </c:pt>
                <c:pt idx="94" c:formatCode="yyyy/m/d">
                  <c:v>45752</c:v>
                </c:pt>
                <c:pt idx="95" c:formatCode="yyyy/m/d">
                  <c:v>45753</c:v>
                </c:pt>
                <c:pt idx="96" c:formatCode="yyyy/m/d">
                  <c:v>45754</c:v>
                </c:pt>
                <c:pt idx="97" c:formatCode="yyyy/m/d">
                  <c:v>45755</c:v>
                </c:pt>
                <c:pt idx="98" c:formatCode="yyyy/m/d">
                  <c:v>45756</c:v>
                </c:pt>
                <c:pt idx="99" c:formatCode="yyyy/m/d">
                  <c:v>45757</c:v>
                </c:pt>
                <c:pt idx="100" c:formatCode="yyyy/m/d">
                  <c:v>45758</c:v>
                </c:pt>
                <c:pt idx="101" c:formatCode="yyyy/m/d">
                  <c:v>45759</c:v>
                </c:pt>
                <c:pt idx="102" c:formatCode="yyyy/m/d">
                  <c:v>45760</c:v>
                </c:pt>
                <c:pt idx="103" c:formatCode="yyyy/m/d">
                  <c:v>45761</c:v>
                </c:pt>
                <c:pt idx="104" c:formatCode="yyyy/m/d">
                  <c:v>45762</c:v>
                </c:pt>
                <c:pt idx="105" c:formatCode="yyyy/m/d">
                  <c:v>45763</c:v>
                </c:pt>
                <c:pt idx="106" c:formatCode="yyyy/m/d">
                  <c:v>45764</c:v>
                </c:pt>
                <c:pt idx="107" c:formatCode="yyyy/m/d">
                  <c:v>45765</c:v>
                </c:pt>
                <c:pt idx="108" c:formatCode="yyyy/m/d">
                  <c:v>45766</c:v>
                </c:pt>
                <c:pt idx="109" c:formatCode="yyyy/m/d">
                  <c:v>45767</c:v>
                </c:pt>
                <c:pt idx="110" c:formatCode="yyyy/m/d">
                  <c:v>45768</c:v>
                </c:pt>
                <c:pt idx="111" c:formatCode="yyyy/m/d">
                  <c:v>45769</c:v>
                </c:pt>
                <c:pt idx="112" c:formatCode="yyyy/m/d">
                  <c:v>45770</c:v>
                </c:pt>
                <c:pt idx="113" c:formatCode="yyyy/m/d">
                  <c:v>45771</c:v>
                </c:pt>
                <c:pt idx="114" c:formatCode="yyyy/m/d">
                  <c:v>45772</c:v>
                </c:pt>
                <c:pt idx="115" c:formatCode="yyyy/m/d">
                  <c:v>45773</c:v>
                </c:pt>
                <c:pt idx="116" c:formatCode="yyyy/m/d">
                  <c:v>45774</c:v>
                </c:pt>
                <c:pt idx="117" c:formatCode="yyyy/m/d">
                  <c:v>45775</c:v>
                </c:pt>
                <c:pt idx="118" c:formatCode="yyyy/m/d">
                  <c:v>45776</c:v>
                </c:pt>
                <c:pt idx="119" c:formatCode="yyyy/m/d">
                  <c:v>45777</c:v>
                </c:pt>
                <c:pt idx="120" c:formatCode="yyyy/m/d">
                  <c:v>45778</c:v>
                </c:pt>
                <c:pt idx="121" c:formatCode="yyyy/m/d">
                  <c:v>45779</c:v>
                </c:pt>
                <c:pt idx="122" c:formatCode="yyyy/m/d">
                  <c:v>45780</c:v>
                </c:pt>
                <c:pt idx="123" c:formatCode="yyyy/m/d">
                  <c:v>45781</c:v>
                </c:pt>
                <c:pt idx="124" c:formatCode="yyyy/m/d">
                  <c:v>45782</c:v>
                </c:pt>
                <c:pt idx="125" c:formatCode="yyyy/m/d">
                  <c:v>45783</c:v>
                </c:pt>
                <c:pt idx="126" c:formatCode="yyyy/m/d">
                  <c:v>45784</c:v>
                </c:pt>
                <c:pt idx="127" c:formatCode="yyyy/m/d">
                  <c:v>45785</c:v>
                </c:pt>
                <c:pt idx="128" c:formatCode="yyyy/m/d">
                  <c:v>45786</c:v>
                </c:pt>
                <c:pt idx="129" c:formatCode="yyyy/m/d">
                  <c:v>45787</c:v>
                </c:pt>
                <c:pt idx="130" c:formatCode="yyyy/m/d">
                  <c:v>45788</c:v>
                </c:pt>
                <c:pt idx="131" c:formatCode="yyyy/m/d">
                  <c:v>45789</c:v>
                </c:pt>
                <c:pt idx="132" c:formatCode="yyyy/m/d">
                  <c:v>45790</c:v>
                </c:pt>
                <c:pt idx="133" c:formatCode="yyyy/m/d">
                  <c:v>45791</c:v>
                </c:pt>
                <c:pt idx="134" c:formatCode="yyyy/m/d">
                  <c:v>45792</c:v>
                </c:pt>
                <c:pt idx="135" c:formatCode="yyyy/m/d">
                  <c:v>45793</c:v>
                </c:pt>
                <c:pt idx="136" c:formatCode="yyyy/m/d">
                  <c:v>45794</c:v>
                </c:pt>
                <c:pt idx="137" c:formatCode="yyyy/m/d">
                  <c:v>45795</c:v>
                </c:pt>
                <c:pt idx="138" c:formatCode="yyyy/m/d">
                  <c:v>45796</c:v>
                </c:pt>
                <c:pt idx="139" c:formatCode="yyyy/m/d">
                  <c:v>45797</c:v>
                </c:pt>
                <c:pt idx="140" c:formatCode="yyyy/m/d">
                  <c:v>45798</c:v>
                </c:pt>
                <c:pt idx="141" c:formatCode="yyyy/m/d">
                  <c:v>45799</c:v>
                </c:pt>
                <c:pt idx="142" c:formatCode="yyyy/m/d">
                  <c:v>45800</c:v>
                </c:pt>
                <c:pt idx="143" c:formatCode="yyyy/m/d">
                  <c:v>45801</c:v>
                </c:pt>
                <c:pt idx="144" c:formatCode="yyyy/m/d">
                  <c:v>45802</c:v>
                </c:pt>
                <c:pt idx="145" c:formatCode="yyyy/m/d">
                  <c:v>45803</c:v>
                </c:pt>
                <c:pt idx="146" c:formatCode="yyyy/m/d">
                  <c:v>45804</c:v>
                </c:pt>
                <c:pt idx="147" c:formatCode="yyyy/m/d">
                  <c:v>45805</c:v>
                </c:pt>
                <c:pt idx="148" c:formatCode="yyyy/m/d">
                  <c:v>45806</c:v>
                </c:pt>
                <c:pt idx="149" c:formatCode="yyyy/m/d">
                  <c:v>45807</c:v>
                </c:pt>
                <c:pt idx="150" c:formatCode="yyyy/m/d">
                  <c:v>45808</c:v>
                </c:pt>
                <c:pt idx="151" c:formatCode="yyyy/m/d">
                  <c:v>45809</c:v>
                </c:pt>
                <c:pt idx="152" c:formatCode="yyyy/m/d">
                  <c:v>45810</c:v>
                </c:pt>
                <c:pt idx="153" c:formatCode="yyyy/m/d">
                  <c:v>45811</c:v>
                </c:pt>
                <c:pt idx="154" c:formatCode="yyyy/m/d">
                  <c:v>45812</c:v>
                </c:pt>
                <c:pt idx="155" c:formatCode="yyyy/m/d">
                  <c:v>45813</c:v>
                </c:pt>
                <c:pt idx="156" c:formatCode="yyyy/m/d">
                  <c:v>45814</c:v>
                </c:pt>
                <c:pt idx="157" c:formatCode="yyyy/m/d">
                  <c:v>45815</c:v>
                </c:pt>
                <c:pt idx="158" c:formatCode="yyyy/m/d">
                  <c:v>45816</c:v>
                </c:pt>
                <c:pt idx="159" c:formatCode="yyyy/m/d">
                  <c:v>45817</c:v>
                </c:pt>
                <c:pt idx="160" c:formatCode="yyyy/m/d">
                  <c:v>45818</c:v>
                </c:pt>
                <c:pt idx="161" c:formatCode="yyyy/m/d">
                  <c:v>45819</c:v>
                </c:pt>
                <c:pt idx="162" c:formatCode="yyyy/m/d">
                  <c:v>45820</c:v>
                </c:pt>
                <c:pt idx="163" c:formatCode="yyyy/m/d">
                  <c:v>45821</c:v>
                </c:pt>
                <c:pt idx="164" c:formatCode="yyyy/m/d">
                  <c:v>45822</c:v>
                </c:pt>
                <c:pt idx="165" c:formatCode="yyyy/m/d">
                  <c:v>45823</c:v>
                </c:pt>
                <c:pt idx="166" c:formatCode="yyyy/m/d">
                  <c:v>45824</c:v>
                </c:pt>
                <c:pt idx="167" c:formatCode="yyyy/m/d">
                  <c:v>45825</c:v>
                </c:pt>
                <c:pt idx="168" c:formatCode="yyyy/m/d">
                  <c:v>45826</c:v>
                </c:pt>
                <c:pt idx="169" c:formatCode="yyyy/m/d">
                  <c:v>45827</c:v>
                </c:pt>
                <c:pt idx="170" c:formatCode="yyyy/m/d">
                  <c:v>45828</c:v>
                </c:pt>
                <c:pt idx="171" c:formatCode="yyyy/m/d">
                  <c:v>45829</c:v>
                </c:pt>
                <c:pt idx="172" c:formatCode="yyyy/m/d">
                  <c:v>45830</c:v>
                </c:pt>
                <c:pt idx="173" c:formatCode="yyyy/m/d">
                  <c:v>45831</c:v>
                </c:pt>
                <c:pt idx="174" c:formatCode="yyyy/m/d">
                  <c:v>45832</c:v>
                </c:pt>
                <c:pt idx="175" c:formatCode="yyyy/m/d">
                  <c:v>45833</c:v>
                </c:pt>
                <c:pt idx="176" c:formatCode="yyyy/m/d">
                  <c:v>45834</c:v>
                </c:pt>
                <c:pt idx="177" c:formatCode="yyyy/m/d">
                  <c:v>45835</c:v>
                </c:pt>
                <c:pt idx="178" c:formatCode="yyyy/m/d">
                  <c:v>45836</c:v>
                </c:pt>
                <c:pt idx="179" c:formatCode="yyyy/m/d">
                  <c:v>45837</c:v>
                </c:pt>
                <c:pt idx="180" c:formatCode="yyyy/m/d">
                  <c:v>45838</c:v>
                </c:pt>
                <c:pt idx="181" c:formatCode="yyyy/m/d">
                  <c:v>45839</c:v>
                </c:pt>
                <c:pt idx="182" c:formatCode="yyyy/m/d">
                  <c:v>45840</c:v>
                </c:pt>
                <c:pt idx="183" c:formatCode="yyyy/m/d">
                  <c:v>45841</c:v>
                </c:pt>
                <c:pt idx="184" c:formatCode="yyyy/m/d">
                  <c:v>45842</c:v>
                </c:pt>
                <c:pt idx="185" c:formatCode="yyyy/m/d">
                  <c:v>45843</c:v>
                </c:pt>
                <c:pt idx="186" c:formatCode="yyyy/m/d">
                  <c:v>45844</c:v>
                </c:pt>
                <c:pt idx="187" c:formatCode="yyyy/m/d">
                  <c:v>45845</c:v>
                </c:pt>
                <c:pt idx="188" c:formatCode="yyyy/m/d">
                  <c:v>45846</c:v>
                </c:pt>
                <c:pt idx="189" c:formatCode="yyyy/m/d">
                  <c:v>45847</c:v>
                </c:pt>
                <c:pt idx="190" c:formatCode="yyyy/m/d">
                  <c:v>45848</c:v>
                </c:pt>
                <c:pt idx="191" c:formatCode="yyyy/m/d">
                  <c:v>45849</c:v>
                </c:pt>
                <c:pt idx="192" c:formatCode="yyyy/m/d">
                  <c:v>45850</c:v>
                </c:pt>
                <c:pt idx="193" c:formatCode="yyyy/m/d">
                  <c:v>45851</c:v>
                </c:pt>
                <c:pt idx="194" c:formatCode="yyyy/m/d">
                  <c:v>45852</c:v>
                </c:pt>
                <c:pt idx="195" c:formatCode="yyyy/m/d">
                  <c:v>45853</c:v>
                </c:pt>
                <c:pt idx="196" c:formatCode="yyyy/m/d">
                  <c:v>45854</c:v>
                </c:pt>
                <c:pt idx="197" c:formatCode="yyyy/m/d">
                  <c:v>45855</c:v>
                </c:pt>
                <c:pt idx="198" c:formatCode="yyyy/m/d">
                  <c:v>45856</c:v>
                </c:pt>
                <c:pt idx="199" c:formatCode="yyyy/m/d">
                  <c:v>45857</c:v>
                </c:pt>
                <c:pt idx="200" c:formatCode="yyyy/m/d">
                  <c:v>45858</c:v>
                </c:pt>
                <c:pt idx="201" c:formatCode="yyyy/m/d">
                  <c:v>45859</c:v>
                </c:pt>
                <c:pt idx="202" c:formatCode="yyyy/m/d">
                  <c:v>45860</c:v>
                </c:pt>
                <c:pt idx="203" c:formatCode="yyyy/m/d">
                  <c:v>45861</c:v>
                </c:pt>
                <c:pt idx="204" c:formatCode="yyyy/m/d">
                  <c:v>45862</c:v>
                </c:pt>
                <c:pt idx="205" c:formatCode="yyyy/m/d">
                  <c:v>45863</c:v>
                </c:pt>
                <c:pt idx="206" c:formatCode="yyyy/m/d">
                  <c:v>45864</c:v>
                </c:pt>
                <c:pt idx="207" c:formatCode="yyyy/m/d">
                  <c:v>45865</c:v>
                </c:pt>
                <c:pt idx="208" c:formatCode="yyyy/m/d">
                  <c:v>45866</c:v>
                </c:pt>
                <c:pt idx="209" c:formatCode="yyyy/m/d">
                  <c:v>45867</c:v>
                </c:pt>
                <c:pt idx="210" c:formatCode="yyyy/m/d">
                  <c:v>45868</c:v>
                </c:pt>
                <c:pt idx="211" c:formatCode="yyyy/m/d">
                  <c:v>45869</c:v>
                </c:pt>
                <c:pt idx="212" c:formatCode="yyyy/m/d">
                  <c:v>45870</c:v>
                </c:pt>
                <c:pt idx="213" c:formatCode="yyyy/m/d">
                  <c:v>45871</c:v>
                </c:pt>
                <c:pt idx="214" c:formatCode="yyyy/m/d">
                  <c:v>45872</c:v>
                </c:pt>
                <c:pt idx="215" c:formatCode="yyyy/m/d">
                  <c:v>45873</c:v>
                </c:pt>
                <c:pt idx="216" c:formatCode="yyyy/m/d">
                  <c:v>45874</c:v>
                </c:pt>
                <c:pt idx="217" c:formatCode="yyyy/m/d">
                  <c:v>45875</c:v>
                </c:pt>
                <c:pt idx="218" c:formatCode="yyyy/m/d">
                  <c:v>45876</c:v>
                </c:pt>
                <c:pt idx="219" c:formatCode="yyyy/m/d">
                  <c:v>45877</c:v>
                </c:pt>
                <c:pt idx="220" c:formatCode="yyyy/m/d">
                  <c:v>45878</c:v>
                </c:pt>
                <c:pt idx="221" c:formatCode="yyyy/m/d">
                  <c:v>45879</c:v>
                </c:pt>
                <c:pt idx="222" c:formatCode="yyyy/m/d">
                  <c:v>45880</c:v>
                </c:pt>
                <c:pt idx="223" c:formatCode="yyyy/m/d">
                  <c:v>45881</c:v>
                </c:pt>
                <c:pt idx="224" c:formatCode="yyyy/m/d">
                  <c:v>45882</c:v>
                </c:pt>
                <c:pt idx="225" c:formatCode="yyyy/m/d">
                  <c:v>45883</c:v>
                </c:pt>
                <c:pt idx="226" c:formatCode="yyyy/m/d">
                  <c:v>45884</c:v>
                </c:pt>
                <c:pt idx="227" c:formatCode="yyyy/m/d">
                  <c:v>45885</c:v>
                </c:pt>
                <c:pt idx="228" c:formatCode="yyyy/m/d">
                  <c:v>45886</c:v>
                </c:pt>
                <c:pt idx="229" c:formatCode="yyyy/m/d">
                  <c:v>45887</c:v>
                </c:pt>
                <c:pt idx="230" c:formatCode="yyyy/m/d">
                  <c:v>45888</c:v>
                </c:pt>
                <c:pt idx="231" c:formatCode="yyyy/m/d">
                  <c:v>45889</c:v>
                </c:pt>
                <c:pt idx="232" c:formatCode="yyyy/m/d">
                  <c:v>45890</c:v>
                </c:pt>
                <c:pt idx="233" c:formatCode="yyyy/m/d">
                  <c:v>45891</c:v>
                </c:pt>
                <c:pt idx="234" c:formatCode="yyyy/m/d">
                  <c:v>45892</c:v>
                </c:pt>
                <c:pt idx="235" c:formatCode="yyyy/m/d">
                  <c:v>45893</c:v>
                </c:pt>
                <c:pt idx="236" c:formatCode="yyyy/m/d">
                  <c:v>45894</c:v>
                </c:pt>
                <c:pt idx="237" c:formatCode="yyyy/m/d">
                  <c:v>45895</c:v>
                </c:pt>
                <c:pt idx="238" c:formatCode="yyyy/m/d">
                  <c:v>45896</c:v>
                </c:pt>
                <c:pt idx="239" c:formatCode="yyyy/m/d">
                  <c:v>45897</c:v>
                </c:pt>
                <c:pt idx="240" c:formatCode="yyyy/m/d">
                  <c:v>45898</c:v>
                </c:pt>
                <c:pt idx="241" c:formatCode="yyyy/m/d">
                  <c:v>45899</c:v>
                </c:pt>
                <c:pt idx="242" c:formatCode="yyyy/m/d">
                  <c:v>45900</c:v>
                </c:pt>
                <c:pt idx="243" c:formatCode="yyyy/m/d">
                  <c:v>45901</c:v>
                </c:pt>
                <c:pt idx="244" c:formatCode="yyyy/m/d">
                  <c:v>45902</c:v>
                </c:pt>
                <c:pt idx="245" c:formatCode="yyyy/m/d">
                  <c:v>45903</c:v>
                </c:pt>
                <c:pt idx="246" c:formatCode="yyyy/m/d">
                  <c:v>45904</c:v>
                </c:pt>
                <c:pt idx="247" c:formatCode="yyyy/m/d">
                  <c:v>45905</c:v>
                </c:pt>
                <c:pt idx="248" c:formatCode="yyyy/m/d">
                  <c:v>45906</c:v>
                </c:pt>
                <c:pt idx="249" c:formatCode="yyyy/m/d">
                  <c:v>45907</c:v>
                </c:pt>
                <c:pt idx="250" c:formatCode="yyyy/m/d">
                  <c:v>45908</c:v>
                </c:pt>
                <c:pt idx="251" c:formatCode="yyyy/m/d">
                  <c:v>45909</c:v>
                </c:pt>
                <c:pt idx="252" c:formatCode="yyyy/m/d">
                  <c:v>45910</c:v>
                </c:pt>
                <c:pt idx="253" c:formatCode="yyyy/m/d">
                  <c:v>45911</c:v>
                </c:pt>
                <c:pt idx="254" c:formatCode="yyyy/m/d">
                  <c:v>45912</c:v>
                </c:pt>
                <c:pt idx="255" c:formatCode="yyyy/m/d">
                  <c:v>45913</c:v>
                </c:pt>
                <c:pt idx="256" c:formatCode="yyyy/m/d">
                  <c:v>45914</c:v>
                </c:pt>
                <c:pt idx="257" c:formatCode="yyyy/m/d">
                  <c:v>45915</c:v>
                </c:pt>
                <c:pt idx="258" c:formatCode="yyyy/m/d">
                  <c:v>45916</c:v>
                </c:pt>
                <c:pt idx="259" c:formatCode="yyyy/m/d">
                  <c:v>45917</c:v>
                </c:pt>
                <c:pt idx="260" c:formatCode="yyyy/m/d">
                  <c:v>45918</c:v>
                </c:pt>
                <c:pt idx="261" c:formatCode="yyyy/m/d">
                  <c:v>45919</c:v>
                </c:pt>
                <c:pt idx="262" c:formatCode="yyyy/m/d">
                  <c:v>45920</c:v>
                </c:pt>
                <c:pt idx="263" c:formatCode="yyyy/m/d">
                  <c:v>45921</c:v>
                </c:pt>
                <c:pt idx="264" c:formatCode="yyyy/m/d">
                  <c:v>45922</c:v>
                </c:pt>
                <c:pt idx="265" c:formatCode="yyyy/m/d">
                  <c:v>45923</c:v>
                </c:pt>
                <c:pt idx="266" c:formatCode="yyyy/m/d">
                  <c:v>45924</c:v>
                </c:pt>
                <c:pt idx="267" c:formatCode="yyyy/m/d">
                  <c:v>45925</c:v>
                </c:pt>
                <c:pt idx="268" c:formatCode="yyyy/m/d">
                  <c:v>45926</c:v>
                </c:pt>
                <c:pt idx="269" c:formatCode="yyyy/m/d">
                  <c:v>45927</c:v>
                </c:pt>
                <c:pt idx="270" c:formatCode="yyyy/m/d">
                  <c:v>45928</c:v>
                </c:pt>
                <c:pt idx="271" c:formatCode="yyyy/m/d">
                  <c:v>45929</c:v>
                </c:pt>
                <c:pt idx="272" c:formatCode="yyyy/m/d">
                  <c:v>45930</c:v>
                </c:pt>
                <c:pt idx="273" c:formatCode="yyyy/m/d">
                  <c:v>45931</c:v>
                </c:pt>
                <c:pt idx="274" c:formatCode="yyyy/m/d">
                  <c:v>45932</c:v>
                </c:pt>
                <c:pt idx="275" c:formatCode="yyyy/m/d">
                  <c:v>45933</c:v>
                </c:pt>
                <c:pt idx="276" c:formatCode="yyyy/m/d">
                  <c:v>45934</c:v>
                </c:pt>
                <c:pt idx="277" c:formatCode="yyyy/m/d">
                  <c:v>45935</c:v>
                </c:pt>
                <c:pt idx="278" c:formatCode="yyyy/m/d">
                  <c:v>45936</c:v>
                </c:pt>
                <c:pt idx="279" c:formatCode="yyyy/m/d">
                  <c:v>45937</c:v>
                </c:pt>
                <c:pt idx="280" c:formatCode="yyyy/m/d">
                  <c:v>45938</c:v>
                </c:pt>
                <c:pt idx="281" c:formatCode="yyyy/m/d">
                  <c:v>45939</c:v>
                </c:pt>
                <c:pt idx="282" c:formatCode="yyyy/m/d">
                  <c:v>45940</c:v>
                </c:pt>
                <c:pt idx="283" c:formatCode="yyyy/m/d">
                  <c:v>45941</c:v>
                </c:pt>
                <c:pt idx="284" c:formatCode="yyyy/m/d">
                  <c:v>45942</c:v>
                </c:pt>
                <c:pt idx="285" c:formatCode="yyyy/m/d">
                  <c:v>45943</c:v>
                </c:pt>
                <c:pt idx="286" c:formatCode="yyyy/m/d">
                  <c:v>45944</c:v>
                </c:pt>
                <c:pt idx="287" c:formatCode="yyyy/m/d">
                  <c:v>45945</c:v>
                </c:pt>
                <c:pt idx="288" c:formatCode="yyyy/m/d">
                  <c:v>45946</c:v>
                </c:pt>
                <c:pt idx="289" c:formatCode="yyyy/m/d">
                  <c:v>45947</c:v>
                </c:pt>
                <c:pt idx="290" c:formatCode="yyyy/m/d">
                  <c:v>45948</c:v>
                </c:pt>
                <c:pt idx="291" c:formatCode="yyyy/m/d">
                  <c:v>45949</c:v>
                </c:pt>
                <c:pt idx="292" c:formatCode="yyyy/m/d">
                  <c:v>45950</c:v>
                </c:pt>
                <c:pt idx="293" c:formatCode="yyyy/m/d">
                  <c:v>45951</c:v>
                </c:pt>
                <c:pt idx="294" c:formatCode="yyyy/m/d">
                  <c:v>45952</c:v>
                </c:pt>
                <c:pt idx="295" c:formatCode="yyyy/m/d">
                  <c:v>45953</c:v>
                </c:pt>
                <c:pt idx="296" c:formatCode="yyyy/m/d">
                  <c:v>45954</c:v>
                </c:pt>
                <c:pt idx="297" c:formatCode="yyyy/m/d">
                  <c:v>45955</c:v>
                </c:pt>
                <c:pt idx="298" c:formatCode="yyyy/m/d">
                  <c:v>45956</c:v>
                </c:pt>
                <c:pt idx="299" c:formatCode="yyyy/m/d">
                  <c:v>45957</c:v>
                </c:pt>
                <c:pt idx="300" c:formatCode="yyyy/m/d">
                  <c:v>45958</c:v>
                </c:pt>
                <c:pt idx="301" c:formatCode="yyyy/m/d">
                  <c:v>45959</c:v>
                </c:pt>
                <c:pt idx="302" c:formatCode="yyyy/m/d">
                  <c:v>45960</c:v>
                </c:pt>
                <c:pt idx="303" c:formatCode="yyyy/m/d">
                  <c:v>45961</c:v>
                </c:pt>
                <c:pt idx="304" c:formatCode="yyyy/m/d">
                  <c:v>45962</c:v>
                </c:pt>
                <c:pt idx="305" c:formatCode="yyyy/m/d">
                  <c:v>45963</c:v>
                </c:pt>
                <c:pt idx="306" c:formatCode="yyyy/m/d">
                  <c:v>45964</c:v>
                </c:pt>
                <c:pt idx="307" c:formatCode="yyyy/m/d">
                  <c:v>45965</c:v>
                </c:pt>
                <c:pt idx="308" c:formatCode="yyyy/m/d">
                  <c:v>45966</c:v>
                </c:pt>
                <c:pt idx="309" c:formatCode="yyyy/m/d">
                  <c:v>45967</c:v>
                </c:pt>
                <c:pt idx="310" c:formatCode="yyyy/m/d">
                  <c:v>45968</c:v>
                </c:pt>
                <c:pt idx="311" c:formatCode="yyyy/m/d">
                  <c:v>45969</c:v>
                </c:pt>
                <c:pt idx="312" c:formatCode="yyyy/m/d">
                  <c:v>45970</c:v>
                </c:pt>
                <c:pt idx="313" c:formatCode="yyyy/m/d">
                  <c:v>45971</c:v>
                </c:pt>
                <c:pt idx="314" c:formatCode="yyyy/m/d">
                  <c:v>45972</c:v>
                </c:pt>
                <c:pt idx="315" c:formatCode="yyyy/m/d">
                  <c:v>45973</c:v>
                </c:pt>
                <c:pt idx="316" c:formatCode="yyyy/m/d">
                  <c:v>45974</c:v>
                </c:pt>
                <c:pt idx="317" c:formatCode="yyyy/m/d">
                  <c:v>45975</c:v>
                </c:pt>
                <c:pt idx="318" c:formatCode="yyyy/m/d">
                  <c:v>45976</c:v>
                </c:pt>
                <c:pt idx="319" c:formatCode="yyyy/m/d">
                  <c:v>45977</c:v>
                </c:pt>
                <c:pt idx="320" c:formatCode="yyyy/m/d">
                  <c:v>45978</c:v>
                </c:pt>
                <c:pt idx="321" c:formatCode="yyyy/m/d">
                  <c:v>45979</c:v>
                </c:pt>
                <c:pt idx="322" c:formatCode="yyyy/m/d">
                  <c:v>45980</c:v>
                </c:pt>
                <c:pt idx="323" c:formatCode="yyyy/m/d">
                  <c:v>45981</c:v>
                </c:pt>
                <c:pt idx="324" c:formatCode="yyyy/m/d">
                  <c:v>45982</c:v>
                </c:pt>
                <c:pt idx="325" c:formatCode="yyyy/m/d">
                  <c:v>45983</c:v>
                </c:pt>
                <c:pt idx="326" c:formatCode="yyyy/m/d">
                  <c:v>45984</c:v>
                </c:pt>
                <c:pt idx="327" c:formatCode="yyyy/m/d">
                  <c:v>45985</c:v>
                </c:pt>
                <c:pt idx="328" c:formatCode="yyyy/m/d">
                  <c:v>45986</c:v>
                </c:pt>
                <c:pt idx="329" c:formatCode="yyyy/m/d">
                  <c:v>45987</c:v>
                </c:pt>
                <c:pt idx="330" c:formatCode="yyyy/m/d">
                  <c:v>45988</c:v>
                </c:pt>
                <c:pt idx="331" c:formatCode="yyyy/m/d">
                  <c:v>45989</c:v>
                </c:pt>
                <c:pt idx="332" c:formatCode="yyyy/m/d">
                  <c:v>45990</c:v>
                </c:pt>
                <c:pt idx="333" c:formatCode="yyyy/m/d">
                  <c:v>45991</c:v>
                </c:pt>
                <c:pt idx="334" c:formatCode="yyyy/m/d">
                  <c:v>45992</c:v>
                </c:pt>
                <c:pt idx="335" c:formatCode="yyyy/m/d">
                  <c:v>45993</c:v>
                </c:pt>
                <c:pt idx="336" c:formatCode="yyyy/m/d">
                  <c:v>45994</c:v>
                </c:pt>
                <c:pt idx="337" c:formatCode="yyyy/m/d">
                  <c:v>45995</c:v>
                </c:pt>
                <c:pt idx="338" c:formatCode="yyyy/m/d">
                  <c:v>45996</c:v>
                </c:pt>
                <c:pt idx="339" c:formatCode="yyyy/m/d">
                  <c:v>45997</c:v>
                </c:pt>
                <c:pt idx="340" c:formatCode="yyyy/m/d">
                  <c:v>45998</c:v>
                </c:pt>
                <c:pt idx="341" c:formatCode="yyyy/m/d">
                  <c:v>45999</c:v>
                </c:pt>
                <c:pt idx="342" c:formatCode="yyyy/m/d">
                  <c:v>46000</c:v>
                </c:pt>
                <c:pt idx="343" c:formatCode="yyyy/m/d">
                  <c:v>46001</c:v>
                </c:pt>
                <c:pt idx="344" c:formatCode="yyyy/m/d">
                  <c:v>46002</c:v>
                </c:pt>
                <c:pt idx="345" c:formatCode="yyyy/m/d">
                  <c:v>46003</c:v>
                </c:pt>
                <c:pt idx="346" c:formatCode="yyyy/m/d">
                  <c:v>46004</c:v>
                </c:pt>
                <c:pt idx="347" c:formatCode="yyyy/m/d">
                  <c:v>46005</c:v>
                </c:pt>
                <c:pt idx="348" c:formatCode="yyyy/m/d">
                  <c:v>46006</c:v>
                </c:pt>
                <c:pt idx="349" c:formatCode="yyyy/m/d">
                  <c:v>46007</c:v>
                </c:pt>
                <c:pt idx="350" c:formatCode="yyyy/m/d">
                  <c:v>46008</c:v>
                </c:pt>
                <c:pt idx="351" c:formatCode="yyyy/m/d">
                  <c:v>46009</c:v>
                </c:pt>
                <c:pt idx="352" c:formatCode="yyyy/m/d">
                  <c:v>46010</c:v>
                </c:pt>
                <c:pt idx="353" c:formatCode="yyyy/m/d">
                  <c:v>46011</c:v>
                </c:pt>
                <c:pt idx="354" c:formatCode="yyyy/m/d">
                  <c:v>46012</c:v>
                </c:pt>
                <c:pt idx="355" c:formatCode="yyyy/m/d">
                  <c:v>46013</c:v>
                </c:pt>
                <c:pt idx="356" c:formatCode="yyyy/m/d">
                  <c:v>46014</c:v>
                </c:pt>
                <c:pt idx="357" c:formatCode="yyyy/m/d">
                  <c:v>46015</c:v>
                </c:pt>
                <c:pt idx="358" c:formatCode="yyyy/m/d">
                  <c:v>46016</c:v>
                </c:pt>
                <c:pt idx="359" c:formatCode="yyyy/m/d">
                  <c:v>46017</c:v>
                </c:pt>
                <c:pt idx="360" c:formatCode="yyyy/m/d">
                  <c:v>46018</c:v>
                </c:pt>
                <c:pt idx="361" c:formatCode="yyyy/m/d">
                  <c:v>46019</c:v>
                </c:pt>
                <c:pt idx="362" c:formatCode="yyyy/m/d">
                  <c:v>46020</c:v>
                </c:pt>
                <c:pt idx="363" c:formatCode="yyyy/m/d">
                  <c:v>46021</c:v>
                </c:pt>
                <c:pt idx="364" c:formatCode="yyyy/m/d">
                  <c:v>46022</c:v>
                </c:pt>
                <c:pt idx="365" c:formatCode="yyyy/m/d">
                  <c:v>46023</c:v>
                </c:pt>
                <c:pt idx="366" c:formatCode="yyyy/m/d">
                  <c:v>46024</c:v>
                </c:pt>
                <c:pt idx="367" c:formatCode="yyyy/m/d">
                  <c:v>46025</c:v>
                </c:pt>
                <c:pt idx="368" c:formatCode="yyyy/m/d">
                  <c:v>46026</c:v>
                </c:pt>
                <c:pt idx="369" c:formatCode="yyyy/m/d">
                  <c:v>46027</c:v>
                </c:pt>
                <c:pt idx="370" c:formatCode="yyyy/m/d">
                  <c:v>46028</c:v>
                </c:pt>
                <c:pt idx="371" c:formatCode="yyyy/m/d">
                  <c:v>46029</c:v>
                </c:pt>
                <c:pt idx="372" c:formatCode="yyyy/m/d">
                  <c:v>46030</c:v>
                </c:pt>
                <c:pt idx="373" c:formatCode="yyyy/m/d">
                  <c:v>46031</c:v>
                </c:pt>
                <c:pt idx="374" c:formatCode="yyyy/m/d">
                  <c:v>46032</c:v>
                </c:pt>
                <c:pt idx="375" c:formatCode="yyyy/m/d">
                  <c:v>46033</c:v>
                </c:pt>
                <c:pt idx="376" c:formatCode="yyyy/m/d">
                  <c:v>46034</c:v>
                </c:pt>
                <c:pt idx="377" c:formatCode="yyyy/m/d">
                  <c:v>46035</c:v>
                </c:pt>
                <c:pt idx="378" c:formatCode="yyyy/m/d">
                  <c:v>46036</c:v>
                </c:pt>
                <c:pt idx="379" c:formatCode="yyyy/m/d">
                  <c:v>46037</c:v>
                </c:pt>
                <c:pt idx="380" c:formatCode="yyyy/m/d">
                  <c:v>46038</c:v>
                </c:pt>
                <c:pt idx="381" c:formatCode="yyyy/m/d">
                  <c:v>46039</c:v>
                </c:pt>
                <c:pt idx="382" c:formatCode="yyyy/m/d">
                  <c:v>46040</c:v>
                </c:pt>
                <c:pt idx="383" c:formatCode="yyyy/m/d">
                  <c:v>46041</c:v>
                </c:pt>
                <c:pt idx="384" c:formatCode="yyyy/m/d">
                  <c:v>46042</c:v>
                </c:pt>
                <c:pt idx="385" c:formatCode="yyyy/m/d">
                  <c:v>46043</c:v>
                </c:pt>
                <c:pt idx="386" c:formatCode="yyyy/m/d">
                  <c:v>46044</c:v>
                </c:pt>
                <c:pt idx="387" c:formatCode="yyyy/m/d">
                  <c:v>46045</c:v>
                </c:pt>
                <c:pt idx="388" c:formatCode="yyyy/m/d">
                  <c:v>46046</c:v>
                </c:pt>
                <c:pt idx="389" c:formatCode="yyyy/m/d">
                  <c:v>46047</c:v>
                </c:pt>
                <c:pt idx="390" c:formatCode="yyyy/m/d">
                  <c:v>46048</c:v>
                </c:pt>
                <c:pt idx="391" c:formatCode="yyyy/m/d">
                  <c:v>46049</c:v>
                </c:pt>
                <c:pt idx="392" c:formatCode="yyyy/m/d">
                  <c:v>46050</c:v>
                </c:pt>
                <c:pt idx="393" c:formatCode="yyyy/m/d">
                  <c:v>46051</c:v>
                </c:pt>
                <c:pt idx="394" c:formatCode="yyyy/m/d">
                  <c:v>46052</c:v>
                </c:pt>
                <c:pt idx="395" c:formatCode="yyyy/m/d">
                  <c:v>46053</c:v>
                </c:pt>
                <c:pt idx="396" c:formatCode="yyyy/m/d">
                  <c:v>46054</c:v>
                </c:pt>
                <c:pt idx="397" c:formatCode="yyyy/m/d">
                  <c:v>46055</c:v>
                </c:pt>
                <c:pt idx="398" c:formatCode="yyyy/m/d">
                  <c:v>46056</c:v>
                </c:pt>
                <c:pt idx="399" c:formatCode="yyyy/m/d">
                  <c:v>46057</c:v>
                </c:pt>
                <c:pt idx="400" c:formatCode="yyyy/m/d">
                  <c:v>46058</c:v>
                </c:pt>
                <c:pt idx="401" c:formatCode="yyyy/m/d">
                  <c:v>46059</c:v>
                </c:pt>
                <c:pt idx="402" c:formatCode="yyyy/m/d">
                  <c:v>46060</c:v>
                </c:pt>
                <c:pt idx="403" c:formatCode="yyyy/m/d">
                  <c:v>46061</c:v>
                </c:pt>
                <c:pt idx="404" c:formatCode="yyyy/m/d">
                  <c:v>46062</c:v>
                </c:pt>
                <c:pt idx="405" c:formatCode="yyyy/m/d">
                  <c:v>46063</c:v>
                </c:pt>
                <c:pt idx="406" c:formatCode="yyyy/m/d">
                  <c:v>46064</c:v>
                </c:pt>
                <c:pt idx="407" c:formatCode="yyyy/m/d">
                  <c:v>46065</c:v>
                </c:pt>
                <c:pt idx="408" c:formatCode="yyyy/m/d">
                  <c:v>46066</c:v>
                </c:pt>
                <c:pt idx="409" c:formatCode="yyyy/m/d">
                  <c:v>46067</c:v>
                </c:pt>
                <c:pt idx="410" c:formatCode="yyyy/m/d">
                  <c:v>46068</c:v>
                </c:pt>
                <c:pt idx="411" c:formatCode="yyyy/m/d">
                  <c:v>46069</c:v>
                </c:pt>
                <c:pt idx="412" c:formatCode="yyyy/m/d">
                  <c:v>46070</c:v>
                </c:pt>
                <c:pt idx="413" c:formatCode="yyyy/m/d">
                  <c:v>46071</c:v>
                </c:pt>
                <c:pt idx="414" c:formatCode="yyyy/m/d">
                  <c:v>46072</c:v>
                </c:pt>
                <c:pt idx="415" c:formatCode="yyyy/m/d">
                  <c:v>46073</c:v>
                </c:pt>
                <c:pt idx="416" c:formatCode="yyyy/m/d">
                  <c:v>46074</c:v>
                </c:pt>
                <c:pt idx="417" c:formatCode="yyyy/m/d">
                  <c:v>46075</c:v>
                </c:pt>
                <c:pt idx="418" c:formatCode="yyyy/m/d">
                  <c:v>46076</c:v>
                </c:pt>
                <c:pt idx="419" c:formatCode="yyyy/m/d">
                  <c:v>46077</c:v>
                </c:pt>
              </c:numCache>
            </c:numRef>
          </c:cat>
          <c:val>
            <c:numRef>
              <c:f>Sheet1!$C$2:$C$421</c:f>
              <c:numCache>
                <c:formatCode>0.00%</c:formatCode>
                <c:ptCount val="420"/>
                <c:pt idx="0">
                  <c:v>0.0244</c:v>
                </c:pt>
                <c:pt idx="1">
                  <c:v>0.0244</c:v>
                </c:pt>
                <c:pt idx="2">
                  <c:v>0.0244</c:v>
                </c:pt>
                <c:pt idx="3">
                  <c:v>0.0244</c:v>
                </c:pt>
                <c:pt idx="4">
                  <c:v>0.0244</c:v>
                </c:pt>
                <c:pt idx="5">
                  <c:v>0.0244</c:v>
                </c:pt>
                <c:pt idx="6">
                  <c:v>0.0244</c:v>
                </c:pt>
                <c:pt idx="7">
                  <c:v>0.0244</c:v>
                </c:pt>
                <c:pt idx="8">
                  <c:v>0.0244</c:v>
                </c:pt>
                <c:pt idx="9">
                  <c:v>0.0244</c:v>
                </c:pt>
                <c:pt idx="10">
                  <c:v>0.0244</c:v>
                </c:pt>
                <c:pt idx="11">
                  <c:v>0.0244</c:v>
                </c:pt>
                <c:pt idx="12">
                  <c:v>0.0244</c:v>
                </c:pt>
                <c:pt idx="13">
                  <c:v>0.0244</c:v>
                </c:pt>
                <c:pt idx="14">
                  <c:v>0.0244</c:v>
                </c:pt>
                <c:pt idx="15">
                  <c:v>0.0244</c:v>
                </c:pt>
                <c:pt idx="16">
                  <c:v>0.0244</c:v>
                </c:pt>
                <c:pt idx="17">
                  <c:v>0.0244</c:v>
                </c:pt>
                <c:pt idx="18">
                  <c:v>0.0244</c:v>
                </c:pt>
                <c:pt idx="19">
                  <c:v>0.0244</c:v>
                </c:pt>
                <c:pt idx="20">
                  <c:v>0.0244</c:v>
                </c:pt>
                <c:pt idx="21">
                  <c:v>0.0244</c:v>
                </c:pt>
                <c:pt idx="22">
                  <c:v>0.0244</c:v>
                </c:pt>
                <c:pt idx="23">
                  <c:v>0.0244</c:v>
                </c:pt>
                <c:pt idx="24">
                  <c:v>0.0244</c:v>
                </c:pt>
                <c:pt idx="25">
                  <c:v>0.0244</c:v>
                </c:pt>
                <c:pt idx="26">
                  <c:v>0.0244</c:v>
                </c:pt>
                <c:pt idx="27">
                  <c:v>0.0244</c:v>
                </c:pt>
                <c:pt idx="28">
                  <c:v>0.0244</c:v>
                </c:pt>
                <c:pt idx="29">
                  <c:v>0.0244</c:v>
                </c:pt>
                <c:pt idx="30">
                  <c:v>0.0244</c:v>
                </c:pt>
                <c:pt idx="31">
                  <c:v>0.0244</c:v>
                </c:pt>
                <c:pt idx="32">
                  <c:v>0.0244</c:v>
                </c:pt>
                <c:pt idx="33">
                  <c:v>0.0244</c:v>
                </c:pt>
                <c:pt idx="34">
                  <c:v>0.0378</c:v>
                </c:pt>
                <c:pt idx="35">
                  <c:v>0.0378</c:v>
                </c:pt>
                <c:pt idx="36">
                  <c:v>0.0378</c:v>
                </c:pt>
                <c:pt idx="37">
                  <c:v>0.0378</c:v>
                </c:pt>
                <c:pt idx="38">
                  <c:v>0.0378</c:v>
                </c:pt>
                <c:pt idx="39">
                  <c:v>0.0378</c:v>
                </c:pt>
                <c:pt idx="40">
                  <c:v>0.0378</c:v>
                </c:pt>
                <c:pt idx="41">
                  <c:v>0.0378</c:v>
                </c:pt>
                <c:pt idx="42">
                  <c:v>0.0378</c:v>
                </c:pt>
                <c:pt idx="43">
                  <c:v>0.0378</c:v>
                </c:pt>
                <c:pt idx="44">
                  <c:v>0.0378</c:v>
                </c:pt>
                <c:pt idx="45">
                  <c:v>0.0378</c:v>
                </c:pt>
                <c:pt idx="46">
                  <c:v>0.0378</c:v>
                </c:pt>
                <c:pt idx="47">
                  <c:v>0.0378</c:v>
                </c:pt>
                <c:pt idx="48">
                  <c:v>0.0378</c:v>
                </c:pt>
                <c:pt idx="49">
                  <c:v>0.0378</c:v>
                </c:pt>
                <c:pt idx="50">
                  <c:v>0.0378</c:v>
                </c:pt>
                <c:pt idx="51">
                  <c:v>0.0378</c:v>
                </c:pt>
                <c:pt idx="52">
                  <c:v>0.0378</c:v>
                </c:pt>
                <c:pt idx="53">
                  <c:v>0.0378</c:v>
                </c:pt>
                <c:pt idx="54">
                  <c:v>0.0378</c:v>
                </c:pt>
                <c:pt idx="55">
                  <c:v>0.0378</c:v>
                </c:pt>
                <c:pt idx="56">
                  <c:v>0.0378</c:v>
                </c:pt>
                <c:pt idx="57">
                  <c:v>0.0378</c:v>
                </c:pt>
                <c:pt idx="58">
                  <c:v>0.0378</c:v>
                </c:pt>
                <c:pt idx="59">
                  <c:v>0.0378</c:v>
                </c:pt>
                <c:pt idx="60">
                  <c:v>0.0378</c:v>
                </c:pt>
                <c:pt idx="61">
                  <c:v>0.0378</c:v>
                </c:pt>
                <c:pt idx="62">
                  <c:v>0.1162</c:v>
                </c:pt>
                <c:pt idx="63">
                  <c:v>0.1162</c:v>
                </c:pt>
                <c:pt idx="64">
                  <c:v>0.1162</c:v>
                </c:pt>
                <c:pt idx="65">
                  <c:v>0.0623</c:v>
                </c:pt>
                <c:pt idx="66">
                  <c:v>0.0623</c:v>
                </c:pt>
                <c:pt idx="67">
                  <c:v>0.0623</c:v>
                </c:pt>
                <c:pt idx="68">
                  <c:v>0.0623</c:v>
                </c:pt>
                <c:pt idx="69">
                  <c:v>0.0623</c:v>
                </c:pt>
                <c:pt idx="70">
                  <c:v>0.0735</c:v>
                </c:pt>
                <c:pt idx="71">
                  <c:v>0.0735</c:v>
                </c:pt>
                <c:pt idx="72">
                  <c:v>0.0735</c:v>
                </c:pt>
                <c:pt idx="73">
                  <c:v>0.0735</c:v>
                </c:pt>
                <c:pt idx="74">
                  <c:v>0.0735</c:v>
                </c:pt>
                <c:pt idx="75">
                  <c:v>0.0735</c:v>
                </c:pt>
                <c:pt idx="76">
                  <c:v>0.0735</c:v>
                </c:pt>
                <c:pt idx="77">
                  <c:v>0.0735</c:v>
                </c:pt>
                <c:pt idx="78">
                  <c:v>0.0735</c:v>
                </c:pt>
                <c:pt idx="79">
                  <c:v>0.0735</c:v>
                </c:pt>
                <c:pt idx="80">
                  <c:v>0.0735</c:v>
                </c:pt>
                <c:pt idx="81">
                  <c:v>0.0735</c:v>
                </c:pt>
                <c:pt idx="82">
                  <c:v>0.0735</c:v>
                </c:pt>
                <c:pt idx="83">
                  <c:v>0.0735</c:v>
                </c:pt>
                <c:pt idx="84">
                  <c:v>0.0735</c:v>
                </c:pt>
                <c:pt idx="85">
                  <c:v>0.0735</c:v>
                </c:pt>
                <c:pt idx="86">
                  <c:v>0.0735</c:v>
                </c:pt>
                <c:pt idx="87">
                  <c:v>0.0735</c:v>
                </c:pt>
                <c:pt idx="88">
                  <c:v>0.0735</c:v>
                </c:pt>
                <c:pt idx="89">
                  <c:v>0.0735</c:v>
                </c:pt>
                <c:pt idx="90">
                  <c:v>0.0735</c:v>
                </c:pt>
                <c:pt idx="91">
                  <c:v>0.0735</c:v>
                </c:pt>
                <c:pt idx="92">
                  <c:v>0.0852</c:v>
                </c:pt>
                <c:pt idx="93">
                  <c:v>0.0853</c:v>
                </c:pt>
                <c:pt idx="94">
                  <c:v>0.122</c:v>
                </c:pt>
                <c:pt idx="95">
                  <c:v>0.122</c:v>
                </c:pt>
                <c:pt idx="96">
                  <c:v>0.122</c:v>
                </c:pt>
                <c:pt idx="97">
                  <c:v>0.122</c:v>
                </c:pt>
                <c:pt idx="98">
                  <c:v>0.2122</c:v>
                </c:pt>
                <c:pt idx="99">
                  <c:v>0.2122</c:v>
                </c:pt>
                <c:pt idx="100">
                  <c:v>0.2122</c:v>
                </c:pt>
                <c:pt idx="101">
                  <c:v>0.2122</c:v>
                </c:pt>
                <c:pt idx="102">
                  <c:v>0.2122</c:v>
                </c:pt>
                <c:pt idx="103">
                  <c:v>0.2122</c:v>
                </c:pt>
                <c:pt idx="104">
                  <c:v>0.2122</c:v>
                </c:pt>
                <c:pt idx="105">
                  <c:v>0.2122</c:v>
                </c:pt>
                <c:pt idx="106">
                  <c:v>0.2122</c:v>
                </c:pt>
                <c:pt idx="107">
                  <c:v>0.2122</c:v>
                </c:pt>
                <c:pt idx="108">
                  <c:v>0.2122</c:v>
                </c:pt>
                <c:pt idx="109">
                  <c:v>0.2122</c:v>
                </c:pt>
                <c:pt idx="110">
                  <c:v>0.2122</c:v>
                </c:pt>
                <c:pt idx="111">
                  <c:v>0.2122</c:v>
                </c:pt>
                <c:pt idx="112">
                  <c:v>0.2122</c:v>
                </c:pt>
                <c:pt idx="113">
                  <c:v>0.2122</c:v>
                </c:pt>
                <c:pt idx="114">
                  <c:v>0.2122</c:v>
                </c:pt>
                <c:pt idx="115">
                  <c:v>0.2122</c:v>
                </c:pt>
                <c:pt idx="116">
                  <c:v>0.2122</c:v>
                </c:pt>
                <c:pt idx="117">
                  <c:v>0.2122</c:v>
                </c:pt>
                <c:pt idx="118">
                  <c:v>0.2122</c:v>
                </c:pt>
                <c:pt idx="119">
                  <c:v>0.2122</c:v>
                </c:pt>
                <c:pt idx="120">
                  <c:v>0.2122</c:v>
                </c:pt>
                <c:pt idx="121">
                  <c:v>0.2122</c:v>
                </c:pt>
                <c:pt idx="122">
                  <c:v>0.2274</c:v>
                </c:pt>
                <c:pt idx="123">
                  <c:v>0.2274</c:v>
                </c:pt>
                <c:pt idx="124">
                  <c:v>0.2274</c:v>
                </c:pt>
                <c:pt idx="125">
                  <c:v>0.2274</c:v>
                </c:pt>
                <c:pt idx="126">
                  <c:v>0.2274</c:v>
                </c:pt>
                <c:pt idx="127">
                  <c:v>0.2274</c:v>
                </c:pt>
                <c:pt idx="128">
                  <c:v>0.2274</c:v>
                </c:pt>
                <c:pt idx="129">
                  <c:v>0.2274</c:v>
                </c:pt>
                <c:pt idx="130">
                  <c:v>0.2274</c:v>
                </c:pt>
                <c:pt idx="131">
                  <c:v>0.2274</c:v>
                </c:pt>
                <c:pt idx="132">
                  <c:v>0.2274</c:v>
                </c:pt>
                <c:pt idx="133">
                  <c:v>0.1373</c:v>
                </c:pt>
                <c:pt idx="134">
                  <c:v>0.1373</c:v>
                </c:pt>
                <c:pt idx="135">
                  <c:v>0.1373</c:v>
                </c:pt>
                <c:pt idx="136">
                  <c:v>0.1373</c:v>
                </c:pt>
                <c:pt idx="137">
                  <c:v>0.1373</c:v>
                </c:pt>
                <c:pt idx="138">
                  <c:v>0.1373</c:v>
                </c:pt>
                <c:pt idx="139">
                  <c:v>0.1373</c:v>
                </c:pt>
                <c:pt idx="140">
                  <c:v>0.1373</c:v>
                </c:pt>
                <c:pt idx="141">
                  <c:v>0.1373</c:v>
                </c:pt>
                <c:pt idx="142">
                  <c:v>0.1373</c:v>
                </c:pt>
                <c:pt idx="143">
                  <c:v>0.1373</c:v>
                </c:pt>
                <c:pt idx="144">
                  <c:v>0.1373</c:v>
                </c:pt>
                <c:pt idx="145">
                  <c:v>0.1373</c:v>
                </c:pt>
                <c:pt idx="146">
                  <c:v>0.1373</c:v>
                </c:pt>
                <c:pt idx="147">
                  <c:v>0.1373</c:v>
                </c:pt>
                <c:pt idx="148">
                  <c:v>0.1373</c:v>
                </c:pt>
                <c:pt idx="149">
                  <c:v>0.1373</c:v>
                </c:pt>
                <c:pt idx="150">
                  <c:v>0.1373</c:v>
                </c:pt>
                <c:pt idx="151">
                  <c:v>0.1373</c:v>
                </c:pt>
                <c:pt idx="152">
                  <c:v>0.1373</c:v>
                </c:pt>
                <c:pt idx="153">
                  <c:v>0.1373</c:v>
                </c:pt>
                <c:pt idx="154">
                  <c:v>0.1549</c:v>
                </c:pt>
                <c:pt idx="155">
                  <c:v>0.1549</c:v>
                </c:pt>
                <c:pt idx="156">
                  <c:v>0.1549</c:v>
                </c:pt>
                <c:pt idx="157">
                  <c:v>0.1549</c:v>
                </c:pt>
                <c:pt idx="158">
                  <c:v>0.1549</c:v>
                </c:pt>
                <c:pt idx="159">
                  <c:v>0.1549</c:v>
                </c:pt>
                <c:pt idx="160">
                  <c:v>0.1549</c:v>
                </c:pt>
                <c:pt idx="161">
                  <c:v>0.1549</c:v>
                </c:pt>
                <c:pt idx="162">
                  <c:v>0.1549</c:v>
                </c:pt>
                <c:pt idx="163">
                  <c:v>0.1549</c:v>
                </c:pt>
                <c:pt idx="164">
                  <c:v>0.1549</c:v>
                </c:pt>
                <c:pt idx="165">
                  <c:v>0.1549</c:v>
                </c:pt>
                <c:pt idx="166">
                  <c:v>0.1549</c:v>
                </c:pt>
                <c:pt idx="167">
                  <c:v>0.1549</c:v>
                </c:pt>
                <c:pt idx="168">
                  <c:v>0.1549</c:v>
                </c:pt>
                <c:pt idx="169">
                  <c:v>0.1549</c:v>
                </c:pt>
                <c:pt idx="170">
                  <c:v>0.1549</c:v>
                </c:pt>
                <c:pt idx="171">
                  <c:v>0.1549</c:v>
                </c:pt>
                <c:pt idx="172">
                  <c:v>0.1549</c:v>
                </c:pt>
                <c:pt idx="173">
                  <c:v>0.1561</c:v>
                </c:pt>
                <c:pt idx="174">
                  <c:v>0.1561</c:v>
                </c:pt>
                <c:pt idx="175">
                  <c:v>0.1561</c:v>
                </c:pt>
                <c:pt idx="176">
                  <c:v>0.1561</c:v>
                </c:pt>
                <c:pt idx="177">
                  <c:v>0.1561</c:v>
                </c:pt>
                <c:pt idx="178">
                  <c:v>0.1561</c:v>
                </c:pt>
                <c:pt idx="179">
                  <c:v>0.1561</c:v>
                </c:pt>
                <c:pt idx="180">
                  <c:v>0.1555</c:v>
                </c:pt>
                <c:pt idx="181">
                  <c:v>0.1555</c:v>
                </c:pt>
                <c:pt idx="182">
                  <c:v>0.1555</c:v>
                </c:pt>
                <c:pt idx="183">
                  <c:v>0.1555</c:v>
                </c:pt>
                <c:pt idx="184">
                  <c:v>0.1555</c:v>
                </c:pt>
                <c:pt idx="185">
                  <c:v>0.1555</c:v>
                </c:pt>
                <c:pt idx="186">
                  <c:v>0.1555</c:v>
                </c:pt>
                <c:pt idx="187">
                  <c:v>0.1555</c:v>
                </c:pt>
                <c:pt idx="188">
                  <c:v>0.1555</c:v>
                </c:pt>
                <c:pt idx="189">
                  <c:v>0.1555</c:v>
                </c:pt>
                <c:pt idx="190">
                  <c:v>0.1555</c:v>
                </c:pt>
                <c:pt idx="191">
                  <c:v>0.1555</c:v>
                </c:pt>
                <c:pt idx="192">
                  <c:v>0.1555</c:v>
                </c:pt>
                <c:pt idx="193">
                  <c:v>0.1555</c:v>
                </c:pt>
                <c:pt idx="194">
                  <c:v>0.1555</c:v>
                </c:pt>
                <c:pt idx="195">
                  <c:v>0.1555</c:v>
                </c:pt>
                <c:pt idx="196">
                  <c:v>0.1555</c:v>
                </c:pt>
                <c:pt idx="197">
                  <c:v>0.1555</c:v>
                </c:pt>
                <c:pt idx="198">
                  <c:v>0.1555</c:v>
                </c:pt>
                <c:pt idx="199">
                  <c:v>0.1555</c:v>
                </c:pt>
                <c:pt idx="200">
                  <c:v>0.1555</c:v>
                </c:pt>
                <c:pt idx="201">
                  <c:v>0.1555</c:v>
                </c:pt>
                <c:pt idx="202">
                  <c:v>0.1555</c:v>
                </c:pt>
                <c:pt idx="203">
                  <c:v>0.1555</c:v>
                </c:pt>
                <c:pt idx="204">
                  <c:v>0.1555</c:v>
                </c:pt>
                <c:pt idx="205">
                  <c:v>0.1555</c:v>
                </c:pt>
                <c:pt idx="206">
                  <c:v>0.1555</c:v>
                </c:pt>
                <c:pt idx="207">
                  <c:v>0.1555</c:v>
                </c:pt>
                <c:pt idx="208">
                  <c:v>0.1555</c:v>
                </c:pt>
                <c:pt idx="209">
                  <c:v>0.1555</c:v>
                </c:pt>
                <c:pt idx="210">
                  <c:v>0.1555</c:v>
                </c:pt>
                <c:pt idx="211">
                  <c:v>0.1555</c:v>
                </c:pt>
                <c:pt idx="212">
                  <c:v>0.1556</c:v>
                </c:pt>
                <c:pt idx="213">
                  <c:v>0.1556</c:v>
                </c:pt>
                <c:pt idx="214">
                  <c:v>0.1556</c:v>
                </c:pt>
                <c:pt idx="215">
                  <c:v>0.1556</c:v>
                </c:pt>
                <c:pt idx="216">
                  <c:v>0.1556</c:v>
                </c:pt>
                <c:pt idx="217">
                  <c:v>0.1576</c:v>
                </c:pt>
                <c:pt idx="218">
                  <c:v>0.1713</c:v>
                </c:pt>
                <c:pt idx="219">
                  <c:v>0.1713</c:v>
                </c:pt>
                <c:pt idx="220">
                  <c:v>0.1713</c:v>
                </c:pt>
                <c:pt idx="221">
                  <c:v>0.1713</c:v>
                </c:pt>
                <c:pt idx="222">
                  <c:v>0.1713</c:v>
                </c:pt>
                <c:pt idx="223">
                  <c:v>0.1713</c:v>
                </c:pt>
                <c:pt idx="224">
                  <c:v>0.1713</c:v>
                </c:pt>
                <c:pt idx="225">
                  <c:v>0.1713</c:v>
                </c:pt>
                <c:pt idx="226">
                  <c:v>0.1713</c:v>
                </c:pt>
                <c:pt idx="227">
                  <c:v>0.1713</c:v>
                </c:pt>
                <c:pt idx="228">
                  <c:v>0.1713</c:v>
                </c:pt>
                <c:pt idx="229">
                  <c:v>0.2019</c:v>
                </c:pt>
                <c:pt idx="230">
                  <c:v>0.2019</c:v>
                </c:pt>
                <c:pt idx="231">
                  <c:v>0.2019</c:v>
                </c:pt>
                <c:pt idx="232">
                  <c:v>0.2019</c:v>
                </c:pt>
                <c:pt idx="233">
                  <c:v>0.2019</c:v>
                </c:pt>
                <c:pt idx="234">
                  <c:v>0.2019</c:v>
                </c:pt>
                <c:pt idx="235">
                  <c:v>0.2019</c:v>
                </c:pt>
                <c:pt idx="236">
                  <c:v>0.2019</c:v>
                </c:pt>
                <c:pt idx="237">
                  <c:v>0.2019</c:v>
                </c:pt>
                <c:pt idx="238">
                  <c:v>0.2056</c:v>
                </c:pt>
                <c:pt idx="239">
                  <c:v>0.2056</c:v>
                </c:pt>
                <c:pt idx="240">
                  <c:v>0.2056</c:v>
                </c:pt>
                <c:pt idx="241">
                  <c:v>0.2056</c:v>
                </c:pt>
                <c:pt idx="242">
                  <c:v>0.2056</c:v>
                </c:pt>
                <c:pt idx="243">
                  <c:v>0.2</c:v>
                </c:pt>
                <c:pt idx="244">
                  <c:v>0.2</c:v>
                </c:pt>
                <c:pt idx="245">
                  <c:v>0.2</c:v>
                </c:pt>
                <c:pt idx="246">
                  <c:v>0.2</c:v>
                </c:pt>
                <c:pt idx="247">
                  <c:v>0.2</c:v>
                </c:pt>
                <c:pt idx="248">
                  <c:v>0.2</c:v>
                </c:pt>
                <c:pt idx="249">
                  <c:v>0.2</c:v>
                </c:pt>
                <c:pt idx="250">
                  <c:v>0.1987</c:v>
                </c:pt>
                <c:pt idx="251">
                  <c:v>0.1987</c:v>
                </c:pt>
                <c:pt idx="252">
                  <c:v>0.1987</c:v>
                </c:pt>
                <c:pt idx="253">
                  <c:v>0.1987</c:v>
                </c:pt>
                <c:pt idx="254">
                  <c:v>0.1987</c:v>
                </c:pt>
                <c:pt idx="255">
                  <c:v>0.1987</c:v>
                </c:pt>
                <c:pt idx="256">
                  <c:v>0.1987</c:v>
                </c:pt>
                <c:pt idx="257">
                  <c:v>0.1987</c:v>
                </c:pt>
                <c:pt idx="258">
                  <c:v>0.1966</c:v>
                </c:pt>
                <c:pt idx="259">
                  <c:v>0.1966</c:v>
                </c:pt>
                <c:pt idx="260">
                  <c:v>0.1966</c:v>
                </c:pt>
                <c:pt idx="261">
                  <c:v>0.1966</c:v>
                </c:pt>
                <c:pt idx="262">
                  <c:v>0.1966</c:v>
                </c:pt>
                <c:pt idx="263">
                  <c:v>0.1966</c:v>
                </c:pt>
                <c:pt idx="264">
                  <c:v>0.1966</c:v>
                </c:pt>
                <c:pt idx="265">
                  <c:v>0.1966</c:v>
                </c:pt>
                <c:pt idx="266">
                  <c:v>0.1966</c:v>
                </c:pt>
                <c:pt idx="267">
                  <c:v>0.1966</c:v>
                </c:pt>
                <c:pt idx="268">
                  <c:v>0.1966</c:v>
                </c:pt>
                <c:pt idx="269">
                  <c:v>0.1966</c:v>
                </c:pt>
                <c:pt idx="270">
                  <c:v>0.1966</c:v>
                </c:pt>
                <c:pt idx="271">
                  <c:v>0.1966</c:v>
                </c:pt>
                <c:pt idx="272">
                  <c:v>0.1966</c:v>
                </c:pt>
                <c:pt idx="273">
                  <c:v>0.1966</c:v>
                </c:pt>
                <c:pt idx="274">
                  <c:v>0.1966</c:v>
                </c:pt>
                <c:pt idx="275">
                  <c:v>0.1966</c:v>
                </c:pt>
                <c:pt idx="276">
                  <c:v>0.1966</c:v>
                </c:pt>
                <c:pt idx="277">
                  <c:v>0.1966</c:v>
                </c:pt>
                <c:pt idx="278">
                  <c:v>0.1966</c:v>
                </c:pt>
                <c:pt idx="279">
                  <c:v>0.1966</c:v>
                </c:pt>
                <c:pt idx="280">
                  <c:v>0.1966</c:v>
                </c:pt>
                <c:pt idx="281">
                  <c:v>0.1966</c:v>
                </c:pt>
                <c:pt idx="282">
                  <c:v>0.1966</c:v>
                </c:pt>
                <c:pt idx="283">
                  <c:v>0.1966</c:v>
                </c:pt>
                <c:pt idx="284">
                  <c:v>0.1966</c:v>
                </c:pt>
                <c:pt idx="285">
                  <c:v>0.1966</c:v>
                </c:pt>
                <c:pt idx="286">
                  <c:v>0.1971</c:v>
                </c:pt>
                <c:pt idx="287">
                  <c:v>0.1971</c:v>
                </c:pt>
                <c:pt idx="288">
                  <c:v>0.1971</c:v>
                </c:pt>
                <c:pt idx="289">
                  <c:v>0.1971</c:v>
                </c:pt>
                <c:pt idx="290">
                  <c:v>0.1971</c:v>
                </c:pt>
                <c:pt idx="291">
                  <c:v>0.1971</c:v>
                </c:pt>
                <c:pt idx="292">
                  <c:v>0.1971</c:v>
                </c:pt>
                <c:pt idx="293">
                  <c:v>0.1971</c:v>
                </c:pt>
                <c:pt idx="294">
                  <c:v>0.1971</c:v>
                </c:pt>
                <c:pt idx="295">
                  <c:v>0.1971</c:v>
                </c:pt>
                <c:pt idx="296">
                  <c:v>0.1971</c:v>
                </c:pt>
                <c:pt idx="297">
                  <c:v>0.1971</c:v>
                </c:pt>
                <c:pt idx="298">
                  <c:v>0.1971</c:v>
                </c:pt>
                <c:pt idx="299">
                  <c:v>0.1971</c:v>
                </c:pt>
                <c:pt idx="300">
                  <c:v>0.1971</c:v>
                </c:pt>
                <c:pt idx="301">
                  <c:v>0.1971</c:v>
                </c:pt>
                <c:pt idx="302">
                  <c:v>0.1971</c:v>
                </c:pt>
                <c:pt idx="303">
                  <c:v>0.1971</c:v>
                </c:pt>
                <c:pt idx="304">
                  <c:v>0.1935</c:v>
                </c:pt>
                <c:pt idx="305">
                  <c:v>0.1935</c:v>
                </c:pt>
                <c:pt idx="306">
                  <c:v>0.1935</c:v>
                </c:pt>
                <c:pt idx="307">
                  <c:v>0.1935</c:v>
                </c:pt>
                <c:pt idx="308">
                  <c:v>0.1935</c:v>
                </c:pt>
                <c:pt idx="309">
                  <c:v>0.1935</c:v>
                </c:pt>
                <c:pt idx="310">
                  <c:v>0.1935</c:v>
                </c:pt>
                <c:pt idx="311">
                  <c:v>0.1935</c:v>
                </c:pt>
                <c:pt idx="312">
                  <c:v>0.1935</c:v>
                </c:pt>
                <c:pt idx="313">
                  <c:v>0.18</c:v>
                </c:pt>
                <c:pt idx="314">
                  <c:v>0.18</c:v>
                </c:pt>
                <c:pt idx="315">
                  <c:v>0.18</c:v>
                </c:pt>
                <c:pt idx="316">
                  <c:v>0.1778</c:v>
                </c:pt>
                <c:pt idx="317">
                  <c:v>0.1738</c:v>
                </c:pt>
                <c:pt idx="318">
                  <c:v>0.1738</c:v>
                </c:pt>
                <c:pt idx="319">
                  <c:v>0.1738</c:v>
                </c:pt>
                <c:pt idx="320">
                  <c:v>0.1738</c:v>
                </c:pt>
                <c:pt idx="321">
                  <c:v>0.1738</c:v>
                </c:pt>
                <c:pt idx="322">
                  <c:v>0.1738</c:v>
                </c:pt>
                <c:pt idx="323">
                  <c:v>0.1738</c:v>
                </c:pt>
                <c:pt idx="324">
                  <c:v>0.1738</c:v>
                </c:pt>
                <c:pt idx="325">
                  <c:v>0.1738</c:v>
                </c:pt>
                <c:pt idx="326">
                  <c:v>0.1738</c:v>
                </c:pt>
                <c:pt idx="327">
                  <c:v>0.1738</c:v>
                </c:pt>
                <c:pt idx="328">
                  <c:v>0.1738</c:v>
                </c:pt>
                <c:pt idx="329">
                  <c:v>0.1738</c:v>
                </c:pt>
                <c:pt idx="330">
                  <c:v>0.1738</c:v>
                </c:pt>
                <c:pt idx="331">
                  <c:v>0.1738</c:v>
                </c:pt>
                <c:pt idx="332">
                  <c:v>0.1738</c:v>
                </c:pt>
                <c:pt idx="333">
                  <c:v>0.1738</c:v>
                </c:pt>
                <c:pt idx="334">
                  <c:v>0.1738</c:v>
                </c:pt>
                <c:pt idx="335">
                  <c:v>0.1738</c:v>
                </c:pt>
                <c:pt idx="336">
                  <c:v>0.1738</c:v>
                </c:pt>
                <c:pt idx="337">
                  <c:v>0.1738</c:v>
                </c:pt>
                <c:pt idx="338">
                  <c:v>0.1738</c:v>
                </c:pt>
                <c:pt idx="339">
                  <c:v>0.1738</c:v>
                </c:pt>
                <c:pt idx="340">
                  <c:v>0.1738</c:v>
                </c:pt>
                <c:pt idx="341">
                  <c:v>0.1738</c:v>
                </c:pt>
                <c:pt idx="342">
                  <c:v>0.1738</c:v>
                </c:pt>
                <c:pt idx="343">
                  <c:v>0.1738</c:v>
                </c:pt>
                <c:pt idx="344">
                  <c:v>0.1738</c:v>
                </c:pt>
                <c:pt idx="345">
                  <c:v>0.1738</c:v>
                </c:pt>
                <c:pt idx="346">
                  <c:v>0.1738</c:v>
                </c:pt>
                <c:pt idx="347">
                  <c:v>0.1738</c:v>
                </c:pt>
                <c:pt idx="348">
                  <c:v>0.1738</c:v>
                </c:pt>
                <c:pt idx="349">
                  <c:v>0.1738</c:v>
                </c:pt>
                <c:pt idx="350">
                  <c:v>0.1738</c:v>
                </c:pt>
                <c:pt idx="351">
                  <c:v>0.1738</c:v>
                </c:pt>
                <c:pt idx="352">
                  <c:v>0.1738</c:v>
                </c:pt>
                <c:pt idx="353">
                  <c:v>0.1738</c:v>
                </c:pt>
                <c:pt idx="354">
                  <c:v>0.1738</c:v>
                </c:pt>
                <c:pt idx="355">
                  <c:v>0.1738</c:v>
                </c:pt>
                <c:pt idx="356">
                  <c:v>0.1738</c:v>
                </c:pt>
                <c:pt idx="357">
                  <c:v>0.1738</c:v>
                </c:pt>
                <c:pt idx="358">
                  <c:v>0.1738</c:v>
                </c:pt>
                <c:pt idx="359">
                  <c:v>0.1738</c:v>
                </c:pt>
                <c:pt idx="360">
                  <c:v>0.1738</c:v>
                </c:pt>
                <c:pt idx="361">
                  <c:v>0.1738</c:v>
                </c:pt>
                <c:pt idx="362">
                  <c:v>0.1738</c:v>
                </c:pt>
                <c:pt idx="363">
                  <c:v>0.1738</c:v>
                </c:pt>
                <c:pt idx="364">
                  <c:v>0.1738</c:v>
                </c:pt>
                <c:pt idx="365">
                  <c:v>0.1738</c:v>
                </c:pt>
                <c:pt idx="366">
                  <c:v>0.1738</c:v>
                </c:pt>
                <c:pt idx="367">
                  <c:v>0.1738</c:v>
                </c:pt>
                <c:pt idx="368">
                  <c:v>0.1738</c:v>
                </c:pt>
                <c:pt idx="369">
                  <c:v>0.1738</c:v>
                </c:pt>
                <c:pt idx="370">
                  <c:v>0.1738</c:v>
                </c:pt>
                <c:pt idx="371">
                  <c:v>0.1738</c:v>
                </c:pt>
                <c:pt idx="372">
                  <c:v>0.1738</c:v>
                </c:pt>
                <c:pt idx="373">
                  <c:v>0.1738</c:v>
                </c:pt>
                <c:pt idx="374">
                  <c:v>0.1738</c:v>
                </c:pt>
                <c:pt idx="375">
                  <c:v>0.1738</c:v>
                </c:pt>
                <c:pt idx="376">
                  <c:v>0.1738</c:v>
                </c:pt>
                <c:pt idx="377">
                  <c:v>0.1738</c:v>
                </c:pt>
                <c:pt idx="378">
                  <c:v>0.1738</c:v>
                </c:pt>
                <c:pt idx="379">
                  <c:v>0.1738</c:v>
                </c:pt>
                <c:pt idx="380">
                  <c:v>0.1738</c:v>
                </c:pt>
                <c:pt idx="381">
                  <c:v>0.1738</c:v>
                </c:pt>
                <c:pt idx="382">
                  <c:v>0.1738</c:v>
                </c:pt>
                <c:pt idx="383">
                  <c:v>0.1738</c:v>
                </c:pt>
                <c:pt idx="384">
                  <c:v>0.1738</c:v>
                </c:pt>
                <c:pt idx="385">
                  <c:v>0.1738</c:v>
                </c:pt>
                <c:pt idx="386">
                  <c:v>0.1738</c:v>
                </c:pt>
                <c:pt idx="387">
                  <c:v>0.1738</c:v>
                </c:pt>
                <c:pt idx="388">
                  <c:v>0.1738</c:v>
                </c:pt>
                <c:pt idx="389">
                  <c:v>0.1738</c:v>
                </c:pt>
                <c:pt idx="390">
                  <c:v>0.1738</c:v>
                </c:pt>
                <c:pt idx="391">
                  <c:v>0.1738</c:v>
                </c:pt>
                <c:pt idx="392">
                  <c:v>0.1738</c:v>
                </c:pt>
                <c:pt idx="393">
                  <c:v>0.1738</c:v>
                </c:pt>
                <c:pt idx="394">
                  <c:v>0.1738</c:v>
                </c:pt>
                <c:pt idx="395">
                  <c:v>0.1738</c:v>
                </c:pt>
                <c:pt idx="396">
                  <c:v>0.1738</c:v>
                </c:pt>
                <c:pt idx="397">
                  <c:v>0.1738</c:v>
                </c:pt>
                <c:pt idx="398">
                  <c:v>0.1738</c:v>
                </c:pt>
                <c:pt idx="399">
                  <c:v>0.1738</c:v>
                </c:pt>
                <c:pt idx="400">
                  <c:v>0.1738</c:v>
                </c:pt>
                <c:pt idx="401">
                  <c:v>0.1685</c:v>
                </c:pt>
                <c:pt idx="402">
                  <c:v>0.1685</c:v>
                </c:pt>
                <c:pt idx="403">
                  <c:v>0.1685</c:v>
                </c:pt>
                <c:pt idx="404">
                  <c:v>0.1685</c:v>
                </c:pt>
                <c:pt idx="405">
                  <c:v>0.1685</c:v>
                </c:pt>
                <c:pt idx="406">
                  <c:v>0.1685</c:v>
                </c:pt>
                <c:pt idx="407">
                  <c:v>0.1685</c:v>
                </c:pt>
                <c:pt idx="408">
                  <c:v>0.1685</c:v>
                </c:pt>
                <c:pt idx="409">
                  <c:v>0.1685</c:v>
                </c:pt>
                <c:pt idx="410">
                  <c:v>0.1685</c:v>
                </c:pt>
                <c:pt idx="411">
                  <c:v>0.1685</c:v>
                </c:pt>
                <c:pt idx="412">
                  <c:v>0.1685</c:v>
                </c:pt>
                <c:pt idx="413">
                  <c:v>0.1685</c:v>
                </c:pt>
                <c:pt idx="414">
                  <c:v>0.1685</c:v>
                </c:pt>
                <c:pt idx="415">
                  <c:v>0.1079</c:v>
                </c:pt>
                <c:pt idx="416">
                  <c:v>0.1079</c:v>
                </c:pt>
                <c:pt idx="417">
                  <c:v>0.1079</c:v>
                </c:pt>
                <c:pt idx="418">
                  <c:v>0.1079</c:v>
                </c:pt>
                <c:pt idx="419">
                  <c:v>0.1346</c:v>
                </c:pt>
              </c:numCache>
            </c:numRef>
          </c:val>
          <c:smooth val="0"/>
        </c:ser>
        <c:ser>
          <c:idx val="2"/>
          <c:order val="2"/>
          <c:tx>
            <c:strRef>
              <c:f>Sheet1!$D$1</c:f>
              <c:strCache>
                <c:ptCount val="1"/>
                <c:pt idx="0">
                  <c:v>受影响的贸易份额/ Share in total trade value	</c:v>
                </c:pt>
              </c:strCache>
            </c:strRef>
          </c:tx>
          <c:spPr>
            <a:ln w="19050" cap="rnd">
              <a:solidFill>
                <a:srgbClr val="BFBFBF"/>
              </a:solidFill>
              <a:round/>
            </a:ln>
            <a:effectLst/>
            <a:sp3d contourW="19050"/>
          </c:spPr>
          <c:marker>
            <c:symbol val="none"/>
          </c:marker>
          <c:dLbls>
            <c:delete val="1"/>
          </c:dLbls>
          <c:cat>
            <c:numRef>
              <c:f>Sheet1!$A$2:$A$421</c:f>
              <c:numCache>
                <c:formatCode>yyyy/m/d</c:formatCode>
                <c:ptCount val="420"/>
                <c:pt idx="0" c:formatCode="yyyy/m/d">
                  <c:v>45658</c:v>
                </c:pt>
                <c:pt idx="1" c:formatCode="yyyy/m/d">
                  <c:v>45659</c:v>
                </c:pt>
                <c:pt idx="2" c:formatCode="yyyy/m/d">
                  <c:v>45660</c:v>
                </c:pt>
                <c:pt idx="3" c:formatCode="yyyy/m/d">
                  <c:v>45661</c:v>
                </c:pt>
                <c:pt idx="4" c:formatCode="yyyy/m/d">
                  <c:v>45662</c:v>
                </c:pt>
                <c:pt idx="5" c:formatCode="yyyy/m/d">
                  <c:v>45663</c:v>
                </c:pt>
                <c:pt idx="6" c:formatCode="yyyy/m/d">
                  <c:v>45664</c:v>
                </c:pt>
                <c:pt idx="7" c:formatCode="yyyy/m/d">
                  <c:v>45665</c:v>
                </c:pt>
                <c:pt idx="8" c:formatCode="yyyy/m/d">
                  <c:v>45666</c:v>
                </c:pt>
                <c:pt idx="9" c:formatCode="yyyy/m/d">
                  <c:v>45667</c:v>
                </c:pt>
                <c:pt idx="10" c:formatCode="yyyy/m/d">
                  <c:v>45668</c:v>
                </c:pt>
                <c:pt idx="11" c:formatCode="yyyy/m/d">
                  <c:v>45669</c:v>
                </c:pt>
                <c:pt idx="12" c:formatCode="yyyy/m/d">
                  <c:v>45670</c:v>
                </c:pt>
                <c:pt idx="13" c:formatCode="yyyy/m/d">
                  <c:v>45671</c:v>
                </c:pt>
                <c:pt idx="14" c:formatCode="yyyy/m/d">
                  <c:v>45672</c:v>
                </c:pt>
                <c:pt idx="15" c:formatCode="yyyy/m/d">
                  <c:v>45673</c:v>
                </c:pt>
                <c:pt idx="16" c:formatCode="yyyy/m/d">
                  <c:v>45674</c:v>
                </c:pt>
                <c:pt idx="17" c:formatCode="yyyy/m/d">
                  <c:v>45675</c:v>
                </c:pt>
                <c:pt idx="18" c:formatCode="yyyy/m/d">
                  <c:v>45676</c:v>
                </c:pt>
                <c:pt idx="19" c:formatCode="yyyy/m/d">
                  <c:v>45677</c:v>
                </c:pt>
                <c:pt idx="20" c:formatCode="yyyy/m/d">
                  <c:v>45678</c:v>
                </c:pt>
                <c:pt idx="21" c:formatCode="yyyy/m/d">
                  <c:v>45679</c:v>
                </c:pt>
                <c:pt idx="22" c:formatCode="yyyy/m/d">
                  <c:v>45680</c:v>
                </c:pt>
                <c:pt idx="23" c:formatCode="yyyy/m/d">
                  <c:v>45681</c:v>
                </c:pt>
                <c:pt idx="24" c:formatCode="yyyy/m/d">
                  <c:v>45682</c:v>
                </c:pt>
                <c:pt idx="25" c:formatCode="yyyy/m/d">
                  <c:v>45683</c:v>
                </c:pt>
                <c:pt idx="26" c:formatCode="yyyy/m/d">
                  <c:v>45684</c:v>
                </c:pt>
                <c:pt idx="27" c:formatCode="yyyy/m/d">
                  <c:v>45685</c:v>
                </c:pt>
                <c:pt idx="28" c:formatCode="yyyy/m/d">
                  <c:v>45686</c:v>
                </c:pt>
                <c:pt idx="29" c:formatCode="yyyy/m/d">
                  <c:v>45687</c:v>
                </c:pt>
                <c:pt idx="30" c:formatCode="yyyy/m/d">
                  <c:v>45688</c:v>
                </c:pt>
                <c:pt idx="31" c:formatCode="yyyy/m/d">
                  <c:v>45689</c:v>
                </c:pt>
                <c:pt idx="32" c:formatCode="yyyy/m/d">
                  <c:v>45690</c:v>
                </c:pt>
                <c:pt idx="33" c:formatCode="yyyy/m/d">
                  <c:v>45691</c:v>
                </c:pt>
                <c:pt idx="34" c:formatCode="yyyy/m/d">
                  <c:v>45692</c:v>
                </c:pt>
                <c:pt idx="35" c:formatCode="yyyy/m/d">
                  <c:v>45693</c:v>
                </c:pt>
                <c:pt idx="36" c:formatCode="yyyy/m/d">
                  <c:v>45694</c:v>
                </c:pt>
                <c:pt idx="37" c:formatCode="yyyy/m/d">
                  <c:v>45695</c:v>
                </c:pt>
                <c:pt idx="38" c:formatCode="yyyy/m/d">
                  <c:v>45696</c:v>
                </c:pt>
                <c:pt idx="39" c:formatCode="yyyy/m/d">
                  <c:v>45697</c:v>
                </c:pt>
                <c:pt idx="40" c:formatCode="yyyy/m/d">
                  <c:v>45698</c:v>
                </c:pt>
                <c:pt idx="41" c:formatCode="yyyy/m/d">
                  <c:v>45699</c:v>
                </c:pt>
                <c:pt idx="42" c:formatCode="yyyy/m/d">
                  <c:v>45700</c:v>
                </c:pt>
                <c:pt idx="43" c:formatCode="yyyy/m/d">
                  <c:v>45701</c:v>
                </c:pt>
                <c:pt idx="44" c:formatCode="yyyy/m/d">
                  <c:v>45702</c:v>
                </c:pt>
                <c:pt idx="45" c:formatCode="yyyy/m/d">
                  <c:v>45703</c:v>
                </c:pt>
                <c:pt idx="46" c:formatCode="yyyy/m/d">
                  <c:v>45704</c:v>
                </c:pt>
                <c:pt idx="47" c:formatCode="yyyy/m/d">
                  <c:v>45705</c:v>
                </c:pt>
                <c:pt idx="48" c:formatCode="yyyy/m/d">
                  <c:v>45706</c:v>
                </c:pt>
                <c:pt idx="49" c:formatCode="yyyy/m/d">
                  <c:v>45707</c:v>
                </c:pt>
                <c:pt idx="50" c:formatCode="yyyy/m/d">
                  <c:v>45708</c:v>
                </c:pt>
                <c:pt idx="51" c:formatCode="yyyy/m/d">
                  <c:v>45709</c:v>
                </c:pt>
                <c:pt idx="52" c:formatCode="yyyy/m/d">
                  <c:v>45710</c:v>
                </c:pt>
                <c:pt idx="53" c:formatCode="yyyy/m/d">
                  <c:v>45711</c:v>
                </c:pt>
                <c:pt idx="54" c:formatCode="yyyy/m/d">
                  <c:v>45712</c:v>
                </c:pt>
                <c:pt idx="55" c:formatCode="yyyy/m/d">
                  <c:v>45713</c:v>
                </c:pt>
                <c:pt idx="56" c:formatCode="yyyy/m/d">
                  <c:v>45714</c:v>
                </c:pt>
                <c:pt idx="57" c:formatCode="yyyy/m/d">
                  <c:v>45715</c:v>
                </c:pt>
                <c:pt idx="58" c:formatCode="yyyy/m/d">
                  <c:v>45716</c:v>
                </c:pt>
                <c:pt idx="59" c:formatCode="yyyy/m/d">
                  <c:v>45717</c:v>
                </c:pt>
                <c:pt idx="60" c:formatCode="yyyy/m/d">
                  <c:v>45718</c:v>
                </c:pt>
                <c:pt idx="61" c:formatCode="yyyy/m/d">
                  <c:v>45719</c:v>
                </c:pt>
                <c:pt idx="62" c:formatCode="yyyy/m/d">
                  <c:v>45720</c:v>
                </c:pt>
                <c:pt idx="63" c:formatCode="yyyy/m/d">
                  <c:v>45721</c:v>
                </c:pt>
                <c:pt idx="64" c:formatCode="yyyy/m/d">
                  <c:v>45722</c:v>
                </c:pt>
                <c:pt idx="65" c:formatCode="yyyy/m/d">
                  <c:v>45723</c:v>
                </c:pt>
                <c:pt idx="66" c:formatCode="yyyy/m/d">
                  <c:v>45724</c:v>
                </c:pt>
                <c:pt idx="67" c:formatCode="yyyy/m/d">
                  <c:v>45725</c:v>
                </c:pt>
                <c:pt idx="68" c:formatCode="yyyy/m/d">
                  <c:v>45726</c:v>
                </c:pt>
                <c:pt idx="69" c:formatCode="yyyy/m/d">
                  <c:v>45727</c:v>
                </c:pt>
                <c:pt idx="70" c:formatCode="yyyy/m/d">
                  <c:v>45728</c:v>
                </c:pt>
                <c:pt idx="71" c:formatCode="yyyy/m/d">
                  <c:v>45729</c:v>
                </c:pt>
                <c:pt idx="72" c:formatCode="yyyy/m/d">
                  <c:v>45730</c:v>
                </c:pt>
                <c:pt idx="73" c:formatCode="yyyy/m/d">
                  <c:v>45731</c:v>
                </c:pt>
                <c:pt idx="74" c:formatCode="yyyy/m/d">
                  <c:v>45732</c:v>
                </c:pt>
                <c:pt idx="75" c:formatCode="yyyy/m/d">
                  <c:v>45733</c:v>
                </c:pt>
                <c:pt idx="76" c:formatCode="yyyy/m/d">
                  <c:v>45734</c:v>
                </c:pt>
                <c:pt idx="77" c:formatCode="yyyy/m/d">
                  <c:v>45735</c:v>
                </c:pt>
                <c:pt idx="78" c:formatCode="yyyy/m/d">
                  <c:v>45736</c:v>
                </c:pt>
                <c:pt idx="79" c:formatCode="yyyy/m/d">
                  <c:v>45737</c:v>
                </c:pt>
                <c:pt idx="80" c:formatCode="yyyy/m/d">
                  <c:v>45738</c:v>
                </c:pt>
                <c:pt idx="81" c:formatCode="yyyy/m/d">
                  <c:v>45739</c:v>
                </c:pt>
                <c:pt idx="82" c:formatCode="yyyy/m/d">
                  <c:v>45740</c:v>
                </c:pt>
                <c:pt idx="83" c:formatCode="yyyy/m/d">
                  <c:v>45741</c:v>
                </c:pt>
                <c:pt idx="84" c:formatCode="yyyy/m/d">
                  <c:v>45742</c:v>
                </c:pt>
                <c:pt idx="85" c:formatCode="yyyy/m/d">
                  <c:v>45743</c:v>
                </c:pt>
                <c:pt idx="86" c:formatCode="yyyy/m/d">
                  <c:v>45744</c:v>
                </c:pt>
                <c:pt idx="87" c:formatCode="yyyy/m/d">
                  <c:v>45745</c:v>
                </c:pt>
                <c:pt idx="88" c:formatCode="yyyy/m/d">
                  <c:v>45746</c:v>
                </c:pt>
                <c:pt idx="89" c:formatCode="yyyy/m/d">
                  <c:v>45747</c:v>
                </c:pt>
                <c:pt idx="90" c:formatCode="yyyy/m/d">
                  <c:v>45748</c:v>
                </c:pt>
                <c:pt idx="91" c:formatCode="yyyy/m/d">
                  <c:v>45749</c:v>
                </c:pt>
                <c:pt idx="92" c:formatCode="yyyy/m/d">
                  <c:v>45750</c:v>
                </c:pt>
                <c:pt idx="93" c:formatCode="yyyy/m/d">
                  <c:v>45751</c:v>
                </c:pt>
                <c:pt idx="94" c:formatCode="yyyy/m/d">
                  <c:v>45752</c:v>
                </c:pt>
                <c:pt idx="95" c:formatCode="yyyy/m/d">
                  <c:v>45753</c:v>
                </c:pt>
                <c:pt idx="96" c:formatCode="yyyy/m/d">
                  <c:v>45754</c:v>
                </c:pt>
                <c:pt idx="97" c:formatCode="yyyy/m/d">
                  <c:v>45755</c:v>
                </c:pt>
                <c:pt idx="98" c:formatCode="yyyy/m/d">
                  <c:v>45756</c:v>
                </c:pt>
                <c:pt idx="99" c:formatCode="yyyy/m/d">
                  <c:v>45757</c:v>
                </c:pt>
                <c:pt idx="100" c:formatCode="yyyy/m/d">
                  <c:v>45758</c:v>
                </c:pt>
                <c:pt idx="101" c:formatCode="yyyy/m/d">
                  <c:v>45759</c:v>
                </c:pt>
                <c:pt idx="102" c:formatCode="yyyy/m/d">
                  <c:v>45760</c:v>
                </c:pt>
                <c:pt idx="103" c:formatCode="yyyy/m/d">
                  <c:v>45761</c:v>
                </c:pt>
                <c:pt idx="104" c:formatCode="yyyy/m/d">
                  <c:v>45762</c:v>
                </c:pt>
                <c:pt idx="105" c:formatCode="yyyy/m/d">
                  <c:v>45763</c:v>
                </c:pt>
                <c:pt idx="106" c:formatCode="yyyy/m/d">
                  <c:v>45764</c:v>
                </c:pt>
                <c:pt idx="107" c:formatCode="yyyy/m/d">
                  <c:v>45765</c:v>
                </c:pt>
                <c:pt idx="108" c:formatCode="yyyy/m/d">
                  <c:v>45766</c:v>
                </c:pt>
                <c:pt idx="109" c:formatCode="yyyy/m/d">
                  <c:v>45767</c:v>
                </c:pt>
                <c:pt idx="110" c:formatCode="yyyy/m/d">
                  <c:v>45768</c:v>
                </c:pt>
                <c:pt idx="111" c:formatCode="yyyy/m/d">
                  <c:v>45769</c:v>
                </c:pt>
                <c:pt idx="112" c:formatCode="yyyy/m/d">
                  <c:v>45770</c:v>
                </c:pt>
                <c:pt idx="113" c:formatCode="yyyy/m/d">
                  <c:v>45771</c:v>
                </c:pt>
                <c:pt idx="114" c:formatCode="yyyy/m/d">
                  <c:v>45772</c:v>
                </c:pt>
                <c:pt idx="115" c:formatCode="yyyy/m/d">
                  <c:v>45773</c:v>
                </c:pt>
                <c:pt idx="116" c:formatCode="yyyy/m/d">
                  <c:v>45774</c:v>
                </c:pt>
                <c:pt idx="117" c:formatCode="yyyy/m/d">
                  <c:v>45775</c:v>
                </c:pt>
                <c:pt idx="118" c:formatCode="yyyy/m/d">
                  <c:v>45776</c:v>
                </c:pt>
                <c:pt idx="119" c:formatCode="yyyy/m/d">
                  <c:v>45777</c:v>
                </c:pt>
                <c:pt idx="120" c:formatCode="yyyy/m/d">
                  <c:v>45778</c:v>
                </c:pt>
                <c:pt idx="121" c:formatCode="yyyy/m/d">
                  <c:v>45779</c:v>
                </c:pt>
                <c:pt idx="122" c:formatCode="yyyy/m/d">
                  <c:v>45780</c:v>
                </c:pt>
                <c:pt idx="123" c:formatCode="yyyy/m/d">
                  <c:v>45781</c:v>
                </c:pt>
                <c:pt idx="124" c:formatCode="yyyy/m/d">
                  <c:v>45782</c:v>
                </c:pt>
                <c:pt idx="125" c:formatCode="yyyy/m/d">
                  <c:v>45783</c:v>
                </c:pt>
                <c:pt idx="126" c:formatCode="yyyy/m/d">
                  <c:v>45784</c:v>
                </c:pt>
                <c:pt idx="127" c:formatCode="yyyy/m/d">
                  <c:v>45785</c:v>
                </c:pt>
                <c:pt idx="128" c:formatCode="yyyy/m/d">
                  <c:v>45786</c:v>
                </c:pt>
                <c:pt idx="129" c:formatCode="yyyy/m/d">
                  <c:v>45787</c:v>
                </c:pt>
                <c:pt idx="130" c:formatCode="yyyy/m/d">
                  <c:v>45788</c:v>
                </c:pt>
                <c:pt idx="131" c:formatCode="yyyy/m/d">
                  <c:v>45789</c:v>
                </c:pt>
                <c:pt idx="132" c:formatCode="yyyy/m/d">
                  <c:v>45790</c:v>
                </c:pt>
                <c:pt idx="133" c:formatCode="yyyy/m/d">
                  <c:v>45791</c:v>
                </c:pt>
                <c:pt idx="134" c:formatCode="yyyy/m/d">
                  <c:v>45792</c:v>
                </c:pt>
                <c:pt idx="135" c:formatCode="yyyy/m/d">
                  <c:v>45793</c:v>
                </c:pt>
                <c:pt idx="136" c:formatCode="yyyy/m/d">
                  <c:v>45794</c:v>
                </c:pt>
                <c:pt idx="137" c:formatCode="yyyy/m/d">
                  <c:v>45795</c:v>
                </c:pt>
                <c:pt idx="138" c:formatCode="yyyy/m/d">
                  <c:v>45796</c:v>
                </c:pt>
                <c:pt idx="139" c:formatCode="yyyy/m/d">
                  <c:v>45797</c:v>
                </c:pt>
                <c:pt idx="140" c:formatCode="yyyy/m/d">
                  <c:v>45798</c:v>
                </c:pt>
                <c:pt idx="141" c:formatCode="yyyy/m/d">
                  <c:v>45799</c:v>
                </c:pt>
                <c:pt idx="142" c:formatCode="yyyy/m/d">
                  <c:v>45800</c:v>
                </c:pt>
                <c:pt idx="143" c:formatCode="yyyy/m/d">
                  <c:v>45801</c:v>
                </c:pt>
                <c:pt idx="144" c:formatCode="yyyy/m/d">
                  <c:v>45802</c:v>
                </c:pt>
                <c:pt idx="145" c:formatCode="yyyy/m/d">
                  <c:v>45803</c:v>
                </c:pt>
                <c:pt idx="146" c:formatCode="yyyy/m/d">
                  <c:v>45804</c:v>
                </c:pt>
                <c:pt idx="147" c:formatCode="yyyy/m/d">
                  <c:v>45805</c:v>
                </c:pt>
                <c:pt idx="148" c:formatCode="yyyy/m/d">
                  <c:v>45806</c:v>
                </c:pt>
                <c:pt idx="149" c:formatCode="yyyy/m/d">
                  <c:v>45807</c:v>
                </c:pt>
                <c:pt idx="150" c:formatCode="yyyy/m/d">
                  <c:v>45808</c:v>
                </c:pt>
                <c:pt idx="151" c:formatCode="yyyy/m/d">
                  <c:v>45809</c:v>
                </c:pt>
                <c:pt idx="152" c:formatCode="yyyy/m/d">
                  <c:v>45810</c:v>
                </c:pt>
                <c:pt idx="153" c:formatCode="yyyy/m/d">
                  <c:v>45811</c:v>
                </c:pt>
                <c:pt idx="154" c:formatCode="yyyy/m/d">
                  <c:v>45812</c:v>
                </c:pt>
                <c:pt idx="155" c:formatCode="yyyy/m/d">
                  <c:v>45813</c:v>
                </c:pt>
                <c:pt idx="156" c:formatCode="yyyy/m/d">
                  <c:v>45814</c:v>
                </c:pt>
                <c:pt idx="157" c:formatCode="yyyy/m/d">
                  <c:v>45815</c:v>
                </c:pt>
                <c:pt idx="158" c:formatCode="yyyy/m/d">
                  <c:v>45816</c:v>
                </c:pt>
                <c:pt idx="159" c:formatCode="yyyy/m/d">
                  <c:v>45817</c:v>
                </c:pt>
                <c:pt idx="160" c:formatCode="yyyy/m/d">
                  <c:v>45818</c:v>
                </c:pt>
                <c:pt idx="161" c:formatCode="yyyy/m/d">
                  <c:v>45819</c:v>
                </c:pt>
                <c:pt idx="162" c:formatCode="yyyy/m/d">
                  <c:v>45820</c:v>
                </c:pt>
                <c:pt idx="163" c:formatCode="yyyy/m/d">
                  <c:v>45821</c:v>
                </c:pt>
                <c:pt idx="164" c:formatCode="yyyy/m/d">
                  <c:v>45822</c:v>
                </c:pt>
                <c:pt idx="165" c:formatCode="yyyy/m/d">
                  <c:v>45823</c:v>
                </c:pt>
                <c:pt idx="166" c:formatCode="yyyy/m/d">
                  <c:v>45824</c:v>
                </c:pt>
                <c:pt idx="167" c:formatCode="yyyy/m/d">
                  <c:v>45825</c:v>
                </c:pt>
                <c:pt idx="168" c:formatCode="yyyy/m/d">
                  <c:v>45826</c:v>
                </c:pt>
                <c:pt idx="169" c:formatCode="yyyy/m/d">
                  <c:v>45827</c:v>
                </c:pt>
                <c:pt idx="170" c:formatCode="yyyy/m/d">
                  <c:v>45828</c:v>
                </c:pt>
                <c:pt idx="171" c:formatCode="yyyy/m/d">
                  <c:v>45829</c:v>
                </c:pt>
                <c:pt idx="172" c:formatCode="yyyy/m/d">
                  <c:v>45830</c:v>
                </c:pt>
                <c:pt idx="173" c:formatCode="yyyy/m/d">
                  <c:v>45831</c:v>
                </c:pt>
                <c:pt idx="174" c:formatCode="yyyy/m/d">
                  <c:v>45832</c:v>
                </c:pt>
                <c:pt idx="175" c:formatCode="yyyy/m/d">
                  <c:v>45833</c:v>
                </c:pt>
                <c:pt idx="176" c:formatCode="yyyy/m/d">
                  <c:v>45834</c:v>
                </c:pt>
                <c:pt idx="177" c:formatCode="yyyy/m/d">
                  <c:v>45835</c:v>
                </c:pt>
                <c:pt idx="178" c:formatCode="yyyy/m/d">
                  <c:v>45836</c:v>
                </c:pt>
                <c:pt idx="179" c:formatCode="yyyy/m/d">
                  <c:v>45837</c:v>
                </c:pt>
                <c:pt idx="180" c:formatCode="yyyy/m/d">
                  <c:v>45838</c:v>
                </c:pt>
                <c:pt idx="181" c:formatCode="yyyy/m/d">
                  <c:v>45839</c:v>
                </c:pt>
                <c:pt idx="182" c:formatCode="yyyy/m/d">
                  <c:v>45840</c:v>
                </c:pt>
                <c:pt idx="183" c:formatCode="yyyy/m/d">
                  <c:v>45841</c:v>
                </c:pt>
                <c:pt idx="184" c:formatCode="yyyy/m/d">
                  <c:v>45842</c:v>
                </c:pt>
                <c:pt idx="185" c:formatCode="yyyy/m/d">
                  <c:v>45843</c:v>
                </c:pt>
                <c:pt idx="186" c:formatCode="yyyy/m/d">
                  <c:v>45844</c:v>
                </c:pt>
                <c:pt idx="187" c:formatCode="yyyy/m/d">
                  <c:v>45845</c:v>
                </c:pt>
                <c:pt idx="188" c:formatCode="yyyy/m/d">
                  <c:v>45846</c:v>
                </c:pt>
                <c:pt idx="189" c:formatCode="yyyy/m/d">
                  <c:v>45847</c:v>
                </c:pt>
                <c:pt idx="190" c:formatCode="yyyy/m/d">
                  <c:v>45848</c:v>
                </c:pt>
                <c:pt idx="191" c:formatCode="yyyy/m/d">
                  <c:v>45849</c:v>
                </c:pt>
                <c:pt idx="192" c:formatCode="yyyy/m/d">
                  <c:v>45850</c:v>
                </c:pt>
                <c:pt idx="193" c:formatCode="yyyy/m/d">
                  <c:v>45851</c:v>
                </c:pt>
                <c:pt idx="194" c:formatCode="yyyy/m/d">
                  <c:v>45852</c:v>
                </c:pt>
                <c:pt idx="195" c:formatCode="yyyy/m/d">
                  <c:v>45853</c:v>
                </c:pt>
                <c:pt idx="196" c:formatCode="yyyy/m/d">
                  <c:v>45854</c:v>
                </c:pt>
                <c:pt idx="197" c:formatCode="yyyy/m/d">
                  <c:v>45855</c:v>
                </c:pt>
                <c:pt idx="198" c:formatCode="yyyy/m/d">
                  <c:v>45856</c:v>
                </c:pt>
                <c:pt idx="199" c:formatCode="yyyy/m/d">
                  <c:v>45857</c:v>
                </c:pt>
                <c:pt idx="200" c:formatCode="yyyy/m/d">
                  <c:v>45858</c:v>
                </c:pt>
                <c:pt idx="201" c:formatCode="yyyy/m/d">
                  <c:v>45859</c:v>
                </c:pt>
                <c:pt idx="202" c:formatCode="yyyy/m/d">
                  <c:v>45860</c:v>
                </c:pt>
                <c:pt idx="203" c:formatCode="yyyy/m/d">
                  <c:v>45861</c:v>
                </c:pt>
                <c:pt idx="204" c:formatCode="yyyy/m/d">
                  <c:v>45862</c:v>
                </c:pt>
                <c:pt idx="205" c:formatCode="yyyy/m/d">
                  <c:v>45863</c:v>
                </c:pt>
                <c:pt idx="206" c:formatCode="yyyy/m/d">
                  <c:v>45864</c:v>
                </c:pt>
                <c:pt idx="207" c:formatCode="yyyy/m/d">
                  <c:v>45865</c:v>
                </c:pt>
                <c:pt idx="208" c:formatCode="yyyy/m/d">
                  <c:v>45866</c:v>
                </c:pt>
                <c:pt idx="209" c:formatCode="yyyy/m/d">
                  <c:v>45867</c:v>
                </c:pt>
                <c:pt idx="210" c:formatCode="yyyy/m/d">
                  <c:v>45868</c:v>
                </c:pt>
                <c:pt idx="211" c:formatCode="yyyy/m/d">
                  <c:v>45869</c:v>
                </c:pt>
                <c:pt idx="212" c:formatCode="yyyy/m/d">
                  <c:v>45870</c:v>
                </c:pt>
                <c:pt idx="213" c:formatCode="yyyy/m/d">
                  <c:v>45871</c:v>
                </c:pt>
                <c:pt idx="214" c:formatCode="yyyy/m/d">
                  <c:v>45872</c:v>
                </c:pt>
                <c:pt idx="215" c:formatCode="yyyy/m/d">
                  <c:v>45873</c:v>
                </c:pt>
                <c:pt idx="216" c:formatCode="yyyy/m/d">
                  <c:v>45874</c:v>
                </c:pt>
                <c:pt idx="217" c:formatCode="yyyy/m/d">
                  <c:v>45875</c:v>
                </c:pt>
                <c:pt idx="218" c:formatCode="yyyy/m/d">
                  <c:v>45876</c:v>
                </c:pt>
                <c:pt idx="219" c:formatCode="yyyy/m/d">
                  <c:v>45877</c:v>
                </c:pt>
                <c:pt idx="220" c:formatCode="yyyy/m/d">
                  <c:v>45878</c:v>
                </c:pt>
                <c:pt idx="221" c:formatCode="yyyy/m/d">
                  <c:v>45879</c:v>
                </c:pt>
                <c:pt idx="222" c:formatCode="yyyy/m/d">
                  <c:v>45880</c:v>
                </c:pt>
                <c:pt idx="223" c:formatCode="yyyy/m/d">
                  <c:v>45881</c:v>
                </c:pt>
                <c:pt idx="224" c:formatCode="yyyy/m/d">
                  <c:v>45882</c:v>
                </c:pt>
                <c:pt idx="225" c:formatCode="yyyy/m/d">
                  <c:v>45883</c:v>
                </c:pt>
                <c:pt idx="226" c:formatCode="yyyy/m/d">
                  <c:v>45884</c:v>
                </c:pt>
                <c:pt idx="227" c:formatCode="yyyy/m/d">
                  <c:v>45885</c:v>
                </c:pt>
                <c:pt idx="228" c:formatCode="yyyy/m/d">
                  <c:v>45886</c:v>
                </c:pt>
                <c:pt idx="229" c:formatCode="yyyy/m/d">
                  <c:v>45887</c:v>
                </c:pt>
                <c:pt idx="230" c:formatCode="yyyy/m/d">
                  <c:v>45888</c:v>
                </c:pt>
                <c:pt idx="231" c:formatCode="yyyy/m/d">
                  <c:v>45889</c:v>
                </c:pt>
                <c:pt idx="232" c:formatCode="yyyy/m/d">
                  <c:v>45890</c:v>
                </c:pt>
                <c:pt idx="233" c:formatCode="yyyy/m/d">
                  <c:v>45891</c:v>
                </c:pt>
                <c:pt idx="234" c:formatCode="yyyy/m/d">
                  <c:v>45892</c:v>
                </c:pt>
                <c:pt idx="235" c:formatCode="yyyy/m/d">
                  <c:v>45893</c:v>
                </c:pt>
                <c:pt idx="236" c:formatCode="yyyy/m/d">
                  <c:v>45894</c:v>
                </c:pt>
                <c:pt idx="237" c:formatCode="yyyy/m/d">
                  <c:v>45895</c:v>
                </c:pt>
                <c:pt idx="238" c:formatCode="yyyy/m/d">
                  <c:v>45896</c:v>
                </c:pt>
                <c:pt idx="239" c:formatCode="yyyy/m/d">
                  <c:v>45897</c:v>
                </c:pt>
                <c:pt idx="240" c:formatCode="yyyy/m/d">
                  <c:v>45898</c:v>
                </c:pt>
                <c:pt idx="241" c:formatCode="yyyy/m/d">
                  <c:v>45899</c:v>
                </c:pt>
                <c:pt idx="242" c:formatCode="yyyy/m/d">
                  <c:v>45900</c:v>
                </c:pt>
                <c:pt idx="243" c:formatCode="yyyy/m/d">
                  <c:v>45901</c:v>
                </c:pt>
                <c:pt idx="244" c:formatCode="yyyy/m/d">
                  <c:v>45902</c:v>
                </c:pt>
                <c:pt idx="245" c:formatCode="yyyy/m/d">
                  <c:v>45903</c:v>
                </c:pt>
                <c:pt idx="246" c:formatCode="yyyy/m/d">
                  <c:v>45904</c:v>
                </c:pt>
                <c:pt idx="247" c:formatCode="yyyy/m/d">
                  <c:v>45905</c:v>
                </c:pt>
                <c:pt idx="248" c:formatCode="yyyy/m/d">
                  <c:v>45906</c:v>
                </c:pt>
                <c:pt idx="249" c:formatCode="yyyy/m/d">
                  <c:v>45907</c:v>
                </c:pt>
                <c:pt idx="250" c:formatCode="yyyy/m/d">
                  <c:v>45908</c:v>
                </c:pt>
                <c:pt idx="251" c:formatCode="yyyy/m/d">
                  <c:v>45909</c:v>
                </c:pt>
                <c:pt idx="252" c:formatCode="yyyy/m/d">
                  <c:v>45910</c:v>
                </c:pt>
                <c:pt idx="253" c:formatCode="yyyy/m/d">
                  <c:v>45911</c:v>
                </c:pt>
                <c:pt idx="254" c:formatCode="yyyy/m/d">
                  <c:v>45912</c:v>
                </c:pt>
                <c:pt idx="255" c:formatCode="yyyy/m/d">
                  <c:v>45913</c:v>
                </c:pt>
                <c:pt idx="256" c:formatCode="yyyy/m/d">
                  <c:v>45914</c:v>
                </c:pt>
                <c:pt idx="257" c:formatCode="yyyy/m/d">
                  <c:v>45915</c:v>
                </c:pt>
                <c:pt idx="258" c:formatCode="yyyy/m/d">
                  <c:v>45916</c:v>
                </c:pt>
                <c:pt idx="259" c:formatCode="yyyy/m/d">
                  <c:v>45917</c:v>
                </c:pt>
                <c:pt idx="260" c:formatCode="yyyy/m/d">
                  <c:v>45918</c:v>
                </c:pt>
                <c:pt idx="261" c:formatCode="yyyy/m/d">
                  <c:v>45919</c:v>
                </c:pt>
                <c:pt idx="262" c:formatCode="yyyy/m/d">
                  <c:v>45920</c:v>
                </c:pt>
                <c:pt idx="263" c:formatCode="yyyy/m/d">
                  <c:v>45921</c:v>
                </c:pt>
                <c:pt idx="264" c:formatCode="yyyy/m/d">
                  <c:v>45922</c:v>
                </c:pt>
                <c:pt idx="265" c:formatCode="yyyy/m/d">
                  <c:v>45923</c:v>
                </c:pt>
                <c:pt idx="266" c:formatCode="yyyy/m/d">
                  <c:v>45924</c:v>
                </c:pt>
                <c:pt idx="267" c:formatCode="yyyy/m/d">
                  <c:v>45925</c:v>
                </c:pt>
                <c:pt idx="268" c:formatCode="yyyy/m/d">
                  <c:v>45926</c:v>
                </c:pt>
                <c:pt idx="269" c:formatCode="yyyy/m/d">
                  <c:v>45927</c:v>
                </c:pt>
                <c:pt idx="270" c:formatCode="yyyy/m/d">
                  <c:v>45928</c:v>
                </c:pt>
                <c:pt idx="271" c:formatCode="yyyy/m/d">
                  <c:v>45929</c:v>
                </c:pt>
                <c:pt idx="272" c:formatCode="yyyy/m/d">
                  <c:v>45930</c:v>
                </c:pt>
                <c:pt idx="273" c:formatCode="yyyy/m/d">
                  <c:v>45931</c:v>
                </c:pt>
                <c:pt idx="274" c:formatCode="yyyy/m/d">
                  <c:v>45932</c:v>
                </c:pt>
                <c:pt idx="275" c:formatCode="yyyy/m/d">
                  <c:v>45933</c:v>
                </c:pt>
                <c:pt idx="276" c:formatCode="yyyy/m/d">
                  <c:v>45934</c:v>
                </c:pt>
                <c:pt idx="277" c:formatCode="yyyy/m/d">
                  <c:v>45935</c:v>
                </c:pt>
                <c:pt idx="278" c:formatCode="yyyy/m/d">
                  <c:v>45936</c:v>
                </c:pt>
                <c:pt idx="279" c:formatCode="yyyy/m/d">
                  <c:v>45937</c:v>
                </c:pt>
                <c:pt idx="280" c:formatCode="yyyy/m/d">
                  <c:v>45938</c:v>
                </c:pt>
                <c:pt idx="281" c:formatCode="yyyy/m/d">
                  <c:v>45939</c:v>
                </c:pt>
                <c:pt idx="282" c:formatCode="yyyy/m/d">
                  <c:v>45940</c:v>
                </c:pt>
                <c:pt idx="283" c:formatCode="yyyy/m/d">
                  <c:v>45941</c:v>
                </c:pt>
                <c:pt idx="284" c:formatCode="yyyy/m/d">
                  <c:v>45942</c:v>
                </c:pt>
                <c:pt idx="285" c:formatCode="yyyy/m/d">
                  <c:v>45943</c:v>
                </c:pt>
                <c:pt idx="286" c:formatCode="yyyy/m/d">
                  <c:v>45944</c:v>
                </c:pt>
                <c:pt idx="287" c:formatCode="yyyy/m/d">
                  <c:v>45945</c:v>
                </c:pt>
                <c:pt idx="288" c:formatCode="yyyy/m/d">
                  <c:v>45946</c:v>
                </c:pt>
                <c:pt idx="289" c:formatCode="yyyy/m/d">
                  <c:v>45947</c:v>
                </c:pt>
                <c:pt idx="290" c:formatCode="yyyy/m/d">
                  <c:v>45948</c:v>
                </c:pt>
                <c:pt idx="291" c:formatCode="yyyy/m/d">
                  <c:v>45949</c:v>
                </c:pt>
                <c:pt idx="292" c:formatCode="yyyy/m/d">
                  <c:v>45950</c:v>
                </c:pt>
                <c:pt idx="293" c:formatCode="yyyy/m/d">
                  <c:v>45951</c:v>
                </c:pt>
                <c:pt idx="294" c:formatCode="yyyy/m/d">
                  <c:v>45952</c:v>
                </c:pt>
                <c:pt idx="295" c:formatCode="yyyy/m/d">
                  <c:v>45953</c:v>
                </c:pt>
                <c:pt idx="296" c:formatCode="yyyy/m/d">
                  <c:v>45954</c:v>
                </c:pt>
                <c:pt idx="297" c:formatCode="yyyy/m/d">
                  <c:v>45955</c:v>
                </c:pt>
                <c:pt idx="298" c:formatCode="yyyy/m/d">
                  <c:v>45956</c:v>
                </c:pt>
                <c:pt idx="299" c:formatCode="yyyy/m/d">
                  <c:v>45957</c:v>
                </c:pt>
                <c:pt idx="300" c:formatCode="yyyy/m/d">
                  <c:v>45958</c:v>
                </c:pt>
                <c:pt idx="301" c:formatCode="yyyy/m/d">
                  <c:v>45959</c:v>
                </c:pt>
                <c:pt idx="302" c:formatCode="yyyy/m/d">
                  <c:v>45960</c:v>
                </c:pt>
                <c:pt idx="303" c:formatCode="yyyy/m/d">
                  <c:v>45961</c:v>
                </c:pt>
                <c:pt idx="304" c:formatCode="yyyy/m/d">
                  <c:v>45962</c:v>
                </c:pt>
                <c:pt idx="305" c:formatCode="yyyy/m/d">
                  <c:v>45963</c:v>
                </c:pt>
                <c:pt idx="306" c:formatCode="yyyy/m/d">
                  <c:v>45964</c:v>
                </c:pt>
                <c:pt idx="307" c:formatCode="yyyy/m/d">
                  <c:v>45965</c:v>
                </c:pt>
                <c:pt idx="308" c:formatCode="yyyy/m/d">
                  <c:v>45966</c:v>
                </c:pt>
                <c:pt idx="309" c:formatCode="yyyy/m/d">
                  <c:v>45967</c:v>
                </c:pt>
                <c:pt idx="310" c:formatCode="yyyy/m/d">
                  <c:v>45968</c:v>
                </c:pt>
                <c:pt idx="311" c:formatCode="yyyy/m/d">
                  <c:v>45969</c:v>
                </c:pt>
                <c:pt idx="312" c:formatCode="yyyy/m/d">
                  <c:v>45970</c:v>
                </c:pt>
                <c:pt idx="313" c:formatCode="yyyy/m/d">
                  <c:v>45971</c:v>
                </c:pt>
                <c:pt idx="314" c:formatCode="yyyy/m/d">
                  <c:v>45972</c:v>
                </c:pt>
                <c:pt idx="315" c:formatCode="yyyy/m/d">
                  <c:v>45973</c:v>
                </c:pt>
                <c:pt idx="316" c:formatCode="yyyy/m/d">
                  <c:v>45974</c:v>
                </c:pt>
                <c:pt idx="317" c:formatCode="yyyy/m/d">
                  <c:v>45975</c:v>
                </c:pt>
                <c:pt idx="318" c:formatCode="yyyy/m/d">
                  <c:v>45976</c:v>
                </c:pt>
                <c:pt idx="319" c:formatCode="yyyy/m/d">
                  <c:v>45977</c:v>
                </c:pt>
                <c:pt idx="320" c:formatCode="yyyy/m/d">
                  <c:v>45978</c:v>
                </c:pt>
                <c:pt idx="321" c:formatCode="yyyy/m/d">
                  <c:v>45979</c:v>
                </c:pt>
                <c:pt idx="322" c:formatCode="yyyy/m/d">
                  <c:v>45980</c:v>
                </c:pt>
                <c:pt idx="323" c:formatCode="yyyy/m/d">
                  <c:v>45981</c:v>
                </c:pt>
                <c:pt idx="324" c:formatCode="yyyy/m/d">
                  <c:v>45982</c:v>
                </c:pt>
                <c:pt idx="325" c:formatCode="yyyy/m/d">
                  <c:v>45983</c:v>
                </c:pt>
                <c:pt idx="326" c:formatCode="yyyy/m/d">
                  <c:v>45984</c:v>
                </c:pt>
                <c:pt idx="327" c:formatCode="yyyy/m/d">
                  <c:v>45985</c:v>
                </c:pt>
                <c:pt idx="328" c:formatCode="yyyy/m/d">
                  <c:v>45986</c:v>
                </c:pt>
                <c:pt idx="329" c:formatCode="yyyy/m/d">
                  <c:v>45987</c:v>
                </c:pt>
                <c:pt idx="330" c:formatCode="yyyy/m/d">
                  <c:v>45988</c:v>
                </c:pt>
                <c:pt idx="331" c:formatCode="yyyy/m/d">
                  <c:v>45989</c:v>
                </c:pt>
                <c:pt idx="332" c:formatCode="yyyy/m/d">
                  <c:v>45990</c:v>
                </c:pt>
                <c:pt idx="333" c:formatCode="yyyy/m/d">
                  <c:v>45991</c:v>
                </c:pt>
                <c:pt idx="334" c:formatCode="yyyy/m/d">
                  <c:v>45992</c:v>
                </c:pt>
                <c:pt idx="335" c:formatCode="yyyy/m/d">
                  <c:v>45993</c:v>
                </c:pt>
                <c:pt idx="336" c:formatCode="yyyy/m/d">
                  <c:v>45994</c:v>
                </c:pt>
                <c:pt idx="337" c:formatCode="yyyy/m/d">
                  <c:v>45995</c:v>
                </c:pt>
                <c:pt idx="338" c:formatCode="yyyy/m/d">
                  <c:v>45996</c:v>
                </c:pt>
                <c:pt idx="339" c:formatCode="yyyy/m/d">
                  <c:v>45997</c:v>
                </c:pt>
                <c:pt idx="340" c:formatCode="yyyy/m/d">
                  <c:v>45998</c:v>
                </c:pt>
                <c:pt idx="341" c:formatCode="yyyy/m/d">
                  <c:v>45999</c:v>
                </c:pt>
                <c:pt idx="342" c:formatCode="yyyy/m/d">
                  <c:v>46000</c:v>
                </c:pt>
                <c:pt idx="343" c:formatCode="yyyy/m/d">
                  <c:v>46001</c:v>
                </c:pt>
                <c:pt idx="344" c:formatCode="yyyy/m/d">
                  <c:v>46002</c:v>
                </c:pt>
                <c:pt idx="345" c:formatCode="yyyy/m/d">
                  <c:v>46003</c:v>
                </c:pt>
                <c:pt idx="346" c:formatCode="yyyy/m/d">
                  <c:v>46004</c:v>
                </c:pt>
                <c:pt idx="347" c:formatCode="yyyy/m/d">
                  <c:v>46005</c:v>
                </c:pt>
                <c:pt idx="348" c:formatCode="yyyy/m/d">
                  <c:v>46006</c:v>
                </c:pt>
                <c:pt idx="349" c:formatCode="yyyy/m/d">
                  <c:v>46007</c:v>
                </c:pt>
                <c:pt idx="350" c:formatCode="yyyy/m/d">
                  <c:v>46008</c:v>
                </c:pt>
                <c:pt idx="351" c:formatCode="yyyy/m/d">
                  <c:v>46009</c:v>
                </c:pt>
                <c:pt idx="352" c:formatCode="yyyy/m/d">
                  <c:v>46010</c:v>
                </c:pt>
                <c:pt idx="353" c:formatCode="yyyy/m/d">
                  <c:v>46011</c:v>
                </c:pt>
                <c:pt idx="354" c:formatCode="yyyy/m/d">
                  <c:v>46012</c:v>
                </c:pt>
                <c:pt idx="355" c:formatCode="yyyy/m/d">
                  <c:v>46013</c:v>
                </c:pt>
                <c:pt idx="356" c:formatCode="yyyy/m/d">
                  <c:v>46014</c:v>
                </c:pt>
                <c:pt idx="357" c:formatCode="yyyy/m/d">
                  <c:v>46015</c:v>
                </c:pt>
                <c:pt idx="358" c:formatCode="yyyy/m/d">
                  <c:v>46016</c:v>
                </c:pt>
                <c:pt idx="359" c:formatCode="yyyy/m/d">
                  <c:v>46017</c:v>
                </c:pt>
                <c:pt idx="360" c:formatCode="yyyy/m/d">
                  <c:v>46018</c:v>
                </c:pt>
                <c:pt idx="361" c:formatCode="yyyy/m/d">
                  <c:v>46019</c:v>
                </c:pt>
                <c:pt idx="362" c:formatCode="yyyy/m/d">
                  <c:v>46020</c:v>
                </c:pt>
                <c:pt idx="363" c:formatCode="yyyy/m/d">
                  <c:v>46021</c:v>
                </c:pt>
                <c:pt idx="364" c:formatCode="yyyy/m/d">
                  <c:v>46022</c:v>
                </c:pt>
                <c:pt idx="365" c:formatCode="yyyy/m/d">
                  <c:v>46023</c:v>
                </c:pt>
                <c:pt idx="366" c:formatCode="yyyy/m/d">
                  <c:v>46024</c:v>
                </c:pt>
                <c:pt idx="367" c:formatCode="yyyy/m/d">
                  <c:v>46025</c:v>
                </c:pt>
                <c:pt idx="368" c:formatCode="yyyy/m/d">
                  <c:v>46026</c:v>
                </c:pt>
                <c:pt idx="369" c:formatCode="yyyy/m/d">
                  <c:v>46027</c:v>
                </c:pt>
                <c:pt idx="370" c:formatCode="yyyy/m/d">
                  <c:v>46028</c:v>
                </c:pt>
                <c:pt idx="371" c:formatCode="yyyy/m/d">
                  <c:v>46029</c:v>
                </c:pt>
                <c:pt idx="372" c:formatCode="yyyy/m/d">
                  <c:v>46030</c:v>
                </c:pt>
                <c:pt idx="373" c:formatCode="yyyy/m/d">
                  <c:v>46031</c:v>
                </c:pt>
                <c:pt idx="374" c:formatCode="yyyy/m/d">
                  <c:v>46032</c:v>
                </c:pt>
                <c:pt idx="375" c:formatCode="yyyy/m/d">
                  <c:v>46033</c:v>
                </c:pt>
                <c:pt idx="376" c:formatCode="yyyy/m/d">
                  <c:v>46034</c:v>
                </c:pt>
                <c:pt idx="377" c:formatCode="yyyy/m/d">
                  <c:v>46035</c:v>
                </c:pt>
                <c:pt idx="378" c:formatCode="yyyy/m/d">
                  <c:v>46036</c:v>
                </c:pt>
                <c:pt idx="379" c:formatCode="yyyy/m/d">
                  <c:v>46037</c:v>
                </c:pt>
                <c:pt idx="380" c:formatCode="yyyy/m/d">
                  <c:v>46038</c:v>
                </c:pt>
                <c:pt idx="381" c:formatCode="yyyy/m/d">
                  <c:v>46039</c:v>
                </c:pt>
                <c:pt idx="382" c:formatCode="yyyy/m/d">
                  <c:v>46040</c:v>
                </c:pt>
                <c:pt idx="383" c:formatCode="yyyy/m/d">
                  <c:v>46041</c:v>
                </c:pt>
                <c:pt idx="384" c:formatCode="yyyy/m/d">
                  <c:v>46042</c:v>
                </c:pt>
                <c:pt idx="385" c:formatCode="yyyy/m/d">
                  <c:v>46043</c:v>
                </c:pt>
                <c:pt idx="386" c:formatCode="yyyy/m/d">
                  <c:v>46044</c:v>
                </c:pt>
                <c:pt idx="387" c:formatCode="yyyy/m/d">
                  <c:v>46045</c:v>
                </c:pt>
                <c:pt idx="388" c:formatCode="yyyy/m/d">
                  <c:v>46046</c:v>
                </c:pt>
                <c:pt idx="389" c:formatCode="yyyy/m/d">
                  <c:v>46047</c:v>
                </c:pt>
                <c:pt idx="390" c:formatCode="yyyy/m/d">
                  <c:v>46048</c:v>
                </c:pt>
                <c:pt idx="391" c:formatCode="yyyy/m/d">
                  <c:v>46049</c:v>
                </c:pt>
                <c:pt idx="392" c:formatCode="yyyy/m/d">
                  <c:v>46050</c:v>
                </c:pt>
                <c:pt idx="393" c:formatCode="yyyy/m/d">
                  <c:v>46051</c:v>
                </c:pt>
                <c:pt idx="394" c:formatCode="yyyy/m/d">
                  <c:v>46052</c:v>
                </c:pt>
                <c:pt idx="395" c:formatCode="yyyy/m/d">
                  <c:v>46053</c:v>
                </c:pt>
                <c:pt idx="396" c:formatCode="yyyy/m/d">
                  <c:v>46054</c:v>
                </c:pt>
                <c:pt idx="397" c:formatCode="yyyy/m/d">
                  <c:v>46055</c:v>
                </c:pt>
                <c:pt idx="398" c:formatCode="yyyy/m/d">
                  <c:v>46056</c:v>
                </c:pt>
                <c:pt idx="399" c:formatCode="yyyy/m/d">
                  <c:v>46057</c:v>
                </c:pt>
                <c:pt idx="400" c:formatCode="yyyy/m/d">
                  <c:v>46058</c:v>
                </c:pt>
                <c:pt idx="401" c:formatCode="yyyy/m/d">
                  <c:v>46059</c:v>
                </c:pt>
                <c:pt idx="402" c:formatCode="yyyy/m/d">
                  <c:v>46060</c:v>
                </c:pt>
                <c:pt idx="403" c:formatCode="yyyy/m/d">
                  <c:v>46061</c:v>
                </c:pt>
                <c:pt idx="404" c:formatCode="yyyy/m/d">
                  <c:v>46062</c:v>
                </c:pt>
                <c:pt idx="405" c:formatCode="yyyy/m/d">
                  <c:v>46063</c:v>
                </c:pt>
                <c:pt idx="406" c:formatCode="yyyy/m/d">
                  <c:v>46064</c:v>
                </c:pt>
                <c:pt idx="407" c:formatCode="yyyy/m/d">
                  <c:v>46065</c:v>
                </c:pt>
                <c:pt idx="408" c:formatCode="yyyy/m/d">
                  <c:v>46066</c:v>
                </c:pt>
                <c:pt idx="409" c:formatCode="yyyy/m/d">
                  <c:v>46067</c:v>
                </c:pt>
                <c:pt idx="410" c:formatCode="yyyy/m/d">
                  <c:v>46068</c:v>
                </c:pt>
                <c:pt idx="411" c:formatCode="yyyy/m/d">
                  <c:v>46069</c:v>
                </c:pt>
                <c:pt idx="412" c:formatCode="yyyy/m/d">
                  <c:v>46070</c:v>
                </c:pt>
                <c:pt idx="413" c:formatCode="yyyy/m/d">
                  <c:v>46071</c:v>
                </c:pt>
                <c:pt idx="414" c:formatCode="yyyy/m/d">
                  <c:v>46072</c:v>
                </c:pt>
                <c:pt idx="415" c:formatCode="yyyy/m/d">
                  <c:v>46073</c:v>
                </c:pt>
                <c:pt idx="416" c:formatCode="yyyy/m/d">
                  <c:v>46074</c:v>
                </c:pt>
                <c:pt idx="417" c:formatCode="yyyy/m/d">
                  <c:v>46075</c:v>
                </c:pt>
                <c:pt idx="418" c:formatCode="yyyy/m/d">
                  <c:v>46076</c:v>
                </c:pt>
                <c:pt idx="419" c:formatCode="yyyy/m/d">
                  <c:v>46077</c:v>
                </c:pt>
              </c:numCache>
            </c:numRef>
          </c:cat>
          <c:val>
            <c:numRef>
              <c:f>Sheet1!$D$2:$D$421</c:f>
              <c:numCache>
                <c:formatCode>0.00%</c:formatCode>
                <c:ptCount val="420"/>
                <c:pt idx="0">
                  <c:v>0.0896</c:v>
                </c:pt>
                <c:pt idx="1">
                  <c:v>0.0896</c:v>
                </c:pt>
                <c:pt idx="2">
                  <c:v>0.0896</c:v>
                </c:pt>
                <c:pt idx="3">
                  <c:v>0.0896</c:v>
                </c:pt>
                <c:pt idx="4">
                  <c:v>0.0896</c:v>
                </c:pt>
                <c:pt idx="5">
                  <c:v>0.0896</c:v>
                </c:pt>
                <c:pt idx="6">
                  <c:v>0.0896</c:v>
                </c:pt>
                <c:pt idx="7">
                  <c:v>0.0896</c:v>
                </c:pt>
                <c:pt idx="8">
                  <c:v>0.0896</c:v>
                </c:pt>
                <c:pt idx="9">
                  <c:v>0.0896</c:v>
                </c:pt>
                <c:pt idx="10">
                  <c:v>0.0896</c:v>
                </c:pt>
                <c:pt idx="11">
                  <c:v>0.0896</c:v>
                </c:pt>
                <c:pt idx="12">
                  <c:v>0.0896</c:v>
                </c:pt>
                <c:pt idx="13">
                  <c:v>0.0896</c:v>
                </c:pt>
                <c:pt idx="14">
                  <c:v>0.0896</c:v>
                </c:pt>
                <c:pt idx="15">
                  <c:v>0.0896</c:v>
                </c:pt>
                <c:pt idx="16">
                  <c:v>0.0896</c:v>
                </c:pt>
                <c:pt idx="17">
                  <c:v>0.0896</c:v>
                </c:pt>
                <c:pt idx="18">
                  <c:v>0.0896</c:v>
                </c:pt>
                <c:pt idx="19">
                  <c:v>0.0896</c:v>
                </c:pt>
                <c:pt idx="20">
                  <c:v>0.0896</c:v>
                </c:pt>
                <c:pt idx="21">
                  <c:v>0.0896</c:v>
                </c:pt>
                <c:pt idx="22">
                  <c:v>0.0896</c:v>
                </c:pt>
                <c:pt idx="23">
                  <c:v>0.0896</c:v>
                </c:pt>
                <c:pt idx="24">
                  <c:v>0.0896</c:v>
                </c:pt>
                <c:pt idx="25">
                  <c:v>0.0896</c:v>
                </c:pt>
                <c:pt idx="26">
                  <c:v>0.0896</c:v>
                </c:pt>
                <c:pt idx="27">
                  <c:v>0.0896</c:v>
                </c:pt>
                <c:pt idx="28">
                  <c:v>0.0896</c:v>
                </c:pt>
                <c:pt idx="29">
                  <c:v>0.0896</c:v>
                </c:pt>
                <c:pt idx="30">
                  <c:v>0.0896</c:v>
                </c:pt>
                <c:pt idx="31">
                  <c:v>0.0896</c:v>
                </c:pt>
                <c:pt idx="32">
                  <c:v>0.0896</c:v>
                </c:pt>
                <c:pt idx="33">
                  <c:v>0.0896</c:v>
                </c:pt>
                <c:pt idx="34">
                  <c:v>0.1348</c:v>
                </c:pt>
                <c:pt idx="35">
                  <c:v>0.1348</c:v>
                </c:pt>
                <c:pt idx="36">
                  <c:v>0.1348</c:v>
                </c:pt>
                <c:pt idx="37">
                  <c:v>0.1348</c:v>
                </c:pt>
                <c:pt idx="38">
                  <c:v>0.1348</c:v>
                </c:pt>
                <c:pt idx="39">
                  <c:v>0.1348</c:v>
                </c:pt>
                <c:pt idx="40">
                  <c:v>0.1348</c:v>
                </c:pt>
                <c:pt idx="41">
                  <c:v>0.1348</c:v>
                </c:pt>
                <c:pt idx="42">
                  <c:v>0.1348</c:v>
                </c:pt>
                <c:pt idx="43">
                  <c:v>0.1348</c:v>
                </c:pt>
                <c:pt idx="44">
                  <c:v>0.1348</c:v>
                </c:pt>
                <c:pt idx="45">
                  <c:v>0.1348</c:v>
                </c:pt>
                <c:pt idx="46">
                  <c:v>0.1348</c:v>
                </c:pt>
                <c:pt idx="47">
                  <c:v>0.1348</c:v>
                </c:pt>
                <c:pt idx="48">
                  <c:v>0.1348</c:v>
                </c:pt>
                <c:pt idx="49">
                  <c:v>0.1348</c:v>
                </c:pt>
                <c:pt idx="50">
                  <c:v>0.1348</c:v>
                </c:pt>
                <c:pt idx="51">
                  <c:v>0.1348</c:v>
                </c:pt>
                <c:pt idx="52">
                  <c:v>0.1348</c:v>
                </c:pt>
                <c:pt idx="53">
                  <c:v>0.1348</c:v>
                </c:pt>
                <c:pt idx="54">
                  <c:v>0.1348</c:v>
                </c:pt>
                <c:pt idx="55">
                  <c:v>0.1348</c:v>
                </c:pt>
                <c:pt idx="56">
                  <c:v>0.1348</c:v>
                </c:pt>
                <c:pt idx="57">
                  <c:v>0.1348</c:v>
                </c:pt>
                <c:pt idx="58">
                  <c:v>0.1348</c:v>
                </c:pt>
                <c:pt idx="59">
                  <c:v>0.1348</c:v>
                </c:pt>
                <c:pt idx="60">
                  <c:v>0.1348</c:v>
                </c:pt>
                <c:pt idx="61">
                  <c:v>0.1348</c:v>
                </c:pt>
                <c:pt idx="62">
                  <c:v>0.4179</c:v>
                </c:pt>
                <c:pt idx="63">
                  <c:v>0.4179</c:v>
                </c:pt>
                <c:pt idx="64">
                  <c:v>0.4179</c:v>
                </c:pt>
                <c:pt idx="65">
                  <c:v>0.3912</c:v>
                </c:pt>
                <c:pt idx="66">
                  <c:v>0.3912</c:v>
                </c:pt>
                <c:pt idx="67">
                  <c:v>0.3912</c:v>
                </c:pt>
                <c:pt idx="68">
                  <c:v>0.3912</c:v>
                </c:pt>
                <c:pt idx="69">
                  <c:v>0.3912</c:v>
                </c:pt>
                <c:pt idx="70">
                  <c:v>0.4441</c:v>
                </c:pt>
                <c:pt idx="71">
                  <c:v>0.4441</c:v>
                </c:pt>
                <c:pt idx="72">
                  <c:v>0.4441</c:v>
                </c:pt>
                <c:pt idx="73">
                  <c:v>0.4441</c:v>
                </c:pt>
                <c:pt idx="74">
                  <c:v>0.4441</c:v>
                </c:pt>
                <c:pt idx="75">
                  <c:v>0.4441</c:v>
                </c:pt>
                <c:pt idx="76">
                  <c:v>0.4441</c:v>
                </c:pt>
                <c:pt idx="77">
                  <c:v>0.4441</c:v>
                </c:pt>
                <c:pt idx="78">
                  <c:v>0.4441</c:v>
                </c:pt>
                <c:pt idx="79">
                  <c:v>0.4441</c:v>
                </c:pt>
                <c:pt idx="80">
                  <c:v>0.4441</c:v>
                </c:pt>
                <c:pt idx="81">
                  <c:v>0.4441</c:v>
                </c:pt>
                <c:pt idx="82">
                  <c:v>0.4441</c:v>
                </c:pt>
                <c:pt idx="83">
                  <c:v>0.4441</c:v>
                </c:pt>
                <c:pt idx="84">
                  <c:v>0.4441</c:v>
                </c:pt>
                <c:pt idx="85">
                  <c:v>0.4441</c:v>
                </c:pt>
                <c:pt idx="86">
                  <c:v>0.4441</c:v>
                </c:pt>
                <c:pt idx="87">
                  <c:v>0.4441</c:v>
                </c:pt>
                <c:pt idx="88">
                  <c:v>0.4441</c:v>
                </c:pt>
                <c:pt idx="89">
                  <c:v>0.4441</c:v>
                </c:pt>
                <c:pt idx="90">
                  <c:v>0.4441</c:v>
                </c:pt>
                <c:pt idx="91">
                  <c:v>0.4441</c:v>
                </c:pt>
                <c:pt idx="92">
                  <c:v>0.4899</c:v>
                </c:pt>
                <c:pt idx="93">
                  <c:v>0.4903</c:v>
                </c:pt>
                <c:pt idx="94">
                  <c:v>0.7787</c:v>
                </c:pt>
                <c:pt idx="95">
                  <c:v>0.7787</c:v>
                </c:pt>
                <c:pt idx="96">
                  <c:v>0.7787</c:v>
                </c:pt>
                <c:pt idx="97">
                  <c:v>0.7787</c:v>
                </c:pt>
                <c:pt idx="98">
                  <c:v>0.7787</c:v>
                </c:pt>
                <c:pt idx="99">
                  <c:v>0.7787</c:v>
                </c:pt>
                <c:pt idx="100">
                  <c:v>0.7787</c:v>
                </c:pt>
                <c:pt idx="101">
                  <c:v>0.7787</c:v>
                </c:pt>
                <c:pt idx="102">
                  <c:v>0.7787</c:v>
                </c:pt>
                <c:pt idx="103">
                  <c:v>0.7787</c:v>
                </c:pt>
                <c:pt idx="104">
                  <c:v>0.7787</c:v>
                </c:pt>
                <c:pt idx="105">
                  <c:v>0.7787</c:v>
                </c:pt>
                <c:pt idx="106">
                  <c:v>0.7787</c:v>
                </c:pt>
                <c:pt idx="107">
                  <c:v>0.7787</c:v>
                </c:pt>
                <c:pt idx="108">
                  <c:v>0.7787</c:v>
                </c:pt>
                <c:pt idx="109">
                  <c:v>0.7787</c:v>
                </c:pt>
                <c:pt idx="110">
                  <c:v>0.7787</c:v>
                </c:pt>
                <c:pt idx="111">
                  <c:v>0.7787</c:v>
                </c:pt>
                <c:pt idx="112">
                  <c:v>0.7787</c:v>
                </c:pt>
                <c:pt idx="113">
                  <c:v>0.7787</c:v>
                </c:pt>
                <c:pt idx="114">
                  <c:v>0.7787</c:v>
                </c:pt>
                <c:pt idx="115">
                  <c:v>0.7787</c:v>
                </c:pt>
                <c:pt idx="116">
                  <c:v>0.7787</c:v>
                </c:pt>
                <c:pt idx="117">
                  <c:v>0.7787</c:v>
                </c:pt>
                <c:pt idx="118">
                  <c:v>0.7787</c:v>
                </c:pt>
                <c:pt idx="119">
                  <c:v>0.7787</c:v>
                </c:pt>
                <c:pt idx="120">
                  <c:v>0.7787</c:v>
                </c:pt>
                <c:pt idx="121">
                  <c:v>0.7787</c:v>
                </c:pt>
                <c:pt idx="122">
                  <c:v>0.8127</c:v>
                </c:pt>
                <c:pt idx="123">
                  <c:v>0.8127</c:v>
                </c:pt>
                <c:pt idx="124">
                  <c:v>0.8127</c:v>
                </c:pt>
                <c:pt idx="125">
                  <c:v>0.8127</c:v>
                </c:pt>
                <c:pt idx="126">
                  <c:v>0.8127</c:v>
                </c:pt>
                <c:pt idx="127">
                  <c:v>0.8127</c:v>
                </c:pt>
                <c:pt idx="128">
                  <c:v>0.8127</c:v>
                </c:pt>
                <c:pt idx="129">
                  <c:v>0.8127</c:v>
                </c:pt>
                <c:pt idx="130">
                  <c:v>0.8127</c:v>
                </c:pt>
                <c:pt idx="131">
                  <c:v>0.8127</c:v>
                </c:pt>
                <c:pt idx="132">
                  <c:v>0.8127</c:v>
                </c:pt>
                <c:pt idx="133">
                  <c:v>0.8127</c:v>
                </c:pt>
                <c:pt idx="134">
                  <c:v>0.8127</c:v>
                </c:pt>
                <c:pt idx="135">
                  <c:v>0.8127</c:v>
                </c:pt>
                <c:pt idx="136">
                  <c:v>0.8127</c:v>
                </c:pt>
                <c:pt idx="137">
                  <c:v>0.8127</c:v>
                </c:pt>
                <c:pt idx="138">
                  <c:v>0.8127</c:v>
                </c:pt>
                <c:pt idx="139">
                  <c:v>0.8127</c:v>
                </c:pt>
                <c:pt idx="140">
                  <c:v>0.8127</c:v>
                </c:pt>
                <c:pt idx="141">
                  <c:v>0.8127</c:v>
                </c:pt>
                <c:pt idx="142">
                  <c:v>0.8127</c:v>
                </c:pt>
                <c:pt idx="143">
                  <c:v>0.8127</c:v>
                </c:pt>
                <c:pt idx="144">
                  <c:v>0.8127</c:v>
                </c:pt>
                <c:pt idx="145">
                  <c:v>0.8127</c:v>
                </c:pt>
                <c:pt idx="146">
                  <c:v>0.8127</c:v>
                </c:pt>
                <c:pt idx="147">
                  <c:v>0.8127</c:v>
                </c:pt>
                <c:pt idx="148">
                  <c:v>0.8127</c:v>
                </c:pt>
                <c:pt idx="149">
                  <c:v>0.8127</c:v>
                </c:pt>
                <c:pt idx="150">
                  <c:v>0.8127</c:v>
                </c:pt>
                <c:pt idx="151">
                  <c:v>0.8127</c:v>
                </c:pt>
                <c:pt idx="152">
                  <c:v>0.8127</c:v>
                </c:pt>
                <c:pt idx="153">
                  <c:v>0.8127</c:v>
                </c:pt>
                <c:pt idx="154">
                  <c:v>0.8127</c:v>
                </c:pt>
                <c:pt idx="155">
                  <c:v>0.8127</c:v>
                </c:pt>
                <c:pt idx="156">
                  <c:v>0.8127</c:v>
                </c:pt>
                <c:pt idx="157">
                  <c:v>0.8127</c:v>
                </c:pt>
                <c:pt idx="158">
                  <c:v>0.8127</c:v>
                </c:pt>
                <c:pt idx="159">
                  <c:v>0.8127</c:v>
                </c:pt>
                <c:pt idx="160">
                  <c:v>0.8127</c:v>
                </c:pt>
                <c:pt idx="161">
                  <c:v>0.8127</c:v>
                </c:pt>
                <c:pt idx="162">
                  <c:v>0.8127</c:v>
                </c:pt>
                <c:pt idx="163">
                  <c:v>0.8127</c:v>
                </c:pt>
                <c:pt idx="164">
                  <c:v>0.8127</c:v>
                </c:pt>
                <c:pt idx="165">
                  <c:v>0.8127</c:v>
                </c:pt>
                <c:pt idx="166">
                  <c:v>0.8127</c:v>
                </c:pt>
                <c:pt idx="167">
                  <c:v>0.8127</c:v>
                </c:pt>
                <c:pt idx="168">
                  <c:v>0.8127</c:v>
                </c:pt>
                <c:pt idx="169">
                  <c:v>0.8127</c:v>
                </c:pt>
                <c:pt idx="170">
                  <c:v>0.8127</c:v>
                </c:pt>
                <c:pt idx="171">
                  <c:v>0.8127</c:v>
                </c:pt>
                <c:pt idx="172">
                  <c:v>0.8127</c:v>
                </c:pt>
                <c:pt idx="173">
                  <c:v>0.8127</c:v>
                </c:pt>
                <c:pt idx="174">
                  <c:v>0.8127</c:v>
                </c:pt>
                <c:pt idx="175">
                  <c:v>0.8127</c:v>
                </c:pt>
                <c:pt idx="176">
                  <c:v>0.8127</c:v>
                </c:pt>
                <c:pt idx="177">
                  <c:v>0.8127</c:v>
                </c:pt>
                <c:pt idx="178">
                  <c:v>0.8127</c:v>
                </c:pt>
                <c:pt idx="179">
                  <c:v>0.8127</c:v>
                </c:pt>
                <c:pt idx="180">
                  <c:v>0.8127</c:v>
                </c:pt>
                <c:pt idx="181">
                  <c:v>0.8127</c:v>
                </c:pt>
                <c:pt idx="182">
                  <c:v>0.8127</c:v>
                </c:pt>
                <c:pt idx="183">
                  <c:v>0.8127</c:v>
                </c:pt>
                <c:pt idx="184">
                  <c:v>0.8127</c:v>
                </c:pt>
                <c:pt idx="185">
                  <c:v>0.8127</c:v>
                </c:pt>
                <c:pt idx="186">
                  <c:v>0.8127</c:v>
                </c:pt>
                <c:pt idx="187">
                  <c:v>0.8127</c:v>
                </c:pt>
                <c:pt idx="188">
                  <c:v>0.8127</c:v>
                </c:pt>
                <c:pt idx="189">
                  <c:v>0.8127</c:v>
                </c:pt>
                <c:pt idx="190">
                  <c:v>0.8127</c:v>
                </c:pt>
                <c:pt idx="191">
                  <c:v>0.8127</c:v>
                </c:pt>
                <c:pt idx="192">
                  <c:v>0.8127</c:v>
                </c:pt>
                <c:pt idx="193">
                  <c:v>0.8127</c:v>
                </c:pt>
                <c:pt idx="194">
                  <c:v>0.8127</c:v>
                </c:pt>
                <c:pt idx="195">
                  <c:v>0.8127</c:v>
                </c:pt>
                <c:pt idx="196">
                  <c:v>0.8127</c:v>
                </c:pt>
                <c:pt idx="197">
                  <c:v>0.8127</c:v>
                </c:pt>
                <c:pt idx="198">
                  <c:v>0.8127</c:v>
                </c:pt>
                <c:pt idx="199">
                  <c:v>0.8127</c:v>
                </c:pt>
                <c:pt idx="200">
                  <c:v>0.8127</c:v>
                </c:pt>
                <c:pt idx="201">
                  <c:v>0.8127</c:v>
                </c:pt>
                <c:pt idx="202">
                  <c:v>0.8127</c:v>
                </c:pt>
                <c:pt idx="203">
                  <c:v>0.8127</c:v>
                </c:pt>
                <c:pt idx="204">
                  <c:v>0.8127</c:v>
                </c:pt>
                <c:pt idx="205">
                  <c:v>0.8127</c:v>
                </c:pt>
                <c:pt idx="206">
                  <c:v>0.8127</c:v>
                </c:pt>
                <c:pt idx="207">
                  <c:v>0.8127</c:v>
                </c:pt>
                <c:pt idx="208">
                  <c:v>0.8127</c:v>
                </c:pt>
                <c:pt idx="209">
                  <c:v>0.8127</c:v>
                </c:pt>
                <c:pt idx="210">
                  <c:v>0.8127</c:v>
                </c:pt>
                <c:pt idx="211">
                  <c:v>0.8127</c:v>
                </c:pt>
                <c:pt idx="212">
                  <c:v>0.8156</c:v>
                </c:pt>
                <c:pt idx="213">
                  <c:v>0.8156</c:v>
                </c:pt>
                <c:pt idx="214">
                  <c:v>0.8156</c:v>
                </c:pt>
                <c:pt idx="215">
                  <c:v>0.8156</c:v>
                </c:pt>
                <c:pt idx="216">
                  <c:v>0.8156</c:v>
                </c:pt>
                <c:pt idx="217">
                  <c:v>0.8156</c:v>
                </c:pt>
                <c:pt idx="218">
                  <c:v>0.8164</c:v>
                </c:pt>
                <c:pt idx="219">
                  <c:v>0.8164</c:v>
                </c:pt>
                <c:pt idx="220">
                  <c:v>0.8164</c:v>
                </c:pt>
                <c:pt idx="221">
                  <c:v>0.8164</c:v>
                </c:pt>
                <c:pt idx="222">
                  <c:v>0.8164</c:v>
                </c:pt>
                <c:pt idx="223">
                  <c:v>0.8164</c:v>
                </c:pt>
                <c:pt idx="224">
                  <c:v>0.8164</c:v>
                </c:pt>
                <c:pt idx="225">
                  <c:v>0.8164</c:v>
                </c:pt>
                <c:pt idx="226">
                  <c:v>0.8164</c:v>
                </c:pt>
                <c:pt idx="227">
                  <c:v>0.8164</c:v>
                </c:pt>
                <c:pt idx="228">
                  <c:v>0.8164</c:v>
                </c:pt>
                <c:pt idx="229">
                  <c:v>0.8531</c:v>
                </c:pt>
                <c:pt idx="230">
                  <c:v>0.8531</c:v>
                </c:pt>
                <c:pt idx="231">
                  <c:v>0.8531</c:v>
                </c:pt>
                <c:pt idx="232">
                  <c:v>0.8531</c:v>
                </c:pt>
                <c:pt idx="233">
                  <c:v>0.8531</c:v>
                </c:pt>
                <c:pt idx="234">
                  <c:v>0.8531</c:v>
                </c:pt>
                <c:pt idx="235">
                  <c:v>0.8531</c:v>
                </c:pt>
                <c:pt idx="236">
                  <c:v>0.8531</c:v>
                </c:pt>
                <c:pt idx="237">
                  <c:v>0.8531</c:v>
                </c:pt>
                <c:pt idx="238">
                  <c:v>0.8531</c:v>
                </c:pt>
                <c:pt idx="239">
                  <c:v>0.8531</c:v>
                </c:pt>
                <c:pt idx="240">
                  <c:v>0.8531</c:v>
                </c:pt>
                <c:pt idx="241">
                  <c:v>0.8531</c:v>
                </c:pt>
                <c:pt idx="242">
                  <c:v>0.8531</c:v>
                </c:pt>
                <c:pt idx="243">
                  <c:v>0.829</c:v>
                </c:pt>
                <c:pt idx="244">
                  <c:v>0.829</c:v>
                </c:pt>
                <c:pt idx="245">
                  <c:v>0.829</c:v>
                </c:pt>
                <c:pt idx="246">
                  <c:v>0.829</c:v>
                </c:pt>
                <c:pt idx="247">
                  <c:v>0.829</c:v>
                </c:pt>
                <c:pt idx="248">
                  <c:v>0.829</c:v>
                </c:pt>
                <c:pt idx="249">
                  <c:v>0.829</c:v>
                </c:pt>
                <c:pt idx="250">
                  <c:v>0.8258</c:v>
                </c:pt>
                <c:pt idx="251">
                  <c:v>0.8258</c:v>
                </c:pt>
                <c:pt idx="252">
                  <c:v>0.8258</c:v>
                </c:pt>
                <c:pt idx="253">
                  <c:v>0.8258</c:v>
                </c:pt>
                <c:pt idx="254">
                  <c:v>0.8258</c:v>
                </c:pt>
                <c:pt idx="255">
                  <c:v>0.8258</c:v>
                </c:pt>
                <c:pt idx="256">
                  <c:v>0.8258</c:v>
                </c:pt>
                <c:pt idx="257">
                  <c:v>0.8258</c:v>
                </c:pt>
                <c:pt idx="258">
                  <c:v>0.8163</c:v>
                </c:pt>
                <c:pt idx="259">
                  <c:v>0.8163</c:v>
                </c:pt>
                <c:pt idx="260">
                  <c:v>0.8163</c:v>
                </c:pt>
                <c:pt idx="261">
                  <c:v>0.8163</c:v>
                </c:pt>
                <c:pt idx="262">
                  <c:v>0.8163</c:v>
                </c:pt>
                <c:pt idx="263">
                  <c:v>0.8163</c:v>
                </c:pt>
                <c:pt idx="264">
                  <c:v>0.8163</c:v>
                </c:pt>
                <c:pt idx="265">
                  <c:v>0.8163</c:v>
                </c:pt>
                <c:pt idx="266">
                  <c:v>0.8163</c:v>
                </c:pt>
                <c:pt idx="267">
                  <c:v>0.8163</c:v>
                </c:pt>
                <c:pt idx="268">
                  <c:v>0.8163</c:v>
                </c:pt>
                <c:pt idx="269">
                  <c:v>0.8163</c:v>
                </c:pt>
                <c:pt idx="270">
                  <c:v>0.8163</c:v>
                </c:pt>
                <c:pt idx="271">
                  <c:v>0.8163</c:v>
                </c:pt>
                <c:pt idx="272">
                  <c:v>0.8163</c:v>
                </c:pt>
                <c:pt idx="273">
                  <c:v>0.8163</c:v>
                </c:pt>
                <c:pt idx="274">
                  <c:v>0.8163</c:v>
                </c:pt>
                <c:pt idx="275">
                  <c:v>0.8163</c:v>
                </c:pt>
                <c:pt idx="276">
                  <c:v>0.8163</c:v>
                </c:pt>
                <c:pt idx="277">
                  <c:v>0.8163</c:v>
                </c:pt>
                <c:pt idx="278">
                  <c:v>0.8163</c:v>
                </c:pt>
                <c:pt idx="279">
                  <c:v>0.8163</c:v>
                </c:pt>
                <c:pt idx="280">
                  <c:v>0.8163</c:v>
                </c:pt>
                <c:pt idx="281">
                  <c:v>0.8163</c:v>
                </c:pt>
                <c:pt idx="282">
                  <c:v>0.8163</c:v>
                </c:pt>
                <c:pt idx="283">
                  <c:v>0.8163</c:v>
                </c:pt>
                <c:pt idx="284">
                  <c:v>0.8163</c:v>
                </c:pt>
                <c:pt idx="285">
                  <c:v>0.8163</c:v>
                </c:pt>
                <c:pt idx="286">
                  <c:v>0.8185</c:v>
                </c:pt>
                <c:pt idx="287">
                  <c:v>0.8185</c:v>
                </c:pt>
                <c:pt idx="288">
                  <c:v>0.8185</c:v>
                </c:pt>
                <c:pt idx="289">
                  <c:v>0.8185</c:v>
                </c:pt>
                <c:pt idx="290">
                  <c:v>0.8185</c:v>
                </c:pt>
                <c:pt idx="291">
                  <c:v>0.8185</c:v>
                </c:pt>
                <c:pt idx="292">
                  <c:v>0.8185</c:v>
                </c:pt>
                <c:pt idx="293">
                  <c:v>0.8185</c:v>
                </c:pt>
                <c:pt idx="294">
                  <c:v>0.8185</c:v>
                </c:pt>
                <c:pt idx="295">
                  <c:v>0.8185</c:v>
                </c:pt>
                <c:pt idx="296">
                  <c:v>0.8185</c:v>
                </c:pt>
                <c:pt idx="297">
                  <c:v>0.8185</c:v>
                </c:pt>
                <c:pt idx="298">
                  <c:v>0.8185</c:v>
                </c:pt>
                <c:pt idx="299">
                  <c:v>0.8185</c:v>
                </c:pt>
                <c:pt idx="300">
                  <c:v>0.8185</c:v>
                </c:pt>
                <c:pt idx="301">
                  <c:v>0.8185</c:v>
                </c:pt>
                <c:pt idx="302">
                  <c:v>0.8185</c:v>
                </c:pt>
                <c:pt idx="303">
                  <c:v>0.8185</c:v>
                </c:pt>
                <c:pt idx="304">
                  <c:v>0.8187</c:v>
                </c:pt>
                <c:pt idx="305">
                  <c:v>0.8187</c:v>
                </c:pt>
                <c:pt idx="306">
                  <c:v>0.8187</c:v>
                </c:pt>
                <c:pt idx="307">
                  <c:v>0.8187</c:v>
                </c:pt>
                <c:pt idx="308">
                  <c:v>0.8187</c:v>
                </c:pt>
                <c:pt idx="309">
                  <c:v>0.8187</c:v>
                </c:pt>
                <c:pt idx="310">
                  <c:v>0.8187</c:v>
                </c:pt>
                <c:pt idx="311">
                  <c:v>0.8187</c:v>
                </c:pt>
                <c:pt idx="312">
                  <c:v>0.8187</c:v>
                </c:pt>
                <c:pt idx="313">
                  <c:v>0.8187</c:v>
                </c:pt>
                <c:pt idx="314">
                  <c:v>0.8187</c:v>
                </c:pt>
                <c:pt idx="315">
                  <c:v>0.8187</c:v>
                </c:pt>
                <c:pt idx="316">
                  <c:v>0.8081</c:v>
                </c:pt>
                <c:pt idx="317">
                  <c:v>0.8047</c:v>
                </c:pt>
                <c:pt idx="318">
                  <c:v>0.8047</c:v>
                </c:pt>
                <c:pt idx="319">
                  <c:v>0.8047</c:v>
                </c:pt>
                <c:pt idx="320">
                  <c:v>0.8047</c:v>
                </c:pt>
                <c:pt idx="321">
                  <c:v>0.8047</c:v>
                </c:pt>
                <c:pt idx="322">
                  <c:v>0.8047</c:v>
                </c:pt>
                <c:pt idx="323">
                  <c:v>0.8047</c:v>
                </c:pt>
                <c:pt idx="324">
                  <c:v>0.8047</c:v>
                </c:pt>
                <c:pt idx="325">
                  <c:v>0.8047</c:v>
                </c:pt>
                <c:pt idx="326">
                  <c:v>0.8047</c:v>
                </c:pt>
                <c:pt idx="327">
                  <c:v>0.8047</c:v>
                </c:pt>
                <c:pt idx="328">
                  <c:v>0.8047</c:v>
                </c:pt>
                <c:pt idx="329">
                  <c:v>0.8047</c:v>
                </c:pt>
                <c:pt idx="330">
                  <c:v>0.8047</c:v>
                </c:pt>
                <c:pt idx="331">
                  <c:v>0.8047</c:v>
                </c:pt>
                <c:pt idx="332">
                  <c:v>0.8047</c:v>
                </c:pt>
                <c:pt idx="333">
                  <c:v>0.8047</c:v>
                </c:pt>
                <c:pt idx="334">
                  <c:v>0.8047</c:v>
                </c:pt>
                <c:pt idx="335">
                  <c:v>0.8047</c:v>
                </c:pt>
                <c:pt idx="336">
                  <c:v>0.8047</c:v>
                </c:pt>
                <c:pt idx="337">
                  <c:v>0.8047</c:v>
                </c:pt>
                <c:pt idx="338">
                  <c:v>0.8047</c:v>
                </c:pt>
                <c:pt idx="339">
                  <c:v>0.8047</c:v>
                </c:pt>
                <c:pt idx="340">
                  <c:v>0.8047</c:v>
                </c:pt>
                <c:pt idx="341">
                  <c:v>0.8047</c:v>
                </c:pt>
                <c:pt idx="342">
                  <c:v>0.8047</c:v>
                </c:pt>
                <c:pt idx="343">
                  <c:v>0.8047</c:v>
                </c:pt>
                <c:pt idx="344">
                  <c:v>0.8047</c:v>
                </c:pt>
                <c:pt idx="345">
                  <c:v>0.8047</c:v>
                </c:pt>
                <c:pt idx="346">
                  <c:v>0.8047</c:v>
                </c:pt>
                <c:pt idx="347">
                  <c:v>0.8047</c:v>
                </c:pt>
                <c:pt idx="348">
                  <c:v>0.8047</c:v>
                </c:pt>
                <c:pt idx="349">
                  <c:v>0.8047</c:v>
                </c:pt>
                <c:pt idx="350">
                  <c:v>0.8047</c:v>
                </c:pt>
                <c:pt idx="351">
                  <c:v>0.8047</c:v>
                </c:pt>
                <c:pt idx="352">
                  <c:v>0.8047</c:v>
                </c:pt>
                <c:pt idx="353">
                  <c:v>0.8047</c:v>
                </c:pt>
                <c:pt idx="354">
                  <c:v>0.8047</c:v>
                </c:pt>
                <c:pt idx="355">
                  <c:v>0.8047</c:v>
                </c:pt>
                <c:pt idx="356">
                  <c:v>0.8047</c:v>
                </c:pt>
                <c:pt idx="357">
                  <c:v>0.8047</c:v>
                </c:pt>
                <c:pt idx="358">
                  <c:v>0.8047</c:v>
                </c:pt>
                <c:pt idx="359">
                  <c:v>0.8047</c:v>
                </c:pt>
                <c:pt idx="360">
                  <c:v>0.8047</c:v>
                </c:pt>
                <c:pt idx="361">
                  <c:v>0.8047</c:v>
                </c:pt>
                <c:pt idx="362">
                  <c:v>0.8047</c:v>
                </c:pt>
                <c:pt idx="363">
                  <c:v>0.8047</c:v>
                </c:pt>
                <c:pt idx="364">
                  <c:v>0.8047</c:v>
                </c:pt>
                <c:pt idx="365">
                  <c:v>0.8047</c:v>
                </c:pt>
                <c:pt idx="366">
                  <c:v>0.8047</c:v>
                </c:pt>
                <c:pt idx="367">
                  <c:v>0.8047</c:v>
                </c:pt>
                <c:pt idx="368">
                  <c:v>0.8047</c:v>
                </c:pt>
                <c:pt idx="369">
                  <c:v>0.8047</c:v>
                </c:pt>
                <c:pt idx="370">
                  <c:v>0.8047</c:v>
                </c:pt>
                <c:pt idx="371">
                  <c:v>0.8047</c:v>
                </c:pt>
                <c:pt idx="372">
                  <c:v>0.8047</c:v>
                </c:pt>
                <c:pt idx="373">
                  <c:v>0.8047</c:v>
                </c:pt>
                <c:pt idx="374">
                  <c:v>0.8047</c:v>
                </c:pt>
                <c:pt idx="375">
                  <c:v>0.8047</c:v>
                </c:pt>
                <c:pt idx="376">
                  <c:v>0.8047</c:v>
                </c:pt>
                <c:pt idx="377">
                  <c:v>0.8047</c:v>
                </c:pt>
                <c:pt idx="378">
                  <c:v>0.8047</c:v>
                </c:pt>
                <c:pt idx="379">
                  <c:v>0.8047</c:v>
                </c:pt>
                <c:pt idx="380">
                  <c:v>0.8047</c:v>
                </c:pt>
                <c:pt idx="381">
                  <c:v>0.8047</c:v>
                </c:pt>
                <c:pt idx="382">
                  <c:v>0.8047</c:v>
                </c:pt>
                <c:pt idx="383">
                  <c:v>0.8047</c:v>
                </c:pt>
                <c:pt idx="384">
                  <c:v>0.8047</c:v>
                </c:pt>
                <c:pt idx="385">
                  <c:v>0.8047</c:v>
                </c:pt>
                <c:pt idx="386">
                  <c:v>0.8047</c:v>
                </c:pt>
                <c:pt idx="387">
                  <c:v>0.8047</c:v>
                </c:pt>
                <c:pt idx="388">
                  <c:v>0.8047</c:v>
                </c:pt>
                <c:pt idx="389">
                  <c:v>0.8047</c:v>
                </c:pt>
                <c:pt idx="390">
                  <c:v>0.8047</c:v>
                </c:pt>
                <c:pt idx="391">
                  <c:v>0.8047</c:v>
                </c:pt>
                <c:pt idx="392">
                  <c:v>0.8047</c:v>
                </c:pt>
                <c:pt idx="393">
                  <c:v>0.8047</c:v>
                </c:pt>
                <c:pt idx="394">
                  <c:v>0.8047</c:v>
                </c:pt>
                <c:pt idx="395">
                  <c:v>0.8047</c:v>
                </c:pt>
                <c:pt idx="396">
                  <c:v>0.8047</c:v>
                </c:pt>
                <c:pt idx="397">
                  <c:v>0.8047</c:v>
                </c:pt>
                <c:pt idx="398">
                  <c:v>0.8047</c:v>
                </c:pt>
                <c:pt idx="399">
                  <c:v>0.8047</c:v>
                </c:pt>
                <c:pt idx="400">
                  <c:v>0.8047</c:v>
                </c:pt>
                <c:pt idx="401">
                  <c:v>0.8032</c:v>
                </c:pt>
                <c:pt idx="402">
                  <c:v>0.8032</c:v>
                </c:pt>
                <c:pt idx="403">
                  <c:v>0.8032</c:v>
                </c:pt>
                <c:pt idx="404">
                  <c:v>0.8032</c:v>
                </c:pt>
                <c:pt idx="405">
                  <c:v>0.8032</c:v>
                </c:pt>
                <c:pt idx="406">
                  <c:v>0.8032</c:v>
                </c:pt>
                <c:pt idx="407">
                  <c:v>0.8032</c:v>
                </c:pt>
                <c:pt idx="408">
                  <c:v>0.8032</c:v>
                </c:pt>
                <c:pt idx="409">
                  <c:v>0.8032</c:v>
                </c:pt>
                <c:pt idx="410">
                  <c:v>0.8032</c:v>
                </c:pt>
                <c:pt idx="411">
                  <c:v>0.8032</c:v>
                </c:pt>
                <c:pt idx="412">
                  <c:v>0.8032</c:v>
                </c:pt>
                <c:pt idx="413">
                  <c:v>0.8032</c:v>
                </c:pt>
                <c:pt idx="414">
                  <c:v>0.8032</c:v>
                </c:pt>
                <c:pt idx="415">
                  <c:v>0.3915</c:v>
                </c:pt>
                <c:pt idx="416">
                  <c:v>0.3915</c:v>
                </c:pt>
                <c:pt idx="417">
                  <c:v>0.3915</c:v>
                </c:pt>
                <c:pt idx="418">
                  <c:v>0.3915</c:v>
                </c:pt>
                <c:pt idx="419">
                  <c:v>0.6571</c:v>
                </c:pt>
              </c:numCache>
            </c:numRef>
          </c:val>
          <c:smooth val="0"/>
        </c:ser>
        <c:dLbls>
          <c:showLegendKey val="0"/>
          <c:showVal val="0"/>
          <c:showCatName val="0"/>
          <c:showSerName val="0"/>
          <c:showPercent val="0"/>
          <c:showBubbleSize val="0"/>
        </c:dLbls>
        <c:marker val="0"/>
        <c:smooth val="0"/>
        <c:axId val="1987449183"/>
        <c:axId val="1987436703"/>
      </c:lineChart>
      <c:dateAx>
        <c:axId val="1987449183"/>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1987436703"/>
        <c:crosses val="autoZero"/>
        <c:auto val="1"/>
        <c:lblOffset val="100"/>
        <c:baseTimeUnit val="days"/>
      </c:dateAx>
      <c:valAx>
        <c:axId val="1987436703"/>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crossAx val="198744918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egendEntry>
        <c:idx val="1"/>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egendEntry>
        <c:idx val="2"/>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Entry>
      <c:layout>
        <c:manualLayout>
          <c:xMode val="edge"/>
          <c:yMode val="edge"/>
          <c:x val="0.0153232037084728"/>
          <c:y val="0.0137583332283656"/>
          <c:w val="0.971800154519701"/>
          <c:h val="0.307974997650337"/>
        </c:manualLayout>
      </c:layout>
      <c:overlay val="0"/>
      <c:spPr>
        <a:noFill/>
        <a:ln>
          <a:noFill/>
        </a:ln>
        <a:effectLst/>
      </c:spPr>
      <c:txPr>
        <a:bodyPr rot="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legend>
    <c:plotVisOnly val="1"/>
    <c:dispBlanksAs val="gap"/>
    <c:showDLblsOverMax val="0"/>
    <c:extLst>
      <c:ext uri="{0b15fc19-7d7d-44ad-8c2d-2c3a37ce22c3}">
        <chartProps xmlns="https://web.wps.cn/et/2018/main" chartId="{2fb9cc9f-3e01-48ff-bff2-3e583daba4f6}"/>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cs typeface="Times New Roman" panose="02020603050405020304" pitchFamily="18" charset="0"/>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3296869106"/>
          <c:y val="0.0489390173962913"/>
          <c:w val="0.552923425122595"/>
          <c:h val="0.851538902695469"/>
        </c:manualLayout>
      </c:layout>
      <c:barChart>
        <c:barDir val="bar"/>
        <c:grouping val="clustered"/>
        <c:varyColors val="0"/>
        <c:ser>
          <c:idx val="0"/>
          <c:order val="0"/>
          <c:tx>
            <c:strRef>
              <c:f>Sheet1!$B$1</c:f>
              <c:strCache>
                <c:ptCount val="1"/>
                <c:pt idx="0">
                  <c:v>系列 1</c:v>
                </c:pt>
              </c:strCache>
            </c:strRef>
          </c:tx>
          <c:spPr>
            <a:solidFill>
              <a:schemeClr val="accent1">
                <a:lumMod val="60000"/>
                <a:lumOff val="40000"/>
              </a:schemeClr>
            </a:solidFill>
            <a:ln>
              <a:noFill/>
            </a:ln>
            <a:effectLst/>
          </c:spPr>
          <c:invertIfNegative val="0"/>
          <c:dPt>
            <c:idx val="1"/>
            <c:invertIfNegative val="0"/>
            <c:bubble3D val="0"/>
            <c:spPr>
              <a:solidFill>
                <a:schemeClr val="accent1">
                  <a:lumMod val="60000"/>
                  <a:lumOff val="40000"/>
                </a:schemeClr>
              </a:solidFill>
              <a:ln>
                <a:noFill/>
              </a:ln>
              <a:effectLst/>
            </c:spPr>
          </c:dPt>
          <c:dPt>
            <c:idx val="5"/>
            <c:invertIfNegative val="0"/>
            <c:bubble3D val="0"/>
            <c:spPr>
              <a:solidFill>
                <a:srgbClr val="0462C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质量要求
/ Quality requirements</c:v>
                </c:pt>
                <c:pt idx="1">
                  <c:v>未具体说明
/ Unspecified</c:v>
                </c:pt>
                <c:pt idx="2">
                  <c:v>其他
/ Others</c:v>
                </c:pt>
                <c:pt idx="3">
                  <c:v>消费者信息与标签
/ Consumer information and labeling</c:v>
                </c:pt>
                <c:pt idx="4">
                  <c:v>防止欺诈行为和保护消费者
/ Preventing fraud and protecting consumers</c:v>
                </c:pt>
                <c:pt idx="5">
                  <c:v>环境保护
/ Environmental protection</c:v>
                </c:pt>
                <c:pt idx="6">
                  <c:v>保护人类健康或安全
/ Protecting human health or safety</c:v>
                </c:pt>
              </c:strCache>
            </c:strRef>
          </c:cat>
          <c:val>
            <c:numRef>
              <c:f>Sheet1!$B$2:$B$8</c:f>
              <c:numCache>
                <c:formatCode>General</c:formatCode>
                <c:ptCount val="7"/>
                <c:pt idx="0">
                  <c:v>106</c:v>
                </c:pt>
                <c:pt idx="1">
                  <c:v>129</c:v>
                </c:pt>
                <c:pt idx="2">
                  <c:v>145</c:v>
                </c:pt>
                <c:pt idx="3">
                  <c:v>153</c:v>
                </c:pt>
                <c:pt idx="4">
                  <c:v>175</c:v>
                </c:pt>
                <c:pt idx="5">
                  <c:v>254</c:v>
                </c:pt>
                <c:pt idx="6">
                  <c:v>422</c:v>
                </c:pt>
              </c:numCache>
            </c:numRef>
          </c:val>
        </c:ser>
        <c:dLbls>
          <c:showLegendKey val="0"/>
          <c:showVal val="1"/>
          <c:showCatName val="0"/>
          <c:showSerName val="0"/>
          <c:showPercent val="0"/>
          <c:showBubbleSize val="0"/>
        </c:dLbls>
        <c:gapWidth val="200"/>
        <c:overlap val="0"/>
        <c:axId val="1112856880"/>
        <c:axId val="1112850640"/>
      </c:barChart>
      <c:catAx>
        <c:axId val="111285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112850640"/>
        <c:crosses val="autoZero"/>
        <c:auto val="1"/>
        <c:lblAlgn val="ctr"/>
        <c:lblOffset val="100"/>
        <c:noMultiLvlLbl val="0"/>
      </c:catAx>
      <c:valAx>
        <c:axId val="1112850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微软雅黑" panose="020B0503020204020204" charset="-122"/>
                <a:cs typeface="+mn-cs"/>
              </a:defRPr>
            </a:pPr>
          </a:p>
        </c:txPr>
        <c:crossAx val="1112856880"/>
        <c:crosses val="autoZero"/>
        <c:crossBetween val="between"/>
      </c:valAx>
      <c:spPr>
        <a:noFill/>
        <a:ln>
          <a:noFill/>
        </a:ln>
        <a:effectLst/>
      </c:spPr>
    </c:plotArea>
    <c:plotVisOnly val="1"/>
    <c:dispBlanksAs val="gap"/>
    <c:showDLblsOverMax val="0"/>
    <c:extLst>
      <c:ext uri="{0b15fc19-7d7d-44ad-8c2d-2c3a37ce22c3}">
        <chartProps xmlns="https://web.wps.cn/et/2018/main" chartId="{2587113c-7bae-4250-bf9b-e5423530f269}"/>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rot="0" vert="horz" anchor="b" anchorCtr="0"/>
    <a:lstStyle/>
    <a:p>
      <a:pPr>
        <a:defRPr lang="zh-CN" sz="800" u="none" strike="noStrike" kern="1200" cap="none" spc="0" normalizeH="0">
          <a:solidFill>
            <a:schemeClr val="tx1"/>
          </a:solidFill>
          <a:uFill>
            <a:solidFill>
              <a:schemeClr val="tx1"/>
            </a:solidFill>
          </a:uFill>
          <a:latin typeface="Times New Roman" panose="02020603050405020304" pitchFamily="18" charset="0"/>
          <a:ea typeface="微软雅黑" panose="020B0503020204020204" charset="-122"/>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平均有效关税率</c:v>
                </c:pt>
              </c:strCache>
            </c:strRef>
          </c:tx>
          <c:spPr>
            <a:ln w="19050" cap="rnd">
              <a:solidFill>
                <a:schemeClr val="bg2">
                  <a:lumMod val="50000"/>
                </a:schemeClr>
              </a:solidFill>
              <a:round/>
            </a:ln>
            <a:effectLst/>
            <a:sp3d contourW="19050"/>
          </c:spPr>
          <c:marker>
            <c:symbol val="none"/>
          </c:marker>
          <c:dLbls>
            <c:delete val="1"/>
          </c:dLbls>
          <c:cat>
            <c:numRef>
              <c:f>Sheet1!$A$2:$A$97</c:f>
              <c:numCache>
                <c:formatCode>General</c:formatCode>
                <c:ptCount val="96"/>
                <c:pt idx="0">
                  <c:v>1930</c:v>
                </c:pt>
                <c:pt idx="1">
                  <c:v>1931</c:v>
                </c:pt>
                <c:pt idx="2">
                  <c:v>1932</c:v>
                </c:pt>
                <c:pt idx="3">
                  <c:v>1933</c:v>
                </c:pt>
                <c:pt idx="4">
                  <c:v>1934</c:v>
                </c:pt>
                <c:pt idx="5">
                  <c:v>1935</c:v>
                </c:pt>
                <c:pt idx="6">
                  <c:v>1936</c:v>
                </c:pt>
                <c:pt idx="7">
                  <c:v>1937</c:v>
                </c:pt>
                <c:pt idx="8">
                  <c:v>1938</c:v>
                </c:pt>
                <c:pt idx="9">
                  <c:v>1939</c:v>
                </c:pt>
                <c:pt idx="10">
                  <c:v>1940</c:v>
                </c:pt>
                <c:pt idx="11">
                  <c:v>1941</c:v>
                </c:pt>
                <c:pt idx="12">
                  <c:v>1942</c:v>
                </c:pt>
                <c:pt idx="13">
                  <c:v>1943</c:v>
                </c:pt>
                <c:pt idx="14">
                  <c:v>1944</c:v>
                </c:pt>
                <c:pt idx="15">
                  <c:v>1945</c:v>
                </c:pt>
                <c:pt idx="16">
                  <c:v>1946</c:v>
                </c:pt>
                <c:pt idx="17">
                  <c:v>1947</c:v>
                </c:pt>
                <c:pt idx="18">
                  <c:v>1948</c:v>
                </c:pt>
                <c:pt idx="19">
                  <c:v>1949</c:v>
                </c:pt>
                <c:pt idx="20">
                  <c:v>1950</c:v>
                </c:pt>
                <c:pt idx="21">
                  <c:v>1951</c:v>
                </c:pt>
                <c:pt idx="22">
                  <c:v>1952</c:v>
                </c:pt>
                <c:pt idx="23">
                  <c:v>1953</c:v>
                </c:pt>
                <c:pt idx="24">
                  <c:v>1954</c:v>
                </c:pt>
                <c:pt idx="25">
                  <c:v>1955</c:v>
                </c:pt>
                <c:pt idx="26">
                  <c:v>1956</c:v>
                </c:pt>
                <c:pt idx="27">
                  <c:v>1957</c:v>
                </c:pt>
                <c:pt idx="28">
                  <c:v>1958</c:v>
                </c:pt>
                <c:pt idx="29">
                  <c:v>1959</c:v>
                </c:pt>
                <c:pt idx="30">
                  <c:v>1960</c:v>
                </c:pt>
                <c:pt idx="31">
                  <c:v>1961</c:v>
                </c:pt>
                <c:pt idx="32">
                  <c:v>1962</c:v>
                </c:pt>
                <c:pt idx="33">
                  <c:v>1963</c:v>
                </c:pt>
                <c:pt idx="34">
                  <c:v>1964</c:v>
                </c:pt>
                <c:pt idx="35">
                  <c:v>1965</c:v>
                </c:pt>
                <c:pt idx="36">
                  <c:v>1966</c:v>
                </c:pt>
                <c:pt idx="37">
                  <c:v>1967</c:v>
                </c:pt>
                <c:pt idx="38">
                  <c:v>1968</c:v>
                </c:pt>
                <c:pt idx="39">
                  <c:v>1969</c:v>
                </c:pt>
                <c:pt idx="40">
                  <c:v>1970</c:v>
                </c:pt>
                <c:pt idx="41">
                  <c:v>1971</c:v>
                </c:pt>
                <c:pt idx="42">
                  <c:v>1972</c:v>
                </c:pt>
                <c:pt idx="43">
                  <c:v>1973</c:v>
                </c:pt>
                <c:pt idx="44">
                  <c:v>1974</c:v>
                </c:pt>
                <c:pt idx="45">
                  <c:v>1975</c:v>
                </c:pt>
                <c:pt idx="46">
                  <c:v>1976</c:v>
                </c:pt>
                <c:pt idx="47">
                  <c:v>1977</c:v>
                </c:pt>
                <c:pt idx="48">
                  <c:v>1978</c:v>
                </c:pt>
                <c:pt idx="49">
                  <c:v>1979</c:v>
                </c:pt>
                <c:pt idx="50">
                  <c:v>1980</c:v>
                </c:pt>
                <c:pt idx="51">
                  <c:v>1981</c:v>
                </c:pt>
                <c:pt idx="52">
                  <c:v>1982</c:v>
                </c:pt>
                <c:pt idx="53">
                  <c:v>1983</c:v>
                </c:pt>
                <c:pt idx="54">
                  <c:v>1984</c:v>
                </c:pt>
                <c:pt idx="55">
                  <c:v>1985</c:v>
                </c:pt>
                <c:pt idx="56">
                  <c:v>1986</c:v>
                </c:pt>
                <c:pt idx="57">
                  <c:v>1987</c:v>
                </c:pt>
                <c:pt idx="58">
                  <c:v>1988</c:v>
                </c:pt>
                <c:pt idx="59">
                  <c:v>1989</c:v>
                </c:pt>
                <c:pt idx="60">
                  <c:v>1990</c:v>
                </c:pt>
                <c:pt idx="61">
                  <c:v>1991</c:v>
                </c:pt>
                <c:pt idx="62">
                  <c:v>1992</c:v>
                </c:pt>
                <c:pt idx="63">
                  <c:v>1993</c:v>
                </c:pt>
                <c:pt idx="64">
                  <c:v>1994</c:v>
                </c:pt>
                <c:pt idx="65">
                  <c:v>1995</c:v>
                </c:pt>
                <c:pt idx="66">
                  <c:v>1996</c:v>
                </c:pt>
                <c:pt idx="67">
                  <c:v>1997</c:v>
                </c:pt>
                <c:pt idx="68">
                  <c:v>1998</c:v>
                </c:pt>
                <c:pt idx="69">
                  <c:v>1999</c:v>
                </c:pt>
                <c:pt idx="70">
                  <c:v>2000</c:v>
                </c:pt>
                <c:pt idx="71">
                  <c:v>2001</c:v>
                </c:pt>
                <c:pt idx="72">
                  <c:v>2002</c:v>
                </c:pt>
                <c:pt idx="73">
                  <c:v>2003</c:v>
                </c:pt>
                <c:pt idx="74">
                  <c:v>2004</c:v>
                </c:pt>
                <c:pt idx="75">
                  <c:v>2005</c:v>
                </c:pt>
                <c:pt idx="76">
                  <c:v>2006</c:v>
                </c:pt>
                <c:pt idx="77">
                  <c:v>2007</c:v>
                </c:pt>
                <c:pt idx="78">
                  <c:v>2008</c:v>
                </c:pt>
                <c:pt idx="79">
                  <c:v>2009</c:v>
                </c:pt>
                <c:pt idx="80">
                  <c:v>2010</c:v>
                </c:pt>
                <c:pt idx="81">
                  <c:v>2011</c:v>
                </c:pt>
                <c:pt idx="82">
                  <c:v>2012</c:v>
                </c:pt>
                <c:pt idx="83">
                  <c:v>2013</c:v>
                </c:pt>
                <c:pt idx="84">
                  <c:v>2014</c:v>
                </c:pt>
                <c:pt idx="85">
                  <c:v>2015</c:v>
                </c:pt>
                <c:pt idx="86">
                  <c:v>2016</c:v>
                </c:pt>
                <c:pt idx="87">
                  <c:v>2017</c:v>
                </c:pt>
                <c:pt idx="88">
                  <c:v>2018</c:v>
                </c:pt>
                <c:pt idx="89">
                  <c:v>2019</c:v>
                </c:pt>
                <c:pt idx="90">
                  <c:v>2020</c:v>
                </c:pt>
                <c:pt idx="91">
                  <c:v>2021</c:v>
                </c:pt>
                <c:pt idx="92">
                  <c:v>2022</c:v>
                </c:pt>
                <c:pt idx="93">
                  <c:v>2023</c:v>
                </c:pt>
                <c:pt idx="94">
                  <c:v>2024</c:v>
                </c:pt>
                <c:pt idx="95">
                  <c:v>2025</c:v>
                </c:pt>
              </c:numCache>
            </c:numRef>
          </c:cat>
          <c:val>
            <c:numRef>
              <c:f>Sheet1!$B$2:$B$97</c:f>
              <c:numCache>
                <c:formatCode>0.00</c:formatCode>
                <c:ptCount val="96"/>
                <c:pt idx="0">
                  <c:v>14.83</c:v>
                </c:pt>
                <c:pt idx="1">
                  <c:v>17.75</c:v>
                </c:pt>
                <c:pt idx="2">
                  <c:v>19.59</c:v>
                </c:pt>
                <c:pt idx="3">
                  <c:v>19.8</c:v>
                </c:pt>
                <c:pt idx="4">
                  <c:v>18.41</c:v>
                </c:pt>
                <c:pt idx="5">
                  <c:v>17.52</c:v>
                </c:pt>
                <c:pt idx="6">
                  <c:v>16.84</c:v>
                </c:pt>
                <c:pt idx="7">
                  <c:v>15.63</c:v>
                </c:pt>
                <c:pt idx="8">
                  <c:v>15.46</c:v>
                </c:pt>
                <c:pt idx="9">
                  <c:v>14.41</c:v>
                </c:pt>
                <c:pt idx="10">
                  <c:v>12.51</c:v>
                </c:pt>
                <c:pt idx="11">
                  <c:v>13.59</c:v>
                </c:pt>
                <c:pt idx="12">
                  <c:v>11.51</c:v>
                </c:pt>
                <c:pt idx="13">
                  <c:v>11.57</c:v>
                </c:pt>
                <c:pt idx="14">
                  <c:v>9.45</c:v>
                </c:pt>
                <c:pt idx="15">
                  <c:v>9.29</c:v>
                </c:pt>
                <c:pt idx="16">
                  <c:v>9.9</c:v>
                </c:pt>
                <c:pt idx="17">
                  <c:v>7.55</c:v>
                </c:pt>
                <c:pt idx="18">
                  <c:v>5.71</c:v>
                </c:pt>
                <c:pt idx="19">
                  <c:v>5.53</c:v>
                </c:pt>
                <c:pt idx="20">
                  <c:v>5.97</c:v>
                </c:pt>
                <c:pt idx="21">
                  <c:v>5.47</c:v>
                </c:pt>
                <c:pt idx="22">
                  <c:v>5.3</c:v>
                </c:pt>
                <c:pt idx="23">
                  <c:v>5.42</c:v>
                </c:pt>
                <c:pt idx="24">
                  <c:v>5.17</c:v>
                </c:pt>
                <c:pt idx="25">
                  <c:v>5.59</c:v>
                </c:pt>
                <c:pt idx="26">
                  <c:v>5.67</c:v>
                </c:pt>
                <c:pt idx="27">
                  <c:v>5.76</c:v>
                </c:pt>
                <c:pt idx="28">
                  <c:v>6.44</c:v>
                </c:pt>
                <c:pt idx="29">
                  <c:v>7.02</c:v>
                </c:pt>
                <c:pt idx="30">
                  <c:v>7.4</c:v>
                </c:pt>
                <c:pt idx="31">
                  <c:v>7.21</c:v>
                </c:pt>
                <c:pt idx="32">
                  <c:v>7.5</c:v>
                </c:pt>
                <c:pt idx="33">
                  <c:v>7.29</c:v>
                </c:pt>
                <c:pt idx="34">
                  <c:v>7.2</c:v>
                </c:pt>
                <c:pt idx="35">
                  <c:v>7.72</c:v>
                </c:pt>
                <c:pt idx="36">
                  <c:v>7.57</c:v>
                </c:pt>
                <c:pt idx="37">
                  <c:v>7.54</c:v>
                </c:pt>
                <c:pt idx="38">
                  <c:v>7.08</c:v>
                </c:pt>
                <c:pt idx="39">
                  <c:v>7.11</c:v>
                </c:pt>
                <c:pt idx="40">
                  <c:v>6.5</c:v>
                </c:pt>
                <c:pt idx="41">
                  <c:v>6.08</c:v>
                </c:pt>
                <c:pt idx="42">
                  <c:v>5.65</c:v>
                </c:pt>
                <c:pt idx="43">
                  <c:v>5.24</c:v>
                </c:pt>
                <c:pt idx="44">
                  <c:v>3.77</c:v>
                </c:pt>
                <c:pt idx="45">
                  <c:v>3.92</c:v>
                </c:pt>
                <c:pt idx="46">
                  <c:v>3.86</c:v>
                </c:pt>
                <c:pt idx="47">
                  <c:v>3.73</c:v>
                </c:pt>
                <c:pt idx="48">
                  <c:v>4.14</c:v>
                </c:pt>
                <c:pt idx="49">
                  <c:v>3.5</c:v>
                </c:pt>
                <c:pt idx="50">
                  <c:v>3.09</c:v>
                </c:pt>
                <c:pt idx="51">
                  <c:v>3.43</c:v>
                </c:pt>
                <c:pt idx="52">
                  <c:v>3.44</c:v>
                </c:pt>
                <c:pt idx="53">
                  <c:v>3.33</c:v>
                </c:pt>
                <c:pt idx="54">
                  <c:v>3.54</c:v>
                </c:pt>
                <c:pt idx="55">
                  <c:v>3.54</c:v>
                </c:pt>
                <c:pt idx="56">
                  <c:v>3.7</c:v>
                </c:pt>
                <c:pt idx="57">
                  <c:v>3.72</c:v>
                </c:pt>
                <c:pt idx="58">
                  <c:v>3.62</c:v>
                </c:pt>
                <c:pt idx="59">
                  <c:v>3.54</c:v>
                </c:pt>
                <c:pt idx="60">
                  <c:v>3.28</c:v>
                </c:pt>
                <c:pt idx="61">
                  <c:v>3.23</c:v>
                </c:pt>
                <c:pt idx="62">
                  <c:v>3.24</c:v>
                </c:pt>
                <c:pt idx="63">
                  <c:v>3.22</c:v>
                </c:pt>
                <c:pt idx="64">
                  <c:v>3.04</c:v>
                </c:pt>
                <c:pt idx="65">
                  <c:v>2.47</c:v>
                </c:pt>
                <c:pt idx="66">
                  <c:v>2.23</c:v>
                </c:pt>
                <c:pt idx="67">
                  <c:v>2.07</c:v>
                </c:pt>
                <c:pt idx="68">
                  <c:v>1.98</c:v>
                </c:pt>
                <c:pt idx="69">
                  <c:v>1.78</c:v>
                </c:pt>
                <c:pt idx="70">
                  <c:v>1.59</c:v>
                </c:pt>
                <c:pt idx="71">
                  <c:v>1.65</c:v>
                </c:pt>
                <c:pt idx="72">
                  <c:v>1.56</c:v>
                </c:pt>
                <c:pt idx="73">
                  <c:v>1.55</c:v>
                </c:pt>
                <c:pt idx="74">
                  <c:v>1.44</c:v>
                </c:pt>
                <c:pt idx="75">
                  <c:v>1.38</c:v>
                </c:pt>
                <c:pt idx="76">
                  <c:v>1.31</c:v>
                </c:pt>
                <c:pt idx="77">
                  <c:v>1.35</c:v>
                </c:pt>
                <c:pt idx="78">
                  <c:v>1.27</c:v>
                </c:pt>
                <c:pt idx="79">
                  <c:v>1.35</c:v>
                </c:pt>
                <c:pt idx="80">
                  <c:v>1.37</c:v>
                </c:pt>
                <c:pt idx="81">
                  <c:v>1.34</c:v>
                </c:pt>
                <c:pt idx="82">
                  <c:v>1.34</c:v>
                </c:pt>
                <c:pt idx="83">
                  <c:v>1.42</c:v>
                </c:pt>
                <c:pt idx="84">
                  <c:v>1.44</c:v>
                </c:pt>
                <c:pt idx="85">
                  <c:v>1.53</c:v>
                </c:pt>
                <c:pt idx="86">
                  <c:v>1.55</c:v>
                </c:pt>
                <c:pt idx="87">
                  <c:v>1.49</c:v>
                </c:pt>
                <c:pt idx="88">
                  <c:v>1.94</c:v>
                </c:pt>
                <c:pt idx="89">
                  <c:v>2.94</c:v>
                </c:pt>
                <c:pt idx="90">
                  <c:v>2.85</c:v>
                </c:pt>
                <c:pt idx="91">
                  <c:v>3.01</c:v>
                </c:pt>
                <c:pt idx="92">
                  <c:v>3.01</c:v>
                </c:pt>
                <c:pt idx="93">
                  <c:v>2.49</c:v>
                </c:pt>
                <c:pt idx="94">
                  <c:v>2.42</c:v>
                </c:pt>
                <c:pt idx="95">
                  <c:v>17.98</c:v>
                </c:pt>
              </c:numCache>
            </c:numRef>
          </c:val>
          <c:smooth val="0"/>
        </c:ser>
        <c:dLbls>
          <c:showLegendKey val="0"/>
          <c:showVal val="0"/>
          <c:showCatName val="0"/>
          <c:showSerName val="0"/>
          <c:showPercent val="0"/>
          <c:showBubbleSize val="0"/>
        </c:dLbls>
        <c:marker val="0"/>
        <c:smooth val="0"/>
        <c:axId val="1987449183"/>
        <c:axId val="1987436703"/>
      </c:lineChart>
      <c:catAx>
        <c:axId val="198744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1987436703"/>
        <c:crosses val="autoZero"/>
        <c:auto val="1"/>
        <c:lblAlgn val="ctr"/>
        <c:lblOffset val="100"/>
        <c:noMultiLvlLbl val="0"/>
      </c:catAx>
      <c:valAx>
        <c:axId val="1987436703"/>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chemeClr val="tx1"/>
                </a:solidFill>
                <a:uFill>
                  <a:solidFill>
                    <a:schemeClr val="tx1"/>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1987449183"/>
        <c:crosses val="autoZero"/>
        <c:crossBetween val="between"/>
      </c:valAx>
      <c:spPr>
        <a:noFill/>
        <a:ln>
          <a:noFill/>
        </a:ln>
        <a:effectLst/>
      </c:spPr>
    </c:plotArea>
    <c:plotVisOnly val="1"/>
    <c:dispBlanksAs val="gap"/>
    <c:showDLblsOverMax val="0"/>
    <c:extLst>
      <c:ext uri="{0b15fc19-7d7d-44ad-8c2d-2c3a37ce22c3}">
        <chartProps xmlns="https://web.wps.cn/et/2018/main" chartId="{1f967a02-0f6b-4441-8b4a-a9533da04d33}"/>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chemeClr val="tx1"/>
          </a:solidFill>
          <a:uFill>
            <a:solidFill>
              <a:schemeClr val="tx1"/>
            </a:solidFill>
          </a:uFill>
          <a:latin typeface="Times New Roman" panose="02020603050405020304" pitchFamily="18" charset="0"/>
          <a:cs typeface="Times New Roman" panose="02020603050405020304" pitchFamily="18" charset="0"/>
        </a:defRPr>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53104196769013"/>
          <c:y val="0.0779638882940716"/>
          <c:w val="0.899892314050308"/>
          <c:h val="0.738027224220916"/>
        </c:manualLayout>
      </c:layout>
      <c:barChart>
        <c:barDir val="col"/>
        <c:grouping val="stacked"/>
        <c:varyColors val="0"/>
        <c:ser>
          <c:idx val="0"/>
          <c:order val="0"/>
          <c:spPr>
            <a:solidFill>
              <a:srgbClr val="1148A3"/>
            </a:solidFill>
            <a:ln>
              <a:noFill/>
            </a:ln>
            <a:effectLst/>
          </c:spPr>
          <c:invertIfNegative val="0"/>
          <c:dLbls>
            <c:dLbl>
              <c:idx val="0"/>
              <c:layout>
                <c:manualLayout>
                  <c:x val="0"/>
                  <c:y val="-0.115014150724444"/>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100860995866175"/>
                  <c:y val="-0.109205113301474"/>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0.120823188147415"/>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118803387705457"/>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0.119049027597375"/>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0285392036175335"/>
                  <c:y val="-0.128033064996122"/>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
                  <c:y val="-0.129927683486628"/>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020469596628537"/>
                  <c:y val="-0.11845060993037"/>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0196571979502418"/>
                  <c:y val="-0.11690876921495"/>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0115875909612453"/>
                  <c:y val="-0.108065733105886"/>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
                  <c:y val="-0.123224905759989"/>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
                  <c:y val="-0.11109973179198"/>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
                  <c:y val="-0.120436546965813"/>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0.00216736905478632"/>
                  <c:y val="-0.116015028911281"/>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0.00184531040309161"/>
                  <c:y val="-0.112994350282486"/>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0"/>
                  <c:y val="-0.132208943158736"/>
                </c:manualLayout>
              </c:layout>
              <c:dLblPos val="inEnd"/>
              <c:showLegendKey val="0"/>
              <c:showVal val="1"/>
              <c:showCatName val="0"/>
              <c:showSerName val="0"/>
              <c:showPercent val="0"/>
              <c:showBubbleSize val="0"/>
              <c:extLst>
                <c:ext xmlns:c15="http://schemas.microsoft.com/office/drawing/2012/chart" uri="{CE6537A1-D6FC-4f65-9D91-7224C49458BB}">
                  <c15:layout/>
                </c:ext>
              </c:extLst>
            </c:dLbl>
            <c:numFmt formatCode="#,##0.0_);[Red]\(#,##0.0\)" sourceLinked="0"/>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numRef>
              <c:f>Sheet1!$A$2:$A$17</c:f>
              <c:numCache>
                <c:formatCode>@</c:formatCode>
                <c:ptCount val="16"/>
                <c:pt idx="0" c:formatCode="@">
                  <c:v>2015</c:v>
                </c:pt>
                <c:pt idx="1" c:formatCode="@">
                  <c:v>2016</c:v>
                </c:pt>
                <c:pt idx="2" c:formatCode="@">
                  <c:v>2017</c:v>
                </c:pt>
                <c:pt idx="3" c:formatCode="@">
                  <c:v>2018</c:v>
                </c:pt>
                <c:pt idx="4" c:formatCode="@">
                  <c:v>2019</c:v>
                </c:pt>
                <c:pt idx="5" c:formatCode="@">
                  <c:v>2020</c:v>
                </c:pt>
                <c:pt idx="6" c:formatCode="@">
                  <c:v>2021</c:v>
                </c:pt>
                <c:pt idx="7" c:formatCode="@">
                  <c:v>2022</c:v>
                </c:pt>
                <c:pt idx="8" c:formatCode="@">
                  <c:v>2023</c:v>
                </c:pt>
                <c:pt idx="9" c:formatCode="@">
                  <c:v>2024</c:v>
                </c:pt>
                <c:pt idx="10" c:formatCode="@">
                  <c:v>2025</c:v>
                </c:pt>
                <c:pt idx="11" c:formatCode="@">
                  <c:v>2026</c:v>
                </c:pt>
                <c:pt idx="12" c:formatCode="@">
                  <c:v>2027</c:v>
                </c:pt>
                <c:pt idx="13" c:formatCode="@">
                  <c:v>2028</c:v>
                </c:pt>
                <c:pt idx="14" c:formatCode="@">
                  <c:v>2029</c:v>
                </c:pt>
                <c:pt idx="15" c:formatCode="@">
                  <c:v>2030</c:v>
                </c:pt>
              </c:numCache>
            </c:numRef>
          </c:cat>
          <c:val>
            <c:numRef>
              <c:f>Sheet1!$B$2:$B$17</c:f>
              <c:numCache>
                <c:formatCode>General</c:formatCode>
                <c:ptCount val="16"/>
                <c:pt idx="0">
                  <c:v>12662.71</c:v>
                </c:pt>
                <c:pt idx="1">
                  <c:v>13328.997</c:v>
                </c:pt>
                <c:pt idx="2">
                  <c:v>14376.064</c:v>
                </c:pt>
                <c:pt idx="3">
                  <c:v>15588.498</c:v>
                </c:pt>
                <c:pt idx="4">
                  <c:v>17412.269</c:v>
                </c:pt>
                <c:pt idx="5">
                  <c:v>19110.588</c:v>
                </c:pt>
                <c:pt idx="6">
                  <c:v>21296.492</c:v>
                </c:pt>
                <c:pt idx="7">
                  <c:v>23758.486</c:v>
                </c:pt>
                <c:pt idx="8">
                  <c:v>26519.55</c:v>
                </c:pt>
                <c:pt idx="9">
                  <c:v>29681.771</c:v>
                </c:pt>
                <c:pt idx="10">
                  <c:v>33427.539</c:v>
                </c:pt>
                <c:pt idx="11">
                  <c:v>37692.806</c:v>
                </c:pt>
                <c:pt idx="12">
                  <c:v>41952.312</c:v>
                </c:pt>
                <c:pt idx="13">
                  <c:v>46200.39</c:v>
                </c:pt>
                <c:pt idx="14">
                  <c:v>50445.849</c:v>
                </c:pt>
                <c:pt idx="15">
                  <c:v>54682.99</c:v>
                </c:pt>
              </c:numCache>
            </c:numRef>
          </c:val>
        </c:ser>
        <c:dLbls>
          <c:showLegendKey val="0"/>
          <c:showVal val="0"/>
          <c:showCatName val="0"/>
          <c:showSerName val="0"/>
          <c:showPercent val="0"/>
          <c:showBubbleSize val="0"/>
        </c:dLbls>
        <c:gapWidth val="180"/>
        <c:overlap val="100"/>
        <c:axId val="541546194"/>
        <c:axId val="558328232"/>
      </c:barChart>
      <c:catAx>
        <c:axId val="541546194"/>
        <c:scaling>
          <c:orientation val="minMax"/>
        </c:scaling>
        <c:delete val="0"/>
        <c:axPos val="b"/>
        <c:numFmt formatCode="@" sourceLinked="1"/>
        <c:majorTickMark val="in"/>
        <c:minorTickMark val="none"/>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58328232"/>
        <c:crosses val="autoZero"/>
        <c:auto val="1"/>
        <c:lblAlgn val="ctr"/>
        <c:lblOffset val="100"/>
        <c:noMultiLvlLbl val="0"/>
      </c:catAx>
      <c:valAx>
        <c:axId val="558328232"/>
        <c:scaling>
          <c:orientation val="minMax"/>
        </c:scaling>
        <c:delete val="0"/>
        <c:axPos val="l"/>
        <c:title>
          <c:tx>
            <c:rich>
              <a:bodyPr rot="-54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r>
                  <a:rPr altLang="en-US"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单位</a:t>
                </a:r>
                <a:r>
                  <a:rPr lang="en-US" altLang="zh-CN"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/Unit: </a:t>
                </a:r>
                <a:r>
                  <a:rPr altLang="en-US"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亿台</a:t>
                </a:r>
                <a:r>
                  <a:rPr lang="en-US" altLang="zh-CN" sz="800" b="0" i="0" u="none" strike="noStrike" cap="none" normalizeH="0" baseline="0">
                    <a:solidFill>
                      <a:sysClr val="windowText" lastClr="000000"/>
                    </a:solidFill>
                    <a:effectLst/>
                    <a:uFillTx/>
                    <a:latin typeface="Times New Roman" panose="02020603050405020304" pitchFamily="18" charset="0"/>
                    <a:ea typeface="微软雅黑" panose="020B0503020204020204" charset="-122"/>
                    <a:sym typeface="Times New Roman" panose="02020603050405020304" pitchFamily="18" charset="0"/>
                  </a:rPr>
                  <a:t>/100 million</a:t>
                </a:r>
                <a:endParaRPr lang="zh-CN" sz="800" u="none" strike="noStrike" cap="none" normalizeH="0">
                  <a:solidFill>
                    <a:sysClr val="windowText" lastClr="000000"/>
                  </a:solidFill>
                  <a:uFillTx/>
                  <a:latin typeface="Times New Roman" panose="02020603050405020304" pitchFamily="18" charset="0"/>
                  <a:ea typeface="微软雅黑" panose="020B0503020204020204" charset="-122"/>
                </a:endParaRPr>
              </a:p>
            </c:rich>
          </c:tx>
          <c:layout>
            <c:manualLayout>
              <c:xMode val="edge"/>
              <c:yMode val="edge"/>
              <c:x val="0"/>
              <c:y val="0.000448306695951841"/>
            </c:manualLayout>
          </c:layout>
          <c:overlay val="0"/>
          <c:spPr>
            <a:noFill/>
            <a:ln>
              <a:noFill/>
            </a:ln>
            <a:effectLst/>
          </c:sp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lang="zh-CN" sz="800" b="0" i="0" u="none" strike="noStrike" kern="1200" cap="none" spc="0" normalizeH="0" baseline="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crossAx val="541546194"/>
        <c:crosses val="autoZero"/>
        <c:crossBetween val="between"/>
        <c:dispUnits>
          <c:builtInUnit val="tenThousands"/>
        </c:dispUnits>
      </c:valAx>
      <c:spPr>
        <a:noFill/>
        <a:ln w="25400">
          <a:noFill/>
        </a:ln>
        <a:effectLst/>
      </c:spPr>
    </c:plotArea>
    <c:plotVisOnly val="1"/>
    <c:dispBlanksAs val="gap"/>
    <c:showDLblsOverMax val="0"/>
    <c:extLst>
      <c:ext uri="{0b15fc19-7d7d-44ad-8c2d-2c3a37ce22c3}">
        <chartProps xmlns="https://web.wps.cn/et/2018/main" chartId="{2b983426-d285-4d3d-8adf-c7e625061485}"/>
      </c:ext>
    </c:extLst>
  </c:chart>
  <c:spPr>
    <a:solidFill>
      <a:schemeClr val="bg1"/>
    </a:solidFill>
    <a:ln w="9525" cap="flat" cmpd="sng" algn="ctr">
      <a:noFill/>
      <a:round/>
    </a:ln>
    <a:effectLst>
      <a:outerShdw blurRad="50800" dist="38100" dir="8100000" algn="tr" rotWithShape="0">
        <a:prstClr val="black">
          <a:alpha val="40000"/>
        </a:prstClr>
      </a:outerShdw>
    </a:effectLst>
  </c:spPr>
  <c:txPr>
    <a:bodyPr/>
    <a:lstStyle/>
    <a:p>
      <a:pPr>
        <a:defRPr lang="zh-CN" sz="800" u="none" strike="noStrike" kern="1200" cap="none" spc="0" normalizeH="0">
          <a:solidFill>
            <a:sysClr val="windowText" lastClr="000000"/>
          </a:solidFill>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1029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1002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0">
      <cs:styleClr val="auto"/>
    </cs:fillRef>
    <cs:effectRef idx="0"/>
    <cs:fontRef idx="minor">
      <a:schemeClr val="dk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1002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0">
      <cs:styleClr val="auto"/>
    </cs:fillRef>
    <cs:effectRef idx="0"/>
    <cs:fontRef idx="minor">
      <a:schemeClr val="dk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1002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0">
      <cs:styleClr val="auto"/>
    </cs:fillRef>
    <cs:effectRef idx="0"/>
    <cs:fontRef idx="minor">
      <a:schemeClr val="dk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1011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1011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1002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0">
      <cs:styleClr val="auto"/>
    </cs:fillRef>
    <cs:effectRef idx="0"/>
    <cs:fontRef idx="minor">
      <a:schemeClr val="dk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1000" kern="1200"/>
  </cs:chartArea>
  <cs:dataLabel>
    <cs:lnRef idx="0"/>
    <cs:fillRef idx="0"/>
    <cs:effectRef idx="0"/>
    <cs:fontRef idx="minor">
      <a:sysClr val="windowText" lastClr="000000">
        <a:lumMod val="75000"/>
        <a:lumOff val="2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dataPoint>
  <cs:dataPoint3D>
    <cs:lnRef idx="0"/>
    <cs:fillRef idx="1">
      <cs:styleClr val="auto"/>
    </cs:fillRef>
    <cs:effectRef idx="0"/>
    <cs:fontRef idx="minor">
      <a:sysClr val="windowText" lastClr="000000"/>
    </cs:fontRef>
  </cs:dataPoint3D>
  <cs:dataPointLine>
    <cs:lnRef idx="0">
      <cs:styleClr val="auto"/>
    </cs:lnRef>
    <cs:fillRef idx="1"/>
    <cs:effectRef idx="0"/>
    <cs:fontRef idx="minor">
      <a:sysClr val="windowText" lastClr="000000"/>
    </cs:fontRef>
    <cs:spPr>
      <a:ln w="28575" cap="rnd">
        <a:solidFill>
          <a:schemeClr val="phClr"/>
        </a:solidFill>
        <a:round/>
      </a:ln>
    </cs:spPr>
  </cs:dataPointLine>
  <cs:dataPointMarker>
    <cs:lnRef idx="0">
      <cs:styleClr val="auto"/>
    </cs:lnRef>
    <cs:fillRef idx="1">
      <cs:styleClr val="auto"/>
    </cs:fillRef>
    <cs:effectRef idx="0"/>
    <cs:fontRef idx="minor">
      <a:sysClr val="windowText" lastClr="000000"/>
    </cs:fontRef>
    <cs:spPr>
      <a:ln w="9525">
        <a:solidFill>
          <a:schemeClr val="phClr"/>
        </a:solidFill>
      </a:ln>
    </cs:spPr>
  </cs:dataPointMarker>
  <cs:dataPointMarkerLayout symbol="circle" size="5"/>
  <cs:dataPointWireframe>
    <cs:lnRef idx="0">
      <cs:styleClr val="auto"/>
    </cs:lnRef>
    <cs:fillRef idx="1"/>
    <cs:effectRef idx="0"/>
    <cs:fontRef idx="minor">
      <a:sysClr val="windowText" lastClr="000000"/>
    </cs:fontRef>
    <cs:spPr>
      <a:ln w="9525" cap="rnd">
        <a:solidFill>
          <a:schemeClr val="phClr"/>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65000"/>
          <a:lumOff val="35000"/>
        </a:sysClr>
      </a:solidFill>
      <a:ln w="9525">
        <a:solidFill>
          <a:sysClr val="windowText" lastClr="000000">
            <a:lumMod val="65000"/>
            <a:lumOff val="35000"/>
          </a:sysClr>
        </a:solidFill>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75000"/>
            <a:lumOff val="25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400" b="0" kern="1200" spc="0" baseline="0"/>
  </cs:title>
  <cs:trendline>
    <cs:lnRef idx="0">
      <cs:styleClr val="auto"/>
    </cs:lnRef>
    <cs:fillRef idx="0"/>
    <cs:effectRef idx="0"/>
    <cs:fontRef idx="minor">
      <a:sysClr val="windowText" lastClr="000000"/>
    </cs:fontRef>
    <cs:spPr>
      <a:ln w="19050" cap="rnd">
        <a:solidFill>
          <a:schemeClr val="phClr"/>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a:solidFill>
          <a:sysClr val="windowText" lastClr="000000">
            <a:lumMod val="15000"/>
            <a:lumOff val="85000"/>
          </a:sysClr>
        </a:solidFill>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0.463030303030303</cdr:x>
      <cdr:y>0.331515607371192</cdr:y>
    </cdr:from>
    <cdr:to>
      <cdr:x>0.511676767676768</cdr:x>
      <cdr:y>0.3757051523129</cdr:y>
    </cdr:to>
    <cdr:cxnSp>
      <cdr:nvCxnSpPr>
        <cdr:cNvPr id="2" name="直接箭头连接符 1"/>
        <cdr:cNvCxnSpPr/>
      </cdr:nvCxnSpPr>
      <cdr:spPr xmlns:a="http://schemas.openxmlformats.org/drawingml/2006/main">
        <a:xfrm xmlns:a="http://schemas.openxmlformats.org/drawingml/2006/main" flipH="1">
          <a:off x="3638550" y="1119505"/>
          <a:ext cx="382270" cy="149225"/>
        </a:xfrm>
        <a:prstGeom xmlns:a="http://schemas.openxmlformats.org/drawingml/2006/main" prst="straightConnector1">
          <a:avLst/>
        </a:prstGeom>
        <a:ln w="19050">
          <a:solidFill>
            <a:srgbClr val="0B358B"/>
          </a:solidFill>
          <a:tailEnd type="arrow"/>
        </a:ln>
      </cdr:spPr>
      <cdr:style>
        <a:lnRef xmlns:a="http://schemas.openxmlformats.org/drawingml/2006/main" idx="2">
          <a:schemeClr val="accent1"/>
        </a:lnRef>
        <a:fillRef xmlns:a="http://schemas.openxmlformats.org/drawingml/2006/main" idx="0">
          <a:srgbClr val="FFFFFF"/>
        </a:fillRef>
        <a:effectRef xmlns:a="http://schemas.openxmlformats.org/drawingml/2006/main" idx="0">
          <a:srgbClr val="FFFFFF"/>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封底">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文本框 5"/>
          <p:cNvSpPr txBox="1"/>
          <p:nvPr userDrawn="1"/>
        </p:nvSpPr>
        <p:spPr>
          <a:xfrm>
            <a:off x="7629525" y="2938145"/>
            <a:ext cx="4064000" cy="368300"/>
          </a:xfrm>
          <a:prstGeom prst="rect">
            <a:avLst/>
          </a:prstGeom>
          <a:noFill/>
        </p:spPr>
        <p:txBody>
          <a:bodyPr wrap="square" rtlCol="0">
            <a:spAutoFit/>
          </a:bodyPr>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1554" y="7825035"/>
            <a:ext cx="2698033" cy="316569"/>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3001" y="7825035"/>
            <a:ext cx="3957115" cy="316569"/>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1131" y="7825035"/>
            <a:ext cx="2698033" cy="316569"/>
          </a:xfrm>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microsoft.com/office/2007/relationships/hdphoto" Target="../media/image3.wdp"/><Relationship Id="rId1"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image" Target="../media/image1.png"/><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8" Type="http://schemas.openxmlformats.org/officeDocument/2006/relationships/theme" Target="../theme/theme5.xml"/><Relationship Id="rId17" Type="http://schemas.openxmlformats.org/officeDocument/2006/relationships/tags" Target="../tags/tag4.xml"/><Relationship Id="rId16" Type="http://schemas.openxmlformats.org/officeDocument/2006/relationships/image" Target="../media/image1.png"/><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B358B"/>
            </a:gs>
            <a:gs pos="40000">
              <a:srgbClr val="255792"/>
            </a:gs>
            <a:gs pos="65000">
              <a:srgbClr val="377292"/>
            </a:gs>
            <a:gs pos="100000">
              <a:srgbClr val="55999A"/>
            </a:gs>
          </a:gsLst>
          <a:lin ang="21594000" scaled="0"/>
        </a:gradFill>
        <a:effectLst/>
      </p:bgPr>
    </p:bg>
    <p:spTree>
      <p:nvGrpSpPr>
        <p:cNvPr id="1" name=""/>
        <p:cNvGrpSpPr/>
        <p:nvPr/>
      </p:nvGrpSpPr>
      <p:grpSpPr>
        <a:xfrm>
          <a:off x="0" y="0"/>
          <a:ext cx="0" cy="0"/>
          <a:chOff x="0" y="0"/>
          <a:chExt cx="0" cy="0"/>
        </a:xfrm>
      </p:grpSpPr>
      <p:pic>
        <p:nvPicPr>
          <p:cNvPr id="8" name="Picture 2" descr="科技-地球企业未来科技高新技术背景板-图司机"/>
          <p:cNvPicPr>
            <a:picLocks noChangeAspect="1" noChangeArrowheads="1"/>
          </p:cNvPicPr>
          <p:nvPr userDrawn="1"/>
        </p:nvPicPr>
        <p:blipFill>
          <a:blip r:embed="rId1" cstate="print">
            <a:lum bright="70000" contrast="-70000"/>
            <a:extLst>
              <a:ext uri="{BEBA8EAE-BF5A-486C-A8C5-ECC9F3942E4B}">
                <a14:imgProps xmlns:a14="http://schemas.microsoft.com/office/drawing/2010/main">
                  <a14:imgLayer r:embed="rId2">
                    <a14:imgEffect>
                      <a14:artisticPaintBrush/>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65240" y="116632"/>
            <a:ext cx="7845010" cy="761070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4765" y="2132965"/>
            <a:ext cx="12241530" cy="2232025"/>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等腰三角形 6"/>
          <p:cNvSpPr/>
          <p:nvPr userDrawn="1"/>
        </p:nvSpPr>
        <p:spPr>
          <a:xfrm rot="10800000">
            <a:off x="779780" y="4364990"/>
            <a:ext cx="350520" cy="241300"/>
          </a:xfrm>
          <a:prstGeom prst="triangle">
            <a:avLst/>
          </a:prstGeom>
          <a:solidFill>
            <a:srgbClr val="55999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占位符 1"/>
          <p:cNvSpPr>
            <a:spLocks noGrp="1"/>
          </p:cNvSpPr>
          <p:nvPr>
            <p:ph type="body" sz="quarter" idx="12"/>
          </p:nvPr>
        </p:nvSpPr>
        <p:spPr>
          <a:xfrm>
            <a:off x="1631504" y="3233535"/>
            <a:ext cx="1099811" cy="1048167"/>
          </a:xfrm>
        </p:spPr>
        <p:txBody>
          <a:bodyPr/>
          <a:p>
            <a:r>
              <a:rPr lang="en-US" altLang="zh-CN" dirty="0"/>
              <a:t>01</a:t>
            </a:r>
            <a:endParaRPr lang="zh-CN" altLang="en-US" dirty="0"/>
          </a:p>
        </p:txBody>
      </p:sp>
      <p:sp>
        <p:nvSpPr>
          <p:cNvPr id="9" name="等腰三角形 8"/>
          <p:cNvSpPr/>
          <p:nvPr userDrawn="1"/>
        </p:nvSpPr>
        <p:spPr>
          <a:xfrm>
            <a:off x="3647440" y="1917065"/>
            <a:ext cx="346710" cy="215900"/>
          </a:xfrm>
          <a:prstGeom prst="triangle">
            <a:avLst/>
          </a:prstGeom>
          <a:solidFill>
            <a:srgbClr val="55999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平行四边形 4"/>
          <p:cNvSpPr/>
          <p:nvPr userDrawn="1"/>
        </p:nvSpPr>
        <p:spPr>
          <a:xfrm>
            <a:off x="969645" y="1929765"/>
            <a:ext cx="2830830" cy="2675890"/>
          </a:xfrm>
          <a:prstGeom prst="parallelogram">
            <a:avLst>
              <a:gd name="adj" fmla="val 48848"/>
            </a:avLst>
          </a:prstGeom>
          <a:solidFill>
            <a:srgbClr val="25579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占位符 2"/>
          <p:cNvSpPr>
            <a:spLocks noGrp="1"/>
          </p:cNvSpPr>
          <p:nvPr userDrawn="1"/>
        </p:nvSpPr>
        <p:spPr>
          <a:xfrm>
            <a:off x="1847404" y="2781415"/>
            <a:ext cx="1099811" cy="1048167"/>
          </a:xfrm>
          <a:prstGeom prst="rect">
            <a:avLst/>
          </a:prstGeom>
        </p:spPr>
        <p:txBody>
          <a:bodyPr vert="horz" lIns="91440" tIns="45720" rIns="91440" bIns="45720" rtlCol="0">
            <a:normAutofit fontScale="90000"/>
          </a:bodyPr>
          <a:lstStyle>
            <a:lvl1pPr marL="0" indent="0" algn="l" defTabSz="914400" rtl="0" eaLnBrk="1" latinLnBrk="0" hangingPunct="1">
              <a:lnSpc>
                <a:spcPct val="90000"/>
              </a:lnSpc>
              <a:spcBef>
                <a:spcPts val="1000"/>
              </a:spcBef>
              <a:buFontTx/>
              <a:buNone/>
              <a:defRPr sz="6775" kern="1200">
                <a:solidFill>
                  <a:srgbClr val="F6F6F6"/>
                </a:solidFill>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0X</a:t>
            </a:r>
            <a:endParaRPr lang="zh-CN" altLang="en-US" dirty="0"/>
          </a:p>
        </p:txBody>
      </p:sp>
      <p:sp>
        <p:nvSpPr>
          <p:cNvPr id="11" name="文本占位符 1"/>
          <p:cNvSpPr>
            <a:spLocks noGrp="1"/>
          </p:cNvSpPr>
          <p:nvPr userDrawn="1"/>
        </p:nvSpPr>
        <p:spPr>
          <a:xfrm>
            <a:off x="3503237" y="2846713"/>
            <a:ext cx="7850511" cy="1078865"/>
          </a:xfrm>
          <a:prstGeom prst="rect">
            <a:avLst/>
          </a:prstGeom>
        </p:spPr>
        <p:txBody>
          <a:bodyPr vert="horz" lIns="91440" tIns="45720" rIns="91440" bIns="45720" rtlCol="0" anchor="ctr" anchorCtr="0">
            <a:spAutoFit/>
          </a:bodyPr>
          <a:lstStyle>
            <a:lvl1pPr marL="0" indent="0" algn="l" defTabSz="914400" rtl="0" eaLnBrk="1" latinLnBrk="0" hangingPunct="1">
              <a:lnSpc>
                <a:spcPct val="90000"/>
              </a:lnSpc>
              <a:spcBef>
                <a:spcPts val="1000"/>
              </a:spcBef>
              <a:buFontTx/>
              <a:buNone/>
              <a:defRPr lang="zh-CN" altLang="en-US" sz="3805" b="1" kern="1200" dirty="0">
                <a:solidFill>
                  <a:srgbClr val="585791"/>
                </a:solidFill>
                <a:latin typeface="微软雅黑" panose="020B0503020204020204" charset="-122"/>
                <a:ea typeface="微软雅黑" panose="020B0503020204020204" charset="-122"/>
                <a:cs typeface="+mn-cs"/>
              </a:defRPr>
            </a:lvl1pPr>
            <a:lvl2pPr marL="57658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1153795"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73164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230822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a:solidFill>
                  <a:srgbClr val="255792"/>
                </a:solidFill>
                <a:sym typeface="+mn-ea"/>
              </a:rPr>
              <a:t>章节标题</a:t>
            </a:r>
            <a:endParaRPr lang="en-US" altLang="zh-CN">
              <a:solidFill>
                <a:srgbClr val="255792"/>
              </a:solidFill>
              <a:sym typeface="+mn-ea"/>
            </a:endParaRPr>
          </a:p>
          <a:p>
            <a:pPr algn="ctr"/>
            <a:r>
              <a:rPr lang="en-US" altLang="zh-CN" sz="2400">
                <a:solidFill>
                  <a:srgbClr val="255792"/>
                </a:solidFill>
                <a:latin typeface="Times New Roman" panose="02020603050405020304" pitchFamily="18" charset="0"/>
                <a:cs typeface="Times New Roman" panose="02020603050405020304" pitchFamily="18" charset="0"/>
                <a:sym typeface="+mn-ea"/>
              </a:rPr>
              <a:t>English</a:t>
            </a:r>
            <a:endParaRPr lang="en-US" altLang="zh-CN" sz="2400">
              <a:solidFill>
                <a:srgbClr val="255792"/>
              </a:solidFill>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userDrawn="1"/>
        </p:nvPicPr>
        <p:blipFill>
          <a:blip r:embed="rId3">
            <a:clrChange>
              <a:clrFrom>
                <a:srgbClr val="FFFFFF">
                  <a:alpha val="100000"/>
                </a:srgbClr>
              </a:clrFrom>
              <a:clrTo>
                <a:srgbClr val="FFFFFF">
                  <a:alpha val="100000"/>
                  <a:alpha val="0"/>
                </a:srgbClr>
              </a:clrTo>
            </a:clrChange>
          </a:blip>
          <a:stretch>
            <a:fillRect/>
          </a:stretch>
        </p:blipFill>
        <p:spPr>
          <a:xfrm>
            <a:off x="9406890" y="149860"/>
            <a:ext cx="2543175" cy="57912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燕尾形 5"/>
          <p:cNvSpPr/>
          <p:nvPr userDrawn="1"/>
        </p:nvSpPr>
        <p:spPr>
          <a:xfrm>
            <a:off x="191770" y="399415"/>
            <a:ext cx="220980" cy="262255"/>
          </a:xfrm>
          <a:prstGeom prst="chevron">
            <a:avLst/>
          </a:prstGeom>
          <a:solidFill>
            <a:srgbClr val="0B358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2" name="直接连接符 21"/>
          <p:cNvCxnSpPr/>
          <p:nvPr userDrawn="1"/>
        </p:nvCxnSpPr>
        <p:spPr>
          <a:xfrm flipV="1">
            <a:off x="864000" y="1224000"/>
            <a:ext cx="10801350" cy="36830"/>
          </a:xfrm>
          <a:prstGeom prst="line">
            <a:avLst/>
          </a:prstGeom>
          <a:ln>
            <a:solidFill>
              <a:srgbClr val="0B358B"/>
            </a:solidFill>
          </a:ln>
        </p:spPr>
        <p:style>
          <a:lnRef idx="2">
            <a:schemeClr val="accent1"/>
          </a:lnRef>
          <a:fillRef idx="0">
            <a:srgbClr val="FFFFFF"/>
          </a:fillRef>
          <a:effectRef idx="0">
            <a:srgbClr val="FFFFFF"/>
          </a:effectRef>
          <a:fontRef idx="minor">
            <a:schemeClr val="tx1"/>
          </a:fontRef>
        </p:style>
      </p:cxnSp>
      <p:sp>
        <p:nvSpPr>
          <p:cNvPr id="28" name="燕尾形 27"/>
          <p:cNvSpPr/>
          <p:nvPr userDrawn="1"/>
        </p:nvSpPr>
        <p:spPr>
          <a:xfrm>
            <a:off x="407670" y="399415"/>
            <a:ext cx="220980" cy="262255"/>
          </a:xfrm>
          <a:prstGeom prst="chevron">
            <a:avLst/>
          </a:prstGeom>
          <a:solidFill>
            <a:srgbClr val="37729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userDrawn="1"/>
        </p:nvSpPr>
        <p:spPr>
          <a:xfrm>
            <a:off x="628650" y="399415"/>
            <a:ext cx="220980" cy="262255"/>
          </a:xfrm>
          <a:prstGeom prst="chevron">
            <a:avLst/>
          </a:prstGeom>
          <a:solidFill>
            <a:srgbClr val="55999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6"/>
          <a:stretch>
            <a:fillRect/>
          </a:stretch>
        </a:blipFill>
        <a:effectLst/>
      </p:bgPr>
    </p:bg>
    <p:spTree>
      <p:nvGrpSpPr>
        <p:cNvPr id="1" name=""/>
        <p:cNvGrpSpPr/>
        <p:nvPr/>
      </p:nvGrpSpPr>
      <p:grpSpPr>
        <a:xfrm>
          <a:off x="0" y="0"/>
          <a:ext cx="0" cy="0"/>
          <a:chOff x="0" y="0"/>
          <a:chExt cx="0" cy="0"/>
        </a:xfrm>
      </p:grpSpPr>
      <p:cxnSp>
        <p:nvCxnSpPr>
          <p:cNvPr id="22" name="直接连接符 21"/>
          <p:cNvCxnSpPr/>
          <p:nvPr userDrawn="1"/>
        </p:nvCxnSpPr>
        <p:spPr>
          <a:xfrm flipV="1">
            <a:off x="864000" y="1080000"/>
            <a:ext cx="10801350" cy="36830"/>
          </a:xfrm>
          <a:prstGeom prst="line">
            <a:avLst/>
          </a:prstGeom>
          <a:ln>
            <a:solidFill>
              <a:srgbClr val="0B358B"/>
            </a:solidFill>
          </a:ln>
        </p:spPr>
        <p:style>
          <a:lnRef idx="2">
            <a:schemeClr val="accent1"/>
          </a:lnRef>
          <a:fillRef idx="0">
            <a:srgbClr val="FFFFFF"/>
          </a:fillRef>
          <a:effectRef idx="0">
            <a:srgbClr val="FFFFFF"/>
          </a:effectRef>
          <a:fontRef idx="minor">
            <a:schemeClr val="tx1"/>
          </a:fontRef>
        </p:style>
      </p:cxnSp>
      <p:sp>
        <p:nvSpPr>
          <p:cNvPr id="7" name="燕尾形 6"/>
          <p:cNvSpPr/>
          <p:nvPr userDrawn="1"/>
        </p:nvSpPr>
        <p:spPr>
          <a:xfrm>
            <a:off x="191770" y="399415"/>
            <a:ext cx="220980" cy="262255"/>
          </a:xfrm>
          <a:prstGeom prst="chevron">
            <a:avLst/>
          </a:prstGeom>
          <a:solidFill>
            <a:srgbClr val="0B358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userDrawn="1"/>
        </p:nvSpPr>
        <p:spPr>
          <a:xfrm>
            <a:off x="407670" y="399415"/>
            <a:ext cx="220980" cy="262255"/>
          </a:xfrm>
          <a:prstGeom prst="chevron">
            <a:avLst/>
          </a:prstGeom>
          <a:solidFill>
            <a:srgbClr val="37729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userDrawn="1"/>
        </p:nvSpPr>
        <p:spPr>
          <a:xfrm>
            <a:off x="628650" y="399415"/>
            <a:ext cx="220980" cy="262255"/>
          </a:xfrm>
          <a:prstGeom prst="chevron">
            <a:avLst/>
          </a:prstGeom>
          <a:solidFill>
            <a:srgbClr val="55999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chart" Target="../charts/chart20.xml"/><Relationship Id="rId3" Type="http://schemas.openxmlformats.org/officeDocument/2006/relationships/chart" Target="../charts/chart19.xml"/><Relationship Id="rId2" Type="http://schemas.openxmlformats.org/officeDocument/2006/relationships/chart" Target="../charts/chart18.xml"/><Relationship Id="rId14" Type="http://schemas.openxmlformats.org/officeDocument/2006/relationships/slideLayout" Target="../slideLayouts/slideLayout7.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chart" Target="../charts/chart17.xml"/></Relationships>
</file>

<file path=ppt/slides/_rels/slide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ags" Target="../tags/tag74.xml"/><Relationship Id="rId3" Type="http://schemas.openxmlformats.org/officeDocument/2006/relationships/tags" Target="../tags/tag73.xml"/><Relationship Id="rId20" Type="http://schemas.openxmlformats.org/officeDocument/2006/relationships/slideLayout" Target="../slideLayouts/slideLayout12.xml"/><Relationship Id="rId2" Type="http://schemas.openxmlformats.org/officeDocument/2006/relationships/tags" Target="../tags/tag72.xml"/><Relationship Id="rId19" Type="http://schemas.openxmlformats.org/officeDocument/2006/relationships/image" Target="../media/image15.png"/><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image" Target="../media/image14.png"/><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9.svg"/><Relationship Id="rId17" Type="http://schemas.openxmlformats.org/officeDocument/2006/relationships/slideLayout" Target="../slideLayouts/slideLayout13.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99.xml"/><Relationship Id="rId3" Type="http://schemas.openxmlformats.org/officeDocument/2006/relationships/image" Target="../media/image9.svg"/><Relationship Id="rId29" Type="http://schemas.openxmlformats.org/officeDocument/2006/relationships/slideLayout" Target="../slideLayouts/slideLayout14.xml"/><Relationship Id="rId28" Type="http://schemas.openxmlformats.org/officeDocument/2006/relationships/image" Target="../media/image25.svg"/><Relationship Id="rId27" Type="http://schemas.openxmlformats.org/officeDocument/2006/relationships/image" Target="../media/image24.png"/><Relationship Id="rId26" Type="http://schemas.openxmlformats.org/officeDocument/2006/relationships/tags" Target="../tags/tag113.xml"/><Relationship Id="rId25" Type="http://schemas.openxmlformats.org/officeDocument/2006/relationships/image" Target="../media/image23.svg"/><Relationship Id="rId24" Type="http://schemas.openxmlformats.org/officeDocument/2006/relationships/image" Target="../media/image22.png"/><Relationship Id="rId23" Type="http://schemas.openxmlformats.org/officeDocument/2006/relationships/tags" Target="../tags/tag112.xml"/><Relationship Id="rId22" Type="http://schemas.openxmlformats.org/officeDocument/2006/relationships/image" Target="../media/image21.svg"/><Relationship Id="rId21" Type="http://schemas.openxmlformats.org/officeDocument/2006/relationships/image" Target="../media/image20.png"/><Relationship Id="rId20" Type="http://schemas.openxmlformats.org/officeDocument/2006/relationships/tags" Target="../tags/tag111.xml"/><Relationship Id="rId2" Type="http://schemas.openxmlformats.org/officeDocument/2006/relationships/image" Target="../media/image8.png"/><Relationship Id="rId19" Type="http://schemas.openxmlformats.org/officeDocument/2006/relationships/image" Target="../media/image19.svg"/><Relationship Id="rId18" Type="http://schemas.openxmlformats.org/officeDocument/2006/relationships/image" Target="../media/image18.png"/><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8.xml"/></Relationships>
</file>

<file path=ppt/slides/_rels/slide15.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6" Type="http://schemas.openxmlformats.org/officeDocument/2006/relationships/notesSlide" Target="../notesSlides/notesSlide1.xml"/><Relationship Id="rId35" Type="http://schemas.openxmlformats.org/officeDocument/2006/relationships/slideLayout" Target="../slideLayouts/slideLayout15.xml"/><Relationship Id="rId34" Type="http://schemas.openxmlformats.org/officeDocument/2006/relationships/image" Target="../media/image33.svg"/><Relationship Id="rId33" Type="http://schemas.openxmlformats.org/officeDocument/2006/relationships/image" Target="../media/image32.png"/><Relationship Id="rId32" Type="http://schemas.openxmlformats.org/officeDocument/2006/relationships/tags" Target="../tags/tag137.xml"/><Relationship Id="rId31" Type="http://schemas.openxmlformats.org/officeDocument/2006/relationships/tags" Target="../tags/tag136.xml"/><Relationship Id="rId30" Type="http://schemas.openxmlformats.org/officeDocument/2006/relationships/tags" Target="../tags/tag135.xml"/><Relationship Id="rId3" Type="http://schemas.openxmlformats.org/officeDocument/2006/relationships/tags" Target="../tags/tag114.xml"/><Relationship Id="rId29" Type="http://schemas.openxmlformats.org/officeDocument/2006/relationships/tags" Target="../tags/tag134.xml"/><Relationship Id="rId28" Type="http://schemas.openxmlformats.org/officeDocument/2006/relationships/tags" Target="../tags/tag133.xml"/><Relationship Id="rId27" Type="http://schemas.openxmlformats.org/officeDocument/2006/relationships/image" Target="../media/image31.svg"/><Relationship Id="rId26" Type="http://schemas.openxmlformats.org/officeDocument/2006/relationships/image" Target="../media/image30.png"/><Relationship Id="rId25" Type="http://schemas.openxmlformats.org/officeDocument/2006/relationships/tags" Target="../tags/tag132.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image" Target="../media/image29.svg"/><Relationship Id="rId2" Type="http://schemas.openxmlformats.org/officeDocument/2006/relationships/image" Target="../media/image9.svg"/><Relationship Id="rId19" Type="http://schemas.openxmlformats.org/officeDocument/2006/relationships/image" Target="../media/image28.png"/><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image" Target="../media/image27.svg"/><Relationship Id="rId12" Type="http://schemas.openxmlformats.org/officeDocument/2006/relationships/image" Target="../media/image26.png"/><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image" Target="../media/image9.svg"/><Relationship Id="rId21" Type="http://schemas.openxmlformats.org/officeDocument/2006/relationships/slideLayout" Target="../slideLayouts/slideLayout21.xml"/><Relationship Id="rId20" Type="http://schemas.openxmlformats.org/officeDocument/2006/relationships/tags" Target="../tags/tag152.xml"/><Relationship Id="rId2" Type="http://schemas.openxmlformats.org/officeDocument/2006/relationships/image" Target="../media/image8.png"/><Relationship Id="rId19" Type="http://schemas.openxmlformats.org/officeDocument/2006/relationships/tags" Target="../tags/tag151.xml"/><Relationship Id="rId18" Type="http://schemas.openxmlformats.org/officeDocument/2006/relationships/tags" Target="../tags/tag150.xml"/><Relationship Id="rId17" Type="http://schemas.openxmlformats.org/officeDocument/2006/relationships/image" Target="../media/image35.svg"/><Relationship Id="rId16" Type="http://schemas.openxmlformats.org/officeDocument/2006/relationships/image" Target="../media/image34.png"/><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chart" Target="../charts/chart21.xml"/></Relationships>
</file>

<file path=ppt/slides/_rels/slide17.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image" Target="../media/image9.svg"/><Relationship Id="rId23" Type="http://schemas.openxmlformats.org/officeDocument/2006/relationships/slideLayout" Target="../slideLayouts/slideLayout7.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image" Target="../media/image8.png"/><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chart" Target="../charts/chart22.xml"/></Relationships>
</file>

<file path=ppt/slides/_rels/slide18.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6" Type="http://schemas.openxmlformats.org/officeDocument/2006/relationships/slideLayout" Target="../slideLayouts/slideLayout17.xml"/><Relationship Id="rId45" Type="http://schemas.openxmlformats.org/officeDocument/2006/relationships/tags" Target="../tags/tag207.xml"/><Relationship Id="rId44" Type="http://schemas.openxmlformats.org/officeDocument/2006/relationships/image" Target="../media/image39.png"/><Relationship Id="rId43" Type="http://schemas.openxmlformats.org/officeDocument/2006/relationships/tags" Target="../tags/tag206.xml"/><Relationship Id="rId42" Type="http://schemas.openxmlformats.org/officeDocument/2006/relationships/tags" Target="../tags/tag205.xml"/><Relationship Id="rId41" Type="http://schemas.openxmlformats.org/officeDocument/2006/relationships/tags" Target="../tags/tag204.xml"/><Relationship Id="rId40" Type="http://schemas.openxmlformats.org/officeDocument/2006/relationships/tags" Target="../tags/tag203.xml"/><Relationship Id="rId4" Type="http://schemas.openxmlformats.org/officeDocument/2006/relationships/tags" Target="../tags/tag172.xml"/><Relationship Id="rId39" Type="http://schemas.openxmlformats.org/officeDocument/2006/relationships/tags" Target="../tags/tag202.xml"/><Relationship Id="rId38" Type="http://schemas.openxmlformats.org/officeDocument/2006/relationships/tags" Target="../tags/tag201.xml"/><Relationship Id="rId37" Type="http://schemas.openxmlformats.org/officeDocument/2006/relationships/tags" Target="../tags/tag200.xml"/><Relationship Id="rId36" Type="http://schemas.openxmlformats.org/officeDocument/2006/relationships/tags" Target="../tags/tag199.xml"/><Relationship Id="rId35" Type="http://schemas.openxmlformats.org/officeDocument/2006/relationships/tags" Target="../tags/tag198.xml"/><Relationship Id="rId34" Type="http://schemas.openxmlformats.org/officeDocument/2006/relationships/image" Target="../media/image38.png"/><Relationship Id="rId33" Type="http://schemas.openxmlformats.org/officeDocument/2006/relationships/tags" Target="../tags/tag197.xml"/><Relationship Id="rId32" Type="http://schemas.openxmlformats.org/officeDocument/2006/relationships/tags" Target="../tags/tag196.xml"/><Relationship Id="rId31" Type="http://schemas.openxmlformats.org/officeDocument/2006/relationships/tags" Target="../tags/tag195.xml"/><Relationship Id="rId30" Type="http://schemas.openxmlformats.org/officeDocument/2006/relationships/tags" Target="../tags/tag194.xml"/><Relationship Id="rId3" Type="http://schemas.openxmlformats.org/officeDocument/2006/relationships/image" Target="../media/image9.svg"/><Relationship Id="rId29" Type="http://schemas.openxmlformats.org/officeDocument/2006/relationships/tags" Target="../tags/tag193.xml"/><Relationship Id="rId28" Type="http://schemas.openxmlformats.org/officeDocument/2006/relationships/tags" Target="../tags/tag192.xml"/><Relationship Id="rId27" Type="http://schemas.openxmlformats.org/officeDocument/2006/relationships/tags" Target="../tags/tag191.xml"/><Relationship Id="rId26" Type="http://schemas.openxmlformats.org/officeDocument/2006/relationships/tags" Target="../tags/tag190.xml"/><Relationship Id="rId25" Type="http://schemas.openxmlformats.org/officeDocument/2006/relationships/tags" Target="../tags/tag189.xml"/><Relationship Id="rId24" Type="http://schemas.openxmlformats.org/officeDocument/2006/relationships/image" Target="../media/image37.png"/><Relationship Id="rId23" Type="http://schemas.openxmlformats.org/officeDocument/2006/relationships/tags" Target="../tags/tag188.xml"/><Relationship Id="rId22" Type="http://schemas.openxmlformats.org/officeDocument/2006/relationships/tags" Target="../tags/tag187.xml"/><Relationship Id="rId21" Type="http://schemas.openxmlformats.org/officeDocument/2006/relationships/tags" Target="../tags/tag186.xml"/><Relationship Id="rId20" Type="http://schemas.openxmlformats.org/officeDocument/2006/relationships/tags" Target="../tags/tag185.xml"/><Relationship Id="rId2" Type="http://schemas.openxmlformats.org/officeDocument/2006/relationships/image" Target="../media/image8.png"/><Relationship Id="rId19" Type="http://schemas.openxmlformats.org/officeDocument/2006/relationships/tags" Target="../tags/tag184.xml"/><Relationship Id="rId18" Type="http://schemas.openxmlformats.org/officeDocument/2006/relationships/tags" Target="../tags/tag183.xml"/><Relationship Id="rId17" Type="http://schemas.openxmlformats.org/officeDocument/2006/relationships/tags" Target="../tags/tag182.xml"/><Relationship Id="rId16" Type="http://schemas.openxmlformats.org/officeDocument/2006/relationships/tags" Target="../tags/tag181.xml"/><Relationship Id="rId15" Type="http://schemas.openxmlformats.org/officeDocument/2006/relationships/image" Target="../media/image35.svg"/><Relationship Id="rId14" Type="http://schemas.openxmlformats.org/officeDocument/2006/relationships/image" Target="../media/image34.png"/><Relationship Id="rId13" Type="http://schemas.openxmlformats.org/officeDocument/2006/relationships/tags" Target="../tags/tag180.xml"/><Relationship Id="rId12" Type="http://schemas.openxmlformats.org/officeDocument/2006/relationships/image" Target="../media/image36.png"/><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chart" Target="../charts/chart23.xml"/></Relationships>
</file>

<file path=ppt/slides/_rels/slide19.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image" Target="../media/image9.svg"/><Relationship Id="rId3" Type="http://schemas.openxmlformats.org/officeDocument/2006/relationships/image" Target="../media/image8.png"/><Relationship Id="rId2" Type="http://schemas.openxmlformats.org/officeDocument/2006/relationships/chart" Target="../charts/chart25.xml"/><Relationship Id="rId15" Type="http://schemas.openxmlformats.org/officeDocument/2006/relationships/slideLayout" Target="../slideLayouts/slideLayout5.xml"/><Relationship Id="rId14" Type="http://schemas.openxmlformats.org/officeDocument/2006/relationships/image" Target="../media/image45.svg"/><Relationship Id="rId13" Type="http://schemas.openxmlformats.org/officeDocument/2006/relationships/image" Target="../media/image44.png"/><Relationship Id="rId12" Type="http://schemas.openxmlformats.org/officeDocument/2006/relationships/tags" Target="../tags/tag211.xml"/><Relationship Id="rId11" Type="http://schemas.openxmlformats.org/officeDocument/2006/relationships/image" Target="../media/image43.svg"/><Relationship Id="rId10" Type="http://schemas.openxmlformats.org/officeDocument/2006/relationships/image" Target="../media/image42.png"/><Relationship Id="rId1" Type="http://schemas.openxmlformats.org/officeDocument/2006/relationships/chart" Target="../charts/chart2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image" Target="../media/image9.svg"/><Relationship Id="rId2" Type="http://schemas.openxmlformats.org/officeDocument/2006/relationships/image" Target="../media/image8.png"/><Relationship Id="rId18" Type="http://schemas.openxmlformats.org/officeDocument/2006/relationships/slideLayout" Target="../slideLayouts/slideLayout7.xml"/><Relationship Id="rId17" Type="http://schemas.openxmlformats.org/officeDocument/2006/relationships/tags" Target="../tags/tag225.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chart" Target="../charts/chart2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27.xml"/></Relationships>
</file>

<file path=ppt/slides/_rels/slide24.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svg"/><Relationship Id="rId6" Type="http://schemas.openxmlformats.org/officeDocument/2006/relationships/image" Target="../media/image48.png"/><Relationship Id="rId5" Type="http://schemas.openxmlformats.org/officeDocument/2006/relationships/tags" Target="../tags/tag229.xml"/><Relationship Id="rId4" Type="http://schemas.openxmlformats.org/officeDocument/2006/relationships/image" Target="../media/image47.svg"/><Relationship Id="rId3" Type="http://schemas.openxmlformats.org/officeDocument/2006/relationships/image" Target="../media/image46.png"/><Relationship Id="rId2" Type="http://schemas.openxmlformats.org/officeDocument/2006/relationships/tags" Target="../tags/tag228.xml"/><Relationship Id="rId11" Type="http://schemas.openxmlformats.org/officeDocument/2006/relationships/slideLayout" Target="../slideLayouts/slideLayout2.xml"/><Relationship Id="rId10" Type="http://schemas.openxmlformats.org/officeDocument/2006/relationships/image" Target="../media/image52.jpe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tags" Target="../tags/tag231.xml"/><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tags" Target="../tags/tag230.xml"/><Relationship Id="rId11" Type="http://schemas.openxmlformats.org/officeDocument/2006/relationships/slideLayout" Target="../slideLayouts/slideLayout2.xml"/><Relationship Id="rId10" Type="http://schemas.openxmlformats.org/officeDocument/2006/relationships/image" Target="../media/image52.jpe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tags" Target="../tags/tag233.xml"/><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tags" Target="../tags/tag232.xml"/><Relationship Id="rId11" Type="http://schemas.openxmlformats.org/officeDocument/2006/relationships/slideLayout" Target="../slideLayouts/slideLayout2.xml"/><Relationship Id="rId10" Type="http://schemas.openxmlformats.org/officeDocument/2006/relationships/image" Target="../media/image52.jpe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tags" Target="../tags/tag235.xml"/><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tags" Target="../tags/tag234.xml"/><Relationship Id="rId11" Type="http://schemas.openxmlformats.org/officeDocument/2006/relationships/slideLayout" Target="../slideLayouts/slideLayout2.xml"/><Relationship Id="rId10" Type="http://schemas.openxmlformats.org/officeDocument/2006/relationships/image" Target="../media/image52.jpe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tags" Target="../tags/tag237.xml"/><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tags" Target="../tags/tag236.xml"/><Relationship Id="rId11" Type="http://schemas.openxmlformats.org/officeDocument/2006/relationships/slideLayout" Target="../slideLayouts/slideLayout2.xml"/><Relationship Id="rId10" Type="http://schemas.openxmlformats.org/officeDocument/2006/relationships/image" Target="../media/image52.jpe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tags" Target="../tags/tag239.xml"/><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tags" Target="../tags/tag238.xml"/><Relationship Id="rId11" Type="http://schemas.openxmlformats.org/officeDocument/2006/relationships/slideLayout" Target="../slideLayouts/slideLayout2.xml"/><Relationship Id="rId10" Type="http://schemas.openxmlformats.org/officeDocument/2006/relationships/image" Target="../media/image52.jpe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5" Type="http://schemas.openxmlformats.org/officeDocument/2006/relationships/slideLayout" Target="../slideLayouts/slideLayout2.xml"/><Relationship Id="rId14" Type="http://schemas.openxmlformats.org/officeDocument/2006/relationships/image" Target="../media/image9.svg"/><Relationship Id="rId13" Type="http://schemas.openxmlformats.org/officeDocument/2006/relationships/image" Target="../media/image8.png"/><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3" Type="http://schemas.openxmlformats.org/officeDocument/2006/relationships/slideLayout" Target="../slideLayouts/slideLayout7.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chart" Target="../charts/chart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chart" Target="../charts/chart6.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chart" Target="../charts/chart9.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chart" Target="../charts/chart15.xml"/><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chart" Target="../charts/chart12.xml"/></Relationships>
</file>

<file path=ppt/slides/_rels/slide9.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8" Type="http://schemas.openxmlformats.org/officeDocument/2006/relationships/slideLayout" Target="../slideLayouts/slideLayout5.xml"/><Relationship Id="rId27" Type="http://schemas.openxmlformats.org/officeDocument/2006/relationships/tags" Target="../tags/tag61.xml"/><Relationship Id="rId26" Type="http://schemas.openxmlformats.org/officeDocument/2006/relationships/tags" Target="../tags/tag60.xml"/><Relationship Id="rId25" Type="http://schemas.openxmlformats.org/officeDocument/2006/relationships/tags" Target="../tags/tag59.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矩形 1"/>
          <p:cNvSpPr/>
          <p:nvPr/>
        </p:nvSpPr>
        <p:spPr>
          <a:xfrm>
            <a:off x="0" y="0"/>
            <a:ext cx="12192000" cy="6858000"/>
          </a:xfrm>
          <a:prstGeom prst="rect">
            <a:avLst/>
          </a:prstGeom>
          <a:gradFill flip="none">
            <a:gsLst>
              <a:gs pos="37000">
                <a:srgbClr val="171D2A">
                  <a:lumMod val="91000"/>
                  <a:alpha val="0"/>
                </a:srgbClr>
              </a:gs>
              <a:gs pos="0">
                <a:schemeClr val="bg1">
                  <a:alpha val="0"/>
                </a:schemeClr>
              </a:gs>
              <a:gs pos="100000">
                <a:srgbClr val="0E2F7A">
                  <a:alpha val="88000"/>
                </a:srgb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副标题 4"/>
          <p:cNvSpPr txBox="1"/>
          <p:nvPr/>
        </p:nvSpPr>
        <p:spPr>
          <a:xfrm>
            <a:off x="5537558" y="5269767"/>
            <a:ext cx="1339392" cy="558799"/>
          </a:xfrm>
          <a:prstGeom prst="rect">
            <a:avLst/>
          </a:prstGeom>
          <a:effectLst>
            <a:outerShdw blurRad="50800" dist="38100" dir="8100000" algn="tr"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b="1" dirty="0">
                <a:solidFill>
                  <a:schemeClr val="bg1"/>
                </a:solidFill>
                <a:latin typeface="Times New Roman" panose="02020603050405020304" pitchFamily="18" charset="0"/>
                <a:ea typeface="方正小标宋简体" panose="02010601030101010101" pitchFamily="65" charset="-122"/>
                <a:cs typeface="Times New Roman" panose="02020603050405020304" pitchFamily="18" charset="0"/>
                <a:sym typeface="+mn-lt"/>
              </a:rPr>
              <a:t>2026</a:t>
            </a:r>
            <a:r>
              <a:rPr lang="zh-CN" altLang="en-US" sz="2000" b="1" dirty="0">
                <a:solidFill>
                  <a:schemeClr val="bg1"/>
                </a:solidFill>
                <a:latin typeface="Times New Roman" panose="02020603050405020304" pitchFamily="18" charset="0"/>
                <a:ea typeface="方正小标宋简体" panose="02010601030101010101" pitchFamily="65" charset="-122"/>
                <a:cs typeface="Times New Roman" panose="02020603050405020304" pitchFamily="18" charset="0"/>
                <a:sym typeface="+mn-lt"/>
              </a:rPr>
              <a:t>年</a:t>
            </a:r>
            <a:r>
              <a:rPr lang="en-US" altLang="zh-CN" sz="2000" b="1" dirty="0">
                <a:solidFill>
                  <a:schemeClr val="bg1"/>
                </a:solidFill>
                <a:latin typeface="Times New Roman" panose="02020603050405020304" pitchFamily="18" charset="0"/>
                <a:ea typeface="方正小标宋简体" panose="02010601030101010101" pitchFamily="65" charset="-122"/>
                <a:cs typeface="Times New Roman" panose="02020603050405020304" pitchFamily="18" charset="0"/>
                <a:sym typeface="+mn-lt"/>
              </a:rPr>
              <a:t>6</a:t>
            </a:r>
            <a:r>
              <a:rPr lang="zh-CN" altLang="en-US" sz="2000" b="1" dirty="0">
                <a:solidFill>
                  <a:schemeClr val="bg1"/>
                </a:solidFill>
                <a:latin typeface="Times New Roman" panose="02020603050405020304" pitchFamily="18" charset="0"/>
                <a:ea typeface="方正小标宋简体" panose="02010601030101010101" pitchFamily="65" charset="-122"/>
                <a:cs typeface="Times New Roman" panose="02020603050405020304" pitchFamily="18" charset="0"/>
                <a:sym typeface="+mn-lt"/>
              </a:rPr>
              <a:t>月</a:t>
            </a:r>
            <a:endParaRPr lang="zh-CN" altLang="en-US" sz="2000" b="1" dirty="0">
              <a:solidFill>
                <a:schemeClr val="bg1"/>
              </a:solidFill>
              <a:latin typeface="Times New Roman" panose="02020603050405020304" pitchFamily="18" charset="0"/>
              <a:ea typeface="方正小标宋简体" panose="02010601030101010101" pitchFamily="65" charset="-122"/>
              <a:cs typeface="Times New Roman" panose="02020603050405020304" pitchFamily="18" charset="0"/>
              <a:sym typeface="+mn-lt"/>
            </a:endParaRPr>
          </a:p>
        </p:txBody>
      </p:sp>
      <p:sp>
        <p:nvSpPr>
          <p:cNvPr id="9" name="标题 3"/>
          <p:cNvSpPr txBox="1"/>
          <p:nvPr/>
        </p:nvSpPr>
        <p:spPr>
          <a:xfrm>
            <a:off x="242570" y="1017270"/>
            <a:ext cx="11929110" cy="2910840"/>
          </a:xfrm>
          <a:prstGeom prst="rect">
            <a:avLst/>
          </a:prstGeom>
          <a:effectLst>
            <a:outerShdw blurRad="50800" dist="38100" dir="8100000" algn="tr" rotWithShape="0">
              <a:prstClr val="black">
                <a:alpha val="40000"/>
              </a:prstClr>
            </a:outerShdw>
          </a:effectLst>
        </p:spPr>
        <p:txBody>
          <a:bodyPr lIns="136525" tIns="136525" rIns="136525" bIns="136525">
            <a:normAutofit fontScale="6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indent="0" algn="ctr" fontAlgn="auto">
              <a:lnSpc>
                <a:spcPct val="130000"/>
              </a:lnSpc>
              <a:spcBef>
                <a:spcPts val="500"/>
              </a:spcBef>
            </a:pPr>
            <a:r>
              <a:rPr lang="zh-CN" altLang="en-US" sz="9000" dirty="0">
                <a:solidFill>
                  <a:schemeClr val="bg1"/>
                </a:solidFill>
                <a:latin typeface="微软雅黑" panose="020B0503020204020204" charset="-122"/>
                <a:ea typeface="微软雅黑" panose="020B0503020204020204" charset="-122"/>
                <a:cs typeface="微软雅黑" panose="020B0503020204020204" charset="-122"/>
                <a:sym typeface="+mn-lt"/>
              </a:rPr>
              <a:t>全球供应链促进报告及韧性指数矩阵</a:t>
            </a:r>
            <a:endParaRPr lang="en-US" altLang="zh-CN" sz="9000" dirty="0">
              <a:solidFill>
                <a:srgbClr val="FFFFFF"/>
              </a:solidFill>
              <a:latin typeface="微软雅黑" panose="020B0503020204020204" charset="-122"/>
              <a:ea typeface="微软雅黑" panose="020B0503020204020204" charset="-122"/>
              <a:cs typeface="微软雅黑" panose="020B0503020204020204" charset="-122"/>
              <a:sym typeface="+mn-lt"/>
            </a:endParaRPr>
          </a:p>
          <a:p>
            <a:pPr indent="0" algn="l" fontAlgn="auto">
              <a:lnSpc>
                <a:spcPct val="0"/>
              </a:lnSpc>
              <a:spcBef>
                <a:spcPts val="500"/>
              </a:spcBef>
            </a:pPr>
            <a:endParaRPr lang="en-US" altLang="zh-CN" sz="1800" dirty="0">
              <a:solidFill>
                <a:srgbClr val="FFFFFF"/>
              </a:solidFill>
              <a:latin typeface="微软雅黑" panose="020B0503020204020204" charset="-122"/>
              <a:ea typeface="微软雅黑" panose="020B0503020204020204" charset="-122"/>
              <a:cs typeface="微软雅黑" panose="020B0503020204020204" charset="-122"/>
              <a:sym typeface="+mn-lt"/>
            </a:endParaRPr>
          </a:p>
          <a:p>
            <a:pPr indent="0" algn="l" fontAlgn="auto">
              <a:lnSpc>
                <a:spcPct val="130000"/>
              </a:lnSpc>
              <a:spcBef>
                <a:spcPts val="500"/>
              </a:spcBef>
            </a:pPr>
            <a:r>
              <a:rPr lang="en-US" altLang="zh-CN" sz="4000"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lt"/>
              </a:rPr>
              <a:t>Global Supply Chain Promotion Report &amp; Global Supply Chain Resilience Index Matrix</a:t>
            </a:r>
            <a:endParaRPr lang="en-US" altLang="zh-CN" sz="4000"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lt"/>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319" y="4539615"/>
            <a:ext cx="3531870" cy="73025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103840" y="3388995"/>
            <a:ext cx="4428000" cy="521970"/>
          </a:xfrm>
          <a:prstGeom prst="rect">
            <a:avLst/>
          </a:prstGeom>
          <a:noFill/>
        </p:spPr>
        <p:txBody>
          <a:bodyPr wrap="square" rtlCol="0" anchor="ctr" anchorCtr="0">
            <a:spAutoFit/>
          </a:bodyPr>
          <a:p>
            <a:pPr algn="ctr"/>
            <a:r>
              <a:rPr lang="zh-CN" altLang="en-US" sz="900">
                <a:latin typeface="Times New Roman" panose="02020603050405020304" pitchFamily="18" charset="0"/>
                <a:ea typeface="微软雅黑" panose="020B0503020204020204" charset="-122"/>
                <a:cs typeface="Times New Roman" panose="02020603050405020304" pitchFamily="18" charset="0"/>
              </a:rPr>
              <a:t> </a:t>
            </a:r>
            <a:r>
              <a:rPr lang="zh-CN" altLang="en-US" sz="1000" b="1">
                <a:latin typeface="Times New Roman" panose="02020603050405020304" pitchFamily="18" charset="0"/>
                <a:ea typeface="微软雅黑" panose="020B0503020204020204" charset="-122"/>
                <a:cs typeface="Times New Roman" panose="02020603050405020304" pitchFamily="18" charset="0"/>
              </a:rPr>
              <a:t>2016-2025年中国制造业增加值和占当年国内生产总值的情况</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900">
                <a:latin typeface="Times New Roman" panose="02020603050405020304" pitchFamily="18" charset="0"/>
                <a:ea typeface="微软雅黑" panose="020B0503020204020204" charset="-122"/>
                <a:cs typeface="Times New Roman" panose="02020603050405020304" pitchFamily="18" charset="0"/>
              </a:rPr>
              <a:t>Share of the Added Value of China's Manufacturing Sector in Its GDP by Year, 2016-2025</a:t>
            </a:r>
            <a:endParaRPr lang="en-US" altLang="zh-CN" sz="900">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900">
                <a:latin typeface="Times New Roman" panose="02020603050405020304" pitchFamily="18" charset="0"/>
                <a:ea typeface="微软雅黑" panose="020B0503020204020204" charset="-122"/>
                <a:cs typeface="Times New Roman" panose="02020603050405020304" pitchFamily="18" charset="0"/>
              </a:rPr>
              <a:t>数据来源</a:t>
            </a:r>
            <a:r>
              <a:rPr lang="en-US" altLang="zh-CN" sz="9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900">
                <a:latin typeface="Times New Roman" panose="02020603050405020304" pitchFamily="18" charset="0"/>
                <a:ea typeface="微软雅黑" panose="020B0503020204020204" charset="-122"/>
                <a:cs typeface="Times New Roman" panose="02020603050405020304" pitchFamily="18" charset="0"/>
              </a:rPr>
              <a:t>：中国统计年鉴</a:t>
            </a:r>
            <a:r>
              <a:rPr lang="en-US" altLang="zh-CN" sz="900">
                <a:latin typeface="Times New Roman" panose="02020603050405020304" pitchFamily="18" charset="0"/>
                <a:ea typeface="微软雅黑" panose="020B0503020204020204" charset="-122"/>
                <a:cs typeface="Times New Roman" panose="02020603050405020304" pitchFamily="18" charset="0"/>
              </a:rPr>
              <a:t>/ China Statistical Yearbook</a:t>
            </a:r>
            <a:r>
              <a:rPr lang="zh-CN" altLang="en-US" sz="900">
                <a:latin typeface="Times New Roman" panose="02020603050405020304" pitchFamily="18" charset="0"/>
                <a:ea typeface="微软雅黑" panose="020B0503020204020204" charset="-122"/>
                <a:cs typeface="Times New Roman" panose="02020603050405020304" pitchFamily="18" charset="0"/>
              </a:rPr>
              <a:t>。</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7182485" y="4102100"/>
            <a:ext cx="4428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超大规模的市场机遇</a:t>
            </a:r>
            <a:endPar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Opportunities from a Supersized Market</a:t>
            </a:r>
            <a:endPar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2" name="文本框 1"/>
          <p:cNvSpPr txBox="1"/>
          <p:nvPr/>
        </p:nvSpPr>
        <p:spPr>
          <a:xfrm>
            <a:off x="1103840" y="4102100"/>
            <a:ext cx="4428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lIns="0" rIns="0" anchor="ctr" anchorCtr="0">
            <a:noAutofit/>
          </a:bodyPr>
          <a:p>
            <a:pPr algn="ctr"/>
            <a:r>
              <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潜力巨大的绿色转型机遇</a:t>
            </a:r>
            <a:endPar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Green Transformation Opportunities with Tremendous Potential</a:t>
            </a:r>
            <a:endPar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6" name="图表 1"/>
          <p:cNvGraphicFramePr/>
          <p:nvPr/>
        </p:nvGraphicFramePr>
        <p:xfrm>
          <a:off x="7182485" y="4625340"/>
          <a:ext cx="4428000" cy="15480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1" name="图表 1"/>
          <p:cNvGraphicFramePr/>
          <p:nvPr/>
        </p:nvGraphicFramePr>
        <p:xfrm>
          <a:off x="1103840" y="4625340"/>
          <a:ext cx="4428000" cy="1548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组合 12"/>
          <p:cNvGrpSpPr/>
          <p:nvPr/>
        </p:nvGrpSpPr>
        <p:grpSpPr>
          <a:xfrm>
            <a:off x="5516695" y="2949270"/>
            <a:ext cx="1512000" cy="1512000"/>
            <a:chOff x="8460" y="5081"/>
            <a:chExt cx="2192" cy="2144"/>
          </a:xfrm>
          <a:effectLst>
            <a:outerShdw blurRad="50800" dist="38100" dir="8100000" algn="tr" rotWithShape="0">
              <a:prstClr val="black">
                <a:alpha val="40000"/>
              </a:prstClr>
            </a:outerShdw>
          </a:effectLst>
        </p:grpSpPr>
        <p:grpSp>
          <p:nvGrpSpPr>
            <p:cNvPr id="40" name="组合 39"/>
            <p:cNvGrpSpPr/>
            <p:nvPr>
              <p:custDataLst>
                <p:tags r:id="rId5"/>
              </p:custDataLst>
            </p:nvPr>
          </p:nvGrpSpPr>
          <p:grpSpPr>
            <a:xfrm rot="2700000">
              <a:off x="8484" y="5057"/>
              <a:ext cx="2145" cy="2192"/>
              <a:chOff x="7210" y="4175"/>
              <a:chExt cx="4759" cy="4896"/>
            </a:xfrm>
          </p:grpSpPr>
          <p:sp>
            <p:nvSpPr>
              <p:cNvPr id="23" name="任意多边形 22"/>
              <p:cNvSpPr/>
              <p:nvPr>
                <p:custDataLst>
                  <p:tags r:id="rId6"/>
                </p:custDataLst>
              </p:nvPr>
            </p:nvSpPr>
            <p:spPr>
              <a:xfrm>
                <a:off x="10447" y="5824"/>
                <a:ext cx="1523" cy="1697"/>
              </a:xfrm>
              <a:custGeom>
                <a:avLst/>
                <a:gdLst/>
                <a:ahLst/>
                <a:cxnLst>
                  <a:cxn ang="3">
                    <a:pos x="hc" y="t"/>
                  </a:cxn>
                  <a:cxn ang="cd2">
                    <a:pos x="l" y="vc"/>
                  </a:cxn>
                  <a:cxn ang="cd4">
                    <a:pos x="hc" y="b"/>
                  </a:cxn>
                  <a:cxn ang="0">
                    <a:pos x="r" y="vc"/>
                  </a:cxn>
                </a:cxnLst>
                <a:rect l="l" t="t" r="r" b="b"/>
                <a:pathLst>
                  <a:path w="1607" h="1790">
                    <a:moveTo>
                      <a:pt x="207" y="0"/>
                    </a:moveTo>
                    <a:cubicBezTo>
                      <a:pt x="243" y="-1"/>
                      <a:pt x="280" y="8"/>
                      <a:pt x="315" y="28"/>
                    </a:cubicBezTo>
                    <a:lnTo>
                      <a:pt x="1502" y="713"/>
                    </a:lnTo>
                    <a:cubicBezTo>
                      <a:pt x="1642" y="794"/>
                      <a:pt x="1642" y="996"/>
                      <a:pt x="1502" y="1077"/>
                    </a:cubicBezTo>
                    <a:lnTo>
                      <a:pt x="315" y="1762"/>
                    </a:lnTo>
                    <a:cubicBezTo>
                      <a:pt x="175" y="1842"/>
                      <a:pt x="0" y="1741"/>
                      <a:pt x="0" y="1580"/>
                    </a:cubicBezTo>
                    <a:lnTo>
                      <a:pt x="0" y="1551"/>
                    </a:lnTo>
                    <a:lnTo>
                      <a:pt x="214" y="896"/>
                    </a:lnTo>
                    <a:lnTo>
                      <a:pt x="0" y="241"/>
                    </a:lnTo>
                    <a:lnTo>
                      <a:pt x="0" y="210"/>
                    </a:lnTo>
                    <a:cubicBezTo>
                      <a:pt x="0" y="89"/>
                      <a:pt x="98" y="2"/>
                      <a:pt x="207" y="0"/>
                    </a:cubicBezTo>
                    <a:close/>
                  </a:path>
                </a:pathLst>
              </a:custGeom>
              <a:gradFill>
                <a:gsLst>
                  <a:gs pos="0">
                    <a:srgbClr val="0462C2"/>
                  </a:gs>
                  <a:gs pos="99999">
                    <a:schemeClr val="accent1">
                      <a:lumMod val="60000"/>
                      <a:lumOff val="40000"/>
                      <a:alpha val="100000"/>
                    </a:schemeClr>
                  </a:gs>
                </a:gsLst>
                <a:lin ang="2700000" scaled="1"/>
              </a:gradFill>
              <a:ln w="3237" cap="flat">
                <a:noFill/>
                <a:prstDash val="solid"/>
                <a:miter/>
              </a:ln>
            </p:spPr>
            <p:txBody>
              <a:bodyPr wrap="non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lang="en-US" altLang="zh-CN" b="1">
                  <a:solidFill>
                    <a:srgbClr val="FFFFFF"/>
                  </a:solidFill>
                  <a:latin typeface="Times New Roman" panose="02020603050405020304" pitchFamily="18" charset="0"/>
                  <a:cs typeface="Times New Roman" panose="02020603050405020304" pitchFamily="18" charset="0"/>
                  <a:sym typeface="+mn-ea"/>
                </a:endParaRPr>
              </a:p>
            </p:txBody>
          </p:sp>
          <p:sp>
            <p:nvSpPr>
              <p:cNvPr id="24" name="任意多边形 23"/>
              <p:cNvSpPr/>
              <p:nvPr>
                <p:custDataLst>
                  <p:tags r:id="rId7"/>
                </p:custDataLst>
              </p:nvPr>
            </p:nvSpPr>
            <p:spPr>
              <a:xfrm>
                <a:off x="8758" y="7549"/>
                <a:ext cx="1697" cy="1523"/>
              </a:xfrm>
              <a:custGeom>
                <a:avLst/>
                <a:gdLst/>
                <a:ahLst/>
                <a:cxnLst>
                  <a:cxn ang="3">
                    <a:pos x="hc" y="t"/>
                  </a:cxn>
                  <a:cxn ang="cd2">
                    <a:pos x="l" y="vc"/>
                  </a:cxn>
                  <a:cxn ang="cd4">
                    <a:pos x="hc" y="b"/>
                  </a:cxn>
                  <a:cxn ang="0">
                    <a:pos x="r" y="vc"/>
                  </a:cxn>
                </a:cxnLst>
                <a:rect l="l" t="t" r="r" b="b"/>
                <a:pathLst>
                  <a:path w="1790" h="1606">
                    <a:moveTo>
                      <a:pt x="210" y="0"/>
                    </a:moveTo>
                    <a:lnTo>
                      <a:pt x="239" y="0"/>
                    </a:lnTo>
                    <a:lnTo>
                      <a:pt x="894" y="213"/>
                    </a:lnTo>
                    <a:lnTo>
                      <a:pt x="1549" y="0"/>
                    </a:lnTo>
                    <a:lnTo>
                      <a:pt x="1580" y="0"/>
                    </a:lnTo>
                    <a:cubicBezTo>
                      <a:pt x="1741" y="0"/>
                      <a:pt x="1842" y="175"/>
                      <a:pt x="1762" y="315"/>
                    </a:cubicBezTo>
                    <a:lnTo>
                      <a:pt x="1077" y="1501"/>
                    </a:lnTo>
                    <a:cubicBezTo>
                      <a:pt x="996" y="1641"/>
                      <a:pt x="794" y="1641"/>
                      <a:pt x="713" y="1501"/>
                    </a:cubicBezTo>
                    <a:lnTo>
                      <a:pt x="28" y="315"/>
                    </a:lnTo>
                    <a:cubicBezTo>
                      <a:pt x="-52" y="175"/>
                      <a:pt x="49" y="0"/>
                      <a:pt x="210" y="0"/>
                    </a:cubicBezTo>
                    <a:close/>
                  </a:path>
                </a:pathLst>
              </a:custGeom>
              <a:gradFill>
                <a:gsLst>
                  <a:gs pos="0">
                    <a:srgbClr val="0462C2"/>
                  </a:gs>
                  <a:gs pos="99999">
                    <a:schemeClr val="accent1">
                      <a:lumMod val="60000"/>
                      <a:lumOff val="40000"/>
                      <a:alpha val="100000"/>
                    </a:schemeClr>
                  </a:gs>
                </a:gsLst>
                <a:lin ang="2700000" scaled="1"/>
              </a:gradFill>
              <a:ln w="3200" cap="flat">
                <a:noFill/>
                <a:prstDash val="solid"/>
                <a:miter/>
              </a:ln>
            </p:spPr>
            <p:txBody>
              <a:bodyPr wrap="non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lang="en-US" altLang="zh-CN" b="1">
                  <a:solidFill>
                    <a:srgbClr val="FFFFFF"/>
                  </a:solidFill>
                  <a:latin typeface="Times New Roman" panose="02020603050405020304" pitchFamily="18" charset="0"/>
                  <a:cs typeface="Times New Roman" panose="02020603050405020304" pitchFamily="18" charset="0"/>
                  <a:sym typeface="+mn-ea"/>
                </a:endParaRPr>
              </a:p>
            </p:txBody>
          </p:sp>
          <p:sp>
            <p:nvSpPr>
              <p:cNvPr id="25" name="任意多边形 24"/>
              <p:cNvSpPr/>
              <p:nvPr>
                <p:custDataLst>
                  <p:tags r:id="rId8"/>
                </p:custDataLst>
              </p:nvPr>
            </p:nvSpPr>
            <p:spPr>
              <a:xfrm>
                <a:off x="7210" y="5821"/>
                <a:ext cx="1523" cy="1698"/>
              </a:xfrm>
              <a:custGeom>
                <a:avLst/>
                <a:gdLst/>
                <a:ahLst/>
                <a:cxnLst>
                  <a:cxn ang="3">
                    <a:pos x="hc" y="t"/>
                  </a:cxn>
                  <a:cxn ang="cd2">
                    <a:pos x="l" y="vc"/>
                  </a:cxn>
                  <a:cxn ang="cd4">
                    <a:pos x="hc" y="b"/>
                  </a:cxn>
                  <a:cxn ang="0">
                    <a:pos x="r" y="vc"/>
                  </a:cxn>
                </a:cxnLst>
                <a:rect l="l" t="t" r="r" b="b"/>
                <a:pathLst>
                  <a:path w="1606" h="1791">
                    <a:moveTo>
                      <a:pt x="1399" y="0"/>
                    </a:moveTo>
                    <a:cubicBezTo>
                      <a:pt x="1508" y="2"/>
                      <a:pt x="1606" y="89"/>
                      <a:pt x="1606" y="210"/>
                    </a:cubicBezTo>
                    <a:lnTo>
                      <a:pt x="1606" y="239"/>
                    </a:lnTo>
                    <a:lnTo>
                      <a:pt x="1393" y="894"/>
                    </a:lnTo>
                    <a:lnTo>
                      <a:pt x="1606" y="1550"/>
                    </a:lnTo>
                    <a:lnTo>
                      <a:pt x="1606" y="1581"/>
                    </a:lnTo>
                    <a:cubicBezTo>
                      <a:pt x="1606" y="1742"/>
                      <a:pt x="1431" y="1843"/>
                      <a:pt x="1291" y="1763"/>
                    </a:cubicBezTo>
                    <a:lnTo>
                      <a:pt x="105" y="1077"/>
                    </a:lnTo>
                    <a:cubicBezTo>
                      <a:pt x="-35" y="997"/>
                      <a:pt x="-35" y="794"/>
                      <a:pt x="105" y="714"/>
                    </a:cubicBezTo>
                    <a:lnTo>
                      <a:pt x="1291" y="28"/>
                    </a:lnTo>
                    <a:cubicBezTo>
                      <a:pt x="1326" y="8"/>
                      <a:pt x="1363" y="-1"/>
                      <a:pt x="1399" y="0"/>
                    </a:cubicBezTo>
                    <a:close/>
                  </a:path>
                </a:pathLst>
              </a:custGeom>
              <a:gradFill>
                <a:gsLst>
                  <a:gs pos="0">
                    <a:srgbClr val="0462C2"/>
                  </a:gs>
                  <a:gs pos="99999">
                    <a:schemeClr val="accent1">
                      <a:lumMod val="60000"/>
                      <a:lumOff val="40000"/>
                      <a:alpha val="100000"/>
                    </a:schemeClr>
                  </a:gs>
                </a:gsLst>
                <a:lin ang="2700000" scaled="1"/>
              </a:gradFill>
              <a:ln w="3200" cap="flat">
                <a:noFill/>
                <a:prstDash val="solid"/>
                <a:miter/>
              </a:ln>
            </p:spPr>
            <p:txBody>
              <a:bodyPr wrap="non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lang="en-US" altLang="zh-CN" b="1">
                  <a:solidFill>
                    <a:srgbClr val="FFFFFF"/>
                  </a:solidFill>
                  <a:latin typeface="Times New Roman" panose="02020603050405020304" pitchFamily="18" charset="0"/>
                  <a:cs typeface="Times New Roman" panose="02020603050405020304" pitchFamily="18" charset="0"/>
                  <a:sym typeface="+mn-ea"/>
                </a:endParaRPr>
              </a:p>
            </p:txBody>
          </p:sp>
          <p:sp>
            <p:nvSpPr>
              <p:cNvPr id="26" name="图片 243" descr="减去顶层 4"/>
              <p:cNvSpPr/>
              <p:nvPr>
                <p:custDataLst>
                  <p:tags r:id="rId9"/>
                </p:custDataLst>
              </p:nvPr>
            </p:nvSpPr>
            <p:spPr>
              <a:xfrm>
                <a:off x="8758" y="4175"/>
                <a:ext cx="1697" cy="1524"/>
              </a:xfrm>
              <a:custGeom>
                <a:avLst/>
                <a:gdLst>
                  <a:gd name="connsiteX0" fmla="*/ 133474 w 1136445"/>
                  <a:gd name="connsiteY0" fmla="*/ 1020285 h 1020285"/>
                  <a:gd name="connsiteX1" fmla="*/ 18054 w 1136445"/>
                  <a:gd name="connsiteY1" fmla="*/ 820229 h 1020285"/>
                  <a:gd name="connsiteX2" fmla="*/ 452804 w 1136445"/>
                  <a:gd name="connsiteY2" fmla="*/ 66685 h 1020285"/>
                  <a:gd name="connsiteX3" fmla="*/ 683642 w 1136445"/>
                  <a:gd name="connsiteY3" fmla="*/ 66685 h 1020285"/>
                  <a:gd name="connsiteX4" fmla="*/ 1118391 w 1136445"/>
                  <a:gd name="connsiteY4" fmla="*/ 820229 h 1020285"/>
                  <a:gd name="connsiteX5" fmla="*/ 1002970 w 1136445"/>
                  <a:gd name="connsiteY5" fmla="*/ 1020285 h 1020285"/>
                  <a:gd name="connsiteX6" fmla="*/ 984964 w 1136445"/>
                  <a:gd name="connsiteY6" fmla="*/ 1020285 h 1020285"/>
                  <a:gd name="connsiteX7" fmla="*/ 569011 w 1136445"/>
                  <a:gd name="connsiteY7" fmla="*/ 884692 h 1020285"/>
                  <a:gd name="connsiteX8" fmla="*/ 153062 w 1136445"/>
                  <a:gd name="connsiteY8" fmla="*/ 1020285 h 1020285"/>
                  <a:gd name="connsiteX9" fmla="*/ 133474 w 1136445"/>
                  <a:gd name="connsiteY9" fmla="*/ 1020285 h 102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020285">
                    <a:moveTo>
                      <a:pt x="133474" y="1020285"/>
                    </a:moveTo>
                    <a:cubicBezTo>
                      <a:pt x="30879" y="1020285"/>
                      <a:pt x="-33243" y="909143"/>
                      <a:pt x="18054" y="820229"/>
                    </a:cubicBezTo>
                    <a:lnTo>
                      <a:pt x="452804" y="66685"/>
                    </a:lnTo>
                    <a:cubicBezTo>
                      <a:pt x="504102" y="-22228"/>
                      <a:pt x="632344" y="-22228"/>
                      <a:pt x="683642" y="66685"/>
                    </a:cubicBezTo>
                    <a:lnTo>
                      <a:pt x="1118391" y="820229"/>
                    </a:lnTo>
                    <a:cubicBezTo>
                      <a:pt x="1169689" y="909143"/>
                      <a:pt x="1105570" y="1020285"/>
                      <a:pt x="1002970" y="1020285"/>
                    </a:cubicBezTo>
                    <a:lnTo>
                      <a:pt x="984964" y="1020285"/>
                    </a:lnTo>
                    <a:lnTo>
                      <a:pt x="569011" y="884692"/>
                    </a:lnTo>
                    <a:lnTo>
                      <a:pt x="153062" y="1020285"/>
                    </a:lnTo>
                    <a:lnTo>
                      <a:pt x="133474" y="1020285"/>
                    </a:lnTo>
                    <a:close/>
                  </a:path>
                </a:pathLst>
              </a:custGeom>
              <a:gradFill>
                <a:gsLst>
                  <a:gs pos="0">
                    <a:srgbClr val="0462C2"/>
                  </a:gs>
                  <a:gs pos="99999">
                    <a:schemeClr val="accent1">
                      <a:lumMod val="60000"/>
                      <a:lumOff val="40000"/>
                      <a:alpha val="100000"/>
                    </a:schemeClr>
                  </a:gs>
                </a:gsLst>
                <a:lin ang="2700000" scaled="1"/>
              </a:gradFill>
              <a:ln w="3200" cap="flat">
                <a:noFill/>
                <a:prstDash val="solid"/>
                <a:miter/>
              </a:ln>
            </p:spPr>
            <p:txBody>
              <a:bodyPr wrap="none" rtlCol="0" anchor="ctr">
                <a:normAutofit/>
              </a:bodyPr>
              <a:lstStyle/>
              <a:p>
                <a:pPr lvl="0" algn="ctr">
                  <a:spcBef>
                    <a:spcPct val="0"/>
                  </a:spcBef>
                  <a:spcAft>
                    <a:spcPct val="0"/>
                  </a:spcAft>
                  <a:buClrTx/>
                  <a:buSzTx/>
                  <a:buFontTx/>
                </a:pPr>
                <a:endParaRPr lang="en-US" altLang="zh-CN" b="1">
                  <a:solidFill>
                    <a:srgbClr val="FFFFFF"/>
                  </a:solidFill>
                  <a:latin typeface="Times New Roman" panose="02020603050405020304" pitchFamily="18" charset="0"/>
                  <a:cs typeface="Times New Roman" panose="02020603050405020304" pitchFamily="18" charset="0"/>
                  <a:sym typeface="+mn-ea"/>
                </a:endParaRPr>
              </a:p>
            </p:txBody>
          </p:sp>
          <p:sp>
            <p:nvSpPr>
              <p:cNvPr id="27" name="图片 8" descr="圆形 2"/>
              <p:cNvSpPr/>
              <p:nvPr>
                <p:custDataLst>
                  <p:tags r:id="rId10"/>
                </p:custDataLst>
              </p:nvPr>
            </p:nvSpPr>
            <p:spPr>
              <a:xfrm>
                <a:off x="9605" y="7547"/>
                <a:ext cx="852" cy="413"/>
              </a:xfrm>
              <a:custGeom>
                <a:avLst/>
                <a:gdLst>
                  <a:gd name="connsiteX0" fmla="*/ 570865 w 570865"/>
                  <a:gd name="connsiteY0" fmla="*/ 138424 h 276854"/>
                  <a:gd name="connsiteX1" fmla="*/ 436015 w 570865"/>
                  <a:gd name="connsiteY1" fmla="*/ 276854 h 276854"/>
                  <a:gd name="connsiteX2" fmla="*/ 0 w 570865"/>
                  <a:gd name="connsiteY2" fmla="*/ 138424 h 276854"/>
                  <a:gd name="connsiteX3" fmla="*/ 434779 w 570865"/>
                  <a:gd name="connsiteY3" fmla="*/ 360 h 276854"/>
                  <a:gd name="connsiteX4" fmla="*/ 437296 w 570865"/>
                  <a:gd name="connsiteY4" fmla="*/ 0 h 276854"/>
                  <a:gd name="connsiteX5" fmla="*/ 570865 w 570865"/>
                  <a:gd name="connsiteY5" fmla="*/ 138424 h 2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65" h="276854">
                    <a:moveTo>
                      <a:pt x="570865" y="138424"/>
                    </a:moveTo>
                    <a:cubicBezTo>
                      <a:pt x="570865" y="214877"/>
                      <a:pt x="510492" y="276854"/>
                      <a:pt x="436015" y="276854"/>
                    </a:cubicBezTo>
                    <a:cubicBezTo>
                      <a:pt x="386365" y="276854"/>
                      <a:pt x="241026" y="230711"/>
                      <a:pt x="0" y="138424"/>
                    </a:cubicBezTo>
                    <a:cubicBezTo>
                      <a:pt x="243109" y="60237"/>
                      <a:pt x="388035" y="14215"/>
                      <a:pt x="434779" y="360"/>
                    </a:cubicBezTo>
                    <a:cubicBezTo>
                      <a:pt x="435597" y="117"/>
                      <a:pt x="436443" y="-8"/>
                      <a:pt x="437296" y="0"/>
                    </a:cubicBezTo>
                    <a:cubicBezTo>
                      <a:pt x="511183" y="707"/>
                      <a:pt x="570865" y="62411"/>
                      <a:pt x="570865" y="138424"/>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latin typeface="Times New Roman" panose="02020603050405020304" pitchFamily="18" charset="0"/>
                  <a:cs typeface="Times New Roman" panose="02020603050405020304" pitchFamily="18" charset="0"/>
                  <a:sym typeface="+mn-ea"/>
                </a:endParaRPr>
              </a:p>
            </p:txBody>
          </p:sp>
          <p:sp>
            <p:nvSpPr>
              <p:cNvPr id="28" name="图片 248" descr="圆形 2"/>
              <p:cNvSpPr/>
              <p:nvPr>
                <p:custDataLst>
                  <p:tags r:id="rId11"/>
                </p:custDataLst>
              </p:nvPr>
            </p:nvSpPr>
            <p:spPr>
              <a:xfrm rot="16200000">
                <a:off x="8104" y="6042"/>
                <a:ext cx="852" cy="413"/>
              </a:xfrm>
              <a:custGeom>
                <a:avLst/>
                <a:gdLst>
                  <a:gd name="connsiteX0" fmla="*/ 570865 w 570865"/>
                  <a:gd name="connsiteY0" fmla="*/ 138424 h 276854"/>
                  <a:gd name="connsiteX1" fmla="*/ 436015 w 570865"/>
                  <a:gd name="connsiteY1" fmla="*/ 276854 h 276854"/>
                  <a:gd name="connsiteX2" fmla="*/ 0 w 570865"/>
                  <a:gd name="connsiteY2" fmla="*/ 138424 h 276854"/>
                  <a:gd name="connsiteX3" fmla="*/ 434779 w 570865"/>
                  <a:gd name="connsiteY3" fmla="*/ 360 h 276854"/>
                  <a:gd name="connsiteX4" fmla="*/ 437296 w 570865"/>
                  <a:gd name="connsiteY4" fmla="*/ 0 h 276854"/>
                  <a:gd name="connsiteX5" fmla="*/ 570865 w 570865"/>
                  <a:gd name="connsiteY5" fmla="*/ 138424 h 2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65" h="276854">
                    <a:moveTo>
                      <a:pt x="570865" y="138424"/>
                    </a:moveTo>
                    <a:cubicBezTo>
                      <a:pt x="570865" y="214877"/>
                      <a:pt x="510492" y="276854"/>
                      <a:pt x="436015" y="276854"/>
                    </a:cubicBezTo>
                    <a:cubicBezTo>
                      <a:pt x="386365" y="276854"/>
                      <a:pt x="241026" y="230711"/>
                      <a:pt x="0" y="138424"/>
                    </a:cubicBezTo>
                    <a:cubicBezTo>
                      <a:pt x="243109" y="60237"/>
                      <a:pt x="388035" y="14215"/>
                      <a:pt x="434779" y="360"/>
                    </a:cubicBezTo>
                    <a:cubicBezTo>
                      <a:pt x="435597" y="117"/>
                      <a:pt x="436443" y="-8"/>
                      <a:pt x="437296" y="0"/>
                    </a:cubicBezTo>
                    <a:cubicBezTo>
                      <a:pt x="511183" y="707"/>
                      <a:pt x="570865" y="62411"/>
                      <a:pt x="570865" y="138424"/>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latin typeface="Times New Roman" panose="02020603050405020304" pitchFamily="18" charset="0"/>
                  <a:cs typeface="Times New Roman" panose="02020603050405020304" pitchFamily="18" charset="0"/>
                  <a:sym typeface="+mn-ea"/>
                </a:endParaRPr>
              </a:p>
            </p:txBody>
          </p:sp>
          <p:sp>
            <p:nvSpPr>
              <p:cNvPr id="29" name="图片 246" descr="圆形 2"/>
              <p:cNvSpPr/>
              <p:nvPr>
                <p:custDataLst>
                  <p:tags r:id="rId12"/>
                </p:custDataLst>
              </p:nvPr>
            </p:nvSpPr>
            <p:spPr>
              <a:xfrm rot="5400000">
                <a:off x="10225" y="6890"/>
                <a:ext cx="852" cy="413"/>
              </a:xfrm>
              <a:custGeom>
                <a:avLst/>
                <a:gdLst>
                  <a:gd name="connsiteX0" fmla="*/ 571026 w 571026"/>
                  <a:gd name="connsiteY0" fmla="*/ 138463 h 276932"/>
                  <a:gd name="connsiteX1" fmla="*/ 436138 w 571026"/>
                  <a:gd name="connsiteY1" fmla="*/ 276932 h 276932"/>
                  <a:gd name="connsiteX2" fmla="*/ 0 w 571026"/>
                  <a:gd name="connsiteY2" fmla="*/ 138463 h 276932"/>
                  <a:gd name="connsiteX3" fmla="*/ 434901 w 571026"/>
                  <a:gd name="connsiteY3" fmla="*/ 360 h 276932"/>
                  <a:gd name="connsiteX4" fmla="*/ 437420 w 571026"/>
                  <a:gd name="connsiteY4" fmla="*/ 0 h 276932"/>
                  <a:gd name="connsiteX5" fmla="*/ 571026 w 571026"/>
                  <a:gd name="connsiteY5" fmla="*/ 138463 h 27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026" h="276932">
                    <a:moveTo>
                      <a:pt x="571026" y="138463"/>
                    </a:moveTo>
                    <a:cubicBezTo>
                      <a:pt x="571026" y="214937"/>
                      <a:pt x="510636" y="276932"/>
                      <a:pt x="436138" y="276932"/>
                    </a:cubicBezTo>
                    <a:cubicBezTo>
                      <a:pt x="386474" y="276932"/>
                      <a:pt x="241094" y="230776"/>
                      <a:pt x="0" y="138463"/>
                    </a:cubicBezTo>
                    <a:cubicBezTo>
                      <a:pt x="243177" y="60254"/>
                      <a:pt x="388145" y="14219"/>
                      <a:pt x="434901" y="360"/>
                    </a:cubicBezTo>
                    <a:cubicBezTo>
                      <a:pt x="435720" y="117"/>
                      <a:pt x="436566" y="-8"/>
                      <a:pt x="437420" y="0"/>
                    </a:cubicBezTo>
                    <a:cubicBezTo>
                      <a:pt x="511327" y="707"/>
                      <a:pt x="571026" y="62428"/>
                      <a:pt x="571026" y="138463"/>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latin typeface="Times New Roman" panose="02020603050405020304" pitchFamily="18" charset="0"/>
                  <a:cs typeface="Times New Roman" panose="02020603050405020304" pitchFamily="18" charset="0"/>
                  <a:sym typeface="+mn-ea"/>
                </a:endParaRPr>
              </a:p>
            </p:txBody>
          </p:sp>
          <p:sp>
            <p:nvSpPr>
              <p:cNvPr id="30" name="图片 244" descr="圆形 2"/>
              <p:cNvSpPr/>
              <p:nvPr>
                <p:custDataLst>
                  <p:tags r:id="rId13"/>
                </p:custDataLst>
              </p:nvPr>
            </p:nvSpPr>
            <p:spPr>
              <a:xfrm>
                <a:off x="9604" y="5290"/>
                <a:ext cx="852" cy="413"/>
              </a:xfrm>
              <a:custGeom>
                <a:avLst/>
                <a:gdLst>
                  <a:gd name="connsiteX0" fmla="*/ 570787 w 570787"/>
                  <a:gd name="connsiteY0" fmla="*/ 138474 h 276953"/>
                  <a:gd name="connsiteX1" fmla="*/ 435956 w 570787"/>
                  <a:gd name="connsiteY1" fmla="*/ 276953 h 276953"/>
                  <a:gd name="connsiteX2" fmla="*/ 0 w 570787"/>
                  <a:gd name="connsiteY2" fmla="*/ 138474 h 276953"/>
                  <a:gd name="connsiteX3" fmla="*/ 434719 w 570787"/>
                  <a:gd name="connsiteY3" fmla="*/ 360 h 276953"/>
                  <a:gd name="connsiteX4" fmla="*/ 437237 w 570787"/>
                  <a:gd name="connsiteY4" fmla="*/ 0 h 276953"/>
                  <a:gd name="connsiteX5" fmla="*/ 570787 w 570787"/>
                  <a:gd name="connsiteY5" fmla="*/ 138474 h 2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87" h="276953">
                    <a:moveTo>
                      <a:pt x="570787" y="138474"/>
                    </a:moveTo>
                    <a:cubicBezTo>
                      <a:pt x="570787" y="214954"/>
                      <a:pt x="510422" y="276953"/>
                      <a:pt x="435956" y="276953"/>
                    </a:cubicBezTo>
                    <a:cubicBezTo>
                      <a:pt x="386312" y="276953"/>
                      <a:pt x="240993" y="230794"/>
                      <a:pt x="0" y="138474"/>
                    </a:cubicBezTo>
                    <a:cubicBezTo>
                      <a:pt x="243075" y="60258"/>
                      <a:pt x="387982" y="14220"/>
                      <a:pt x="434719" y="360"/>
                    </a:cubicBezTo>
                    <a:cubicBezTo>
                      <a:pt x="435538" y="117"/>
                      <a:pt x="436383" y="-8"/>
                      <a:pt x="437237" y="0"/>
                    </a:cubicBezTo>
                    <a:cubicBezTo>
                      <a:pt x="511113" y="707"/>
                      <a:pt x="570787" y="62433"/>
                      <a:pt x="570787" y="138474"/>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latin typeface="Times New Roman" panose="02020603050405020304" pitchFamily="18" charset="0"/>
                  <a:cs typeface="Times New Roman" panose="02020603050405020304" pitchFamily="18" charset="0"/>
                  <a:sym typeface="+mn-ea"/>
                </a:endParaRPr>
              </a:p>
            </p:txBody>
          </p:sp>
        </p:grpSp>
        <p:grpSp>
          <p:nvGrpSpPr>
            <p:cNvPr id="3" name="组合 2"/>
            <p:cNvGrpSpPr/>
            <p:nvPr/>
          </p:nvGrpSpPr>
          <p:grpSpPr>
            <a:xfrm>
              <a:off x="8676" y="5393"/>
              <a:ext cx="1763" cy="1603"/>
              <a:chOff x="8773" y="5590"/>
              <a:chExt cx="1763" cy="1603"/>
            </a:xfrm>
          </p:grpSpPr>
          <p:sp>
            <p:nvSpPr>
              <p:cNvPr id="5" name="椭圆 4"/>
              <p:cNvSpPr/>
              <p:nvPr/>
            </p:nvSpPr>
            <p:spPr>
              <a:xfrm>
                <a:off x="8876" y="5590"/>
                <a:ext cx="1587" cy="15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sp>
            <p:nvSpPr>
              <p:cNvPr id="6" name="文本框 5"/>
              <p:cNvSpPr txBox="1"/>
              <p:nvPr/>
            </p:nvSpPr>
            <p:spPr>
              <a:xfrm>
                <a:off x="8773" y="5604"/>
                <a:ext cx="1763" cy="1589"/>
              </a:xfrm>
              <a:prstGeom prst="rect">
                <a:avLst/>
              </a:prstGeom>
              <a:noFill/>
            </p:spPr>
            <p:txBody>
              <a:bodyPr wrap="square" rtlCol="0" anchor="ctr" anchorCtr="0">
                <a:noAutofit/>
              </a:bodyPr>
              <a:p>
                <a:pPr algn="ctr"/>
                <a:r>
                  <a:rPr lang="zh-CN" altLang="en-US" sz="2200" b="1">
                    <a:solidFill>
                      <a:srgbClr val="103F98"/>
                    </a:solidFill>
                    <a:latin typeface="Times New Roman" panose="02020603050405020304" pitchFamily="18" charset="0"/>
                    <a:ea typeface="微软雅黑" panose="020B0503020204020204" charset="-122"/>
                  </a:rPr>
                  <a:t>中国</a:t>
                </a:r>
                <a:endParaRPr lang="zh-CN" altLang="en-US" sz="2200" b="1">
                  <a:solidFill>
                    <a:srgbClr val="103F98"/>
                  </a:solidFill>
                  <a:latin typeface="Times New Roman" panose="02020603050405020304" pitchFamily="18" charset="0"/>
                  <a:ea typeface="微软雅黑" panose="020B0503020204020204" charset="-122"/>
                </a:endParaRPr>
              </a:p>
              <a:p>
                <a:pPr algn="ctr"/>
                <a:r>
                  <a:rPr lang="zh-CN" altLang="en-US" sz="2200" b="1">
                    <a:solidFill>
                      <a:srgbClr val="103F98"/>
                    </a:solidFill>
                    <a:latin typeface="Times New Roman" panose="02020603050405020304" pitchFamily="18" charset="0"/>
                    <a:ea typeface="微软雅黑" panose="020B0503020204020204" charset="-122"/>
                  </a:rPr>
                  <a:t>机遇</a:t>
                </a:r>
                <a:endParaRPr lang="zh-CN" altLang="en-US" sz="2200" b="1">
                  <a:solidFill>
                    <a:srgbClr val="103F98"/>
                  </a:solidFill>
                  <a:latin typeface="Times New Roman" panose="02020603050405020304" pitchFamily="18" charset="0"/>
                  <a:ea typeface="微软雅黑" panose="020B0503020204020204" charset="-122"/>
                </a:endParaRPr>
              </a:p>
            </p:txBody>
          </p:sp>
        </p:grpSp>
      </p:grpSp>
      <p:sp>
        <p:nvSpPr>
          <p:cNvPr id="8" name="文本占位符 14"/>
          <p:cNvSpPr>
            <a:spLocks noGrp="1"/>
          </p:cNvSpPr>
          <p:nvPr/>
        </p:nvSpPr>
        <p:spPr>
          <a:xfrm>
            <a:off x="828000" y="396000"/>
            <a:ext cx="10799445" cy="864000"/>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266700" algn="l" fontAlgn="auto">
              <a:lnSpc>
                <a:spcPts val="1800"/>
              </a:lnSpc>
              <a:spcBef>
                <a:spcPts val="500"/>
              </a:spcBef>
              <a:buClrTx/>
              <a:buSzTx/>
              <a:buNone/>
            </a:pPr>
            <a:r>
              <a:rPr lang="zh-CN" altLang="en-US" sz="9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中国篇：以自身高质量发展为全球供应链合作持续创造机遇</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marL="0" lvl="0" indent="-266700" algn="l" fontAlgn="auto">
              <a:lnSpc>
                <a:spcPts val="1800"/>
              </a:lnSpc>
              <a:spcBef>
                <a:spcPts val="5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China Sub-report: Through its own high-quality development, China continues to create </a:t>
            </a:r>
            <a:b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opportunities for global supply chain cooperation</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nvSpPr>
        <p:spPr>
          <a:xfrm>
            <a:off x="7182485" y="3388995"/>
            <a:ext cx="4428000" cy="537210"/>
          </a:xfrm>
          <a:prstGeom prst="rect">
            <a:avLst/>
          </a:prstGeom>
          <a:noFill/>
        </p:spPr>
        <p:txBody>
          <a:bodyPr wrap="square" rtlCol="0">
            <a:spAutoFit/>
          </a:bodyPr>
          <a:p>
            <a:pPr algn="ctr"/>
            <a:r>
              <a:rPr lang="zh-CN" altLang="en-US" sz="1000" b="1">
                <a:latin typeface="Times New Roman" panose="02020603050405020304" pitchFamily="18" charset="0"/>
                <a:ea typeface="微软雅黑" panose="020B0503020204020204" charset="-122"/>
                <a:cs typeface="Times New Roman" panose="02020603050405020304" pitchFamily="18" charset="0"/>
              </a:rPr>
              <a:t>2016-2024年中国研发投入经费和强度</a:t>
            </a:r>
            <a:endParaRPr lang="zh-CN" altLang="en-US" sz="1000" b="1">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000">
                <a:latin typeface="Times New Roman" panose="02020603050405020304" pitchFamily="18" charset="0"/>
                <a:ea typeface="微软雅黑" panose="020B0503020204020204" charset="-122"/>
                <a:cs typeface="Times New Roman" panose="02020603050405020304" pitchFamily="18" charset="0"/>
              </a:rPr>
              <a:t>China's R&amp;D Expenditure and Investment Intensity by Year, 2016-2024</a:t>
            </a:r>
            <a:endParaRPr lang="en-US" altLang="zh-CN" sz="1000">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900">
                <a:latin typeface="Times New Roman" panose="02020603050405020304" pitchFamily="18" charset="0"/>
                <a:ea typeface="微软雅黑" panose="020B0503020204020204" charset="-122"/>
                <a:cs typeface="Times New Roman" panose="02020603050405020304" pitchFamily="18" charset="0"/>
              </a:rPr>
              <a:t>资料来源</a:t>
            </a:r>
            <a:r>
              <a:rPr lang="en-US" altLang="zh-CN" sz="9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900">
                <a:latin typeface="Times New Roman" panose="02020603050405020304" pitchFamily="18" charset="0"/>
                <a:ea typeface="微软雅黑" panose="020B0503020204020204" charset="-122"/>
                <a:cs typeface="Times New Roman" panose="02020603050405020304" pitchFamily="18" charset="0"/>
              </a:rPr>
              <a:t>：中国国家统计局</a:t>
            </a:r>
            <a:r>
              <a:rPr lang="en-US" altLang="zh-CN" sz="900">
                <a:latin typeface="Times New Roman" panose="02020603050405020304" pitchFamily="18" charset="0"/>
                <a:ea typeface="微软雅黑" panose="020B0503020204020204" charset="-122"/>
                <a:cs typeface="Times New Roman" panose="02020603050405020304" pitchFamily="18" charset="0"/>
              </a:rPr>
              <a:t>/ National Bureau of Statistics of China</a:t>
            </a:r>
            <a:r>
              <a:rPr lang="zh-CN" altLang="en-US" sz="900">
                <a:latin typeface="Times New Roman" panose="02020603050405020304" pitchFamily="18" charset="0"/>
                <a:ea typeface="微软雅黑" panose="020B0503020204020204" charset="-122"/>
                <a:cs typeface="Times New Roman" panose="02020603050405020304" pitchFamily="18" charset="0"/>
              </a:rPr>
              <a:t>。</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p:txBody>
      </p:sp>
      <p:sp>
        <p:nvSpPr>
          <p:cNvPr id="11" name="文本框 10"/>
          <p:cNvSpPr txBox="1"/>
          <p:nvPr/>
        </p:nvSpPr>
        <p:spPr>
          <a:xfrm>
            <a:off x="970280" y="6221095"/>
            <a:ext cx="4695190" cy="614045"/>
          </a:xfrm>
          <a:prstGeom prst="rect">
            <a:avLst/>
          </a:prstGeom>
          <a:noFill/>
        </p:spPr>
        <p:txBody>
          <a:bodyPr wrap="square" rtlCol="0" anchor="ctr" anchorCtr="0">
            <a:spAutoFit/>
          </a:bodyPr>
          <a:p>
            <a:pPr algn="ctr"/>
            <a:r>
              <a:rPr lang="zh-CN" altLang="en-US" sz="1000" b="1">
                <a:latin typeface="Times New Roman" panose="02020603050405020304" pitchFamily="18" charset="0"/>
                <a:ea typeface="微软雅黑" panose="020B0503020204020204" charset="-122"/>
                <a:cs typeface="微软雅黑" panose="020B0503020204020204" charset="-122"/>
              </a:rPr>
              <a:t>2016-2024年中国绿色低碳专利申请公开情况</a:t>
            </a:r>
            <a:endParaRPr lang="zh-CN" altLang="en-US" sz="900">
              <a:latin typeface="Times New Roman" panose="02020603050405020304" pitchFamily="18" charset="0"/>
              <a:ea typeface="微软雅黑" panose="020B0503020204020204" charset="-122"/>
              <a:cs typeface="微软雅黑" panose="020B0503020204020204" charset="-122"/>
            </a:endParaRPr>
          </a:p>
          <a:p>
            <a:pPr algn="ctr"/>
            <a:r>
              <a:rPr lang="en-US" altLang="zh-CN" sz="800">
                <a:latin typeface="Times New Roman" panose="02020603050405020304" pitchFamily="18" charset="0"/>
                <a:ea typeface="微软雅黑" panose="020B0503020204020204" charset="-122"/>
                <a:cs typeface="微软雅黑" panose="020B0503020204020204" charset="-122"/>
              </a:rPr>
              <a:t>Statistics of Publicly Disclosed Green and Low-carbon Patent Applications in China by Year, 2016-2024</a:t>
            </a:r>
            <a:endParaRPr lang="en-US" altLang="zh-CN" sz="800">
              <a:latin typeface="Times New Roman" panose="02020603050405020304" pitchFamily="18" charset="0"/>
              <a:ea typeface="微软雅黑" panose="020B0503020204020204" charset="-122"/>
              <a:cs typeface="微软雅黑" panose="020B0503020204020204" charset="-122"/>
            </a:endParaRPr>
          </a:p>
          <a:p>
            <a:pPr algn="ctr"/>
            <a:r>
              <a:rPr lang="zh-CN" altLang="en-US" sz="800">
                <a:latin typeface="Times New Roman" panose="02020603050405020304" pitchFamily="18" charset="0"/>
                <a:ea typeface="微软雅黑" panose="020B0503020204020204" charset="-122"/>
                <a:cs typeface="微软雅黑" panose="020B0503020204020204" charset="-122"/>
              </a:rPr>
              <a:t>数据来源</a:t>
            </a:r>
            <a:r>
              <a:rPr lang="en-US" altLang="zh-CN" sz="800" dirty="0">
                <a:effectLst/>
                <a:uFillTx/>
                <a:latin typeface="Times New Roman" panose="02020603050405020304" pitchFamily="18" charset="0"/>
                <a:ea typeface="微软雅黑" panose="020B0503020204020204" charset="-122"/>
                <a:cs typeface="微软雅黑" panose="020B0503020204020204" charset="-122"/>
                <a:sym typeface="+mn-ea"/>
              </a:rPr>
              <a:t>/</a:t>
            </a:r>
            <a:r>
              <a:rPr lang="en-US" altLang="zh-CN" sz="8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800">
                <a:latin typeface="Times New Roman" panose="02020603050405020304" pitchFamily="18" charset="0"/>
                <a:ea typeface="微软雅黑" panose="020B0503020204020204" charset="-122"/>
                <a:cs typeface="微软雅黑" panose="020B0503020204020204" charset="-122"/>
              </a:rPr>
              <a:t>：绿色低碳专利统计分析报告（2025）</a:t>
            </a:r>
            <a:r>
              <a:rPr lang="en-US" altLang="zh-CN" sz="800">
                <a:latin typeface="Times New Roman" panose="02020603050405020304" pitchFamily="18" charset="0"/>
                <a:ea typeface="微软雅黑" panose="020B0503020204020204" charset="-122"/>
                <a:cs typeface="微软雅黑" panose="020B0503020204020204" charset="-122"/>
              </a:rPr>
              <a:t>/  Statistical Analysis Report on Green and Low-carbon Patents (2025)</a:t>
            </a:r>
            <a:r>
              <a:rPr lang="zh-CN" altLang="en-US" sz="800">
                <a:latin typeface="Times New Roman" panose="02020603050405020304" pitchFamily="18" charset="0"/>
                <a:ea typeface="微软雅黑" panose="020B0503020204020204" charset="-122"/>
                <a:cs typeface="微软雅黑" panose="020B0503020204020204" charset="-122"/>
              </a:rPr>
              <a:t>。</a:t>
            </a:r>
            <a:endParaRPr lang="zh-CN" altLang="en-US" sz="800">
              <a:latin typeface="Times New Roman" panose="02020603050405020304" pitchFamily="18" charset="0"/>
              <a:ea typeface="微软雅黑" panose="020B0503020204020204" charset="-122"/>
              <a:cs typeface="微软雅黑" panose="020B0503020204020204" charset="-122"/>
            </a:endParaRPr>
          </a:p>
        </p:txBody>
      </p:sp>
      <p:sp>
        <p:nvSpPr>
          <p:cNvPr id="12" name="文本框 11"/>
          <p:cNvSpPr txBox="1"/>
          <p:nvPr/>
        </p:nvSpPr>
        <p:spPr>
          <a:xfrm>
            <a:off x="7182485" y="6221095"/>
            <a:ext cx="4428000" cy="521970"/>
          </a:xfrm>
          <a:prstGeom prst="rect">
            <a:avLst/>
          </a:prstGeom>
          <a:noFill/>
        </p:spPr>
        <p:txBody>
          <a:bodyPr wrap="square" rtlCol="0">
            <a:spAutoFit/>
          </a:bodyPr>
          <a:p>
            <a:pPr algn="ctr"/>
            <a:r>
              <a:rPr lang="zh-CN" altLang="en-US" sz="1000" b="1">
                <a:latin typeface="Times New Roman" panose="02020603050405020304" pitchFamily="18" charset="0"/>
                <a:ea typeface="微软雅黑" panose="020B0503020204020204" charset="-122"/>
                <a:cs typeface="Times New Roman" panose="02020603050405020304" pitchFamily="18" charset="0"/>
              </a:rPr>
              <a:t>2016-2025年中国社会消费品零售总额</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900">
                <a:latin typeface="Times New Roman" panose="02020603050405020304" pitchFamily="18" charset="0"/>
                <a:ea typeface="微软雅黑" panose="020B0503020204020204" charset="-122"/>
                <a:cs typeface="Times New Roman" panose="02020603050405020304" pitchFamily="18" charset="0"/>
              </a:rPr>
              <a:t>China's Retail Sales of Consumer Goods by Year, 2016-2025</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900">
                <a:latin typeface="Times New Roman" panose="02020603050405020304" pitchFamily="18" charset="0"/>
                <a:ea typeface="微软雅黑" panose="020B0503020204020204" charset="-122"/>
                <a:cs typeface="Times New Roman" panose="02020603050405020304" pitchFamily="18" charset="0"/>
                <a:sym typeface="+mn-ea"/>
              </a:rPr>
              <a:t>资料来源</a:t>
            </a:r>
            <a:r>
              <a:rPr lang="en-US" altLang="zh-CN" sz="9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900">
                <a:latin typeface="Times New Roman" panose="02020603050405020304" pitchFamily="18" charset="0"/>
                <a:ea typeface="微软雅黑" panose="020B0503020204020204" charset="-122"/>
                <a:cs typeface="Times New Roman" panose="02020603050405020304" pitchFamily="18" charset="0"/>
                <a:sym typeface="+mn-ea"/>
              </a:rPr>
              <a:t>：中国国家统计局</a:t>
            </a:r>
            <a:r>
              <a:rPr lang="en-US" altLang="zh-CN" sz="900">
                <a:latin typeface="Times New Roman" panose="02020603050405020304" pitchFamily="18" charset="0"/>
                <a:ea typeface="微软雅黑" panose="020B0503020204020204" charset="-122"/>
                <a:cs typeface="Times New Roman" panose="02020603050405020304" pitchFamily="18" charset="0"/>
                <a:sym typeface="+mn-ea"/>
              </a:rPr>
              <a:t>/ National Bureau of Statistics of China</a:t>
            </a:r>
            <a:r>
              <a:rPr lang="zh-CN" altLang="en-US" sz="90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9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3" name="文本框 42"/>
          <p:cNvSpPr txBox="1"/>
          <p:nvPr/>
        </p:nvSpPr>
        <p:spPr>
          <a:xfrm>
            <a:off x="1103840" y="1297940"/>
            <a:ext cx="4428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lIns="0" tIns="36195" rIns="0" bIns="0" anchor="ctr" anchorCtr="0">
            <a:noAutofit/>
          </a:bodyPr>
          <a:p>
            <a:pPr algn="ctr"/>
            <a:r>
              <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全方位高水平的产业机遇</a:t>
            </a:r>
            <a:endPar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All-Round, High-Standard Industrial Cooperation Opportunitie</a:t>
            </a:r>
            <a:r>
              <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s</a:t>
            </a:r>
            <a:endParaRPr lang="en-US" altLang="zh-CN" sz="12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7182485" y="1297940"/>
            <a:ext cx="4428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lIns="0" tIns="36195" rIns="0" bIns="0" anchor="ctr" anchorCtr="0">
            <a:noAutofit/>
          </a:bodyPr>
          <a:p>
            <a:pPr algn="ctr"/>
            <a:r>
              <a:rPr lang="zh-CN" altLang="en-US" sz="14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rPr>
              <a:t>加速释放的科技创新机遇</a:t>
            </a:r>
            <a:endParaRPr lang="zh-CN" altLang="en-US" sz="1600" b="1" dirty="0">
              <a:solidFill>
                <a:srgbClr val="1148A3"/>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000" b="1" spc="-50"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rPr>
              <a:t>Accelerating Innovation and Development Opportunities in Science and Technology</a:t>
            </a:r>
            <a:endParaRPr lang="en-US" altLang="zh-CN" sz="1000" b="1" spc="-50"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75" name="图表 75"/>
          <p:cNvGraphicFramePr/>
          <p:nvPr/>
        </p:nvGraphicFramePr>
        <p:xfrm>
          <a:off x="7182485" y="1807845"/>
          <a:ext cx="4428000" cy="15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图表 1"/>
          <p:cNvGraphicFramePr/>
          <p:nvPr/>
        </p:nvGraphicFramePr>
        <p:xfrm>
          <a:off x="1103840" y="1807845"/>
          <a:ext cx="4428000" cy="1548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4294967295"/>
          </p:nvPr>
        </p:nvSpPr>
        <p:spPr>
          <a:xfrm>
            <a:off x="828000" y="260350"/>
            <a:ext cx="11389360" cy="401955"/>
          </a:xfr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spcAft>
                <a:spcPts val="0"/>
              </a:spcAft>
              <a:buClrTx/>
              <a:buSzTx/>
              <a:buNone/>
            </a:pPr>
            <a:r>
              <a:rPr lang="zh-CN" altLang="en-US" sz="9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产业篇：</a:t>
            </a:r>
            <a:r>
              <a:rPr lang="zh-CN" altLang="en-US" sz="9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新增6条全球供应链图谱</a:t>
            </a:r>
            <a:endParaRPr lang="zh-CN" altLang="en-US" sz="9600" b="1" spc="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a:p>
            <a:pPr marL="0" lvl="0" algn="l">
              <a:lnSpc>
                <a:spcPct val="120000"/>
              </a:lnSpc>
              <a:spcBef>
                <a:spcPts val="0"/>
              </a:spcBef>
              <a:spcAft>
                <a:spcPts val="0"/>
              </a:spcAft>
              <a:buClrTx/>
              <a:buSzTx/>
              <a:buNone/>
            </a:pPr>
            <a:r>
              <a:rPr lang="en-US" altLang="zh-CN" sz="7200" b="1" spc="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Sub-reports on specific industries: Six new global supply chain diagrams have been formulated</a:t>
            </a:r>
            <a:r>
              <a:rPr lang="zh-CN" altLang="en-US" sz="7200" b="1" spc="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7200" b="1" spc="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燕尾形 4"/>
          <p:cNvSpPr/>
          <p:nvPr/>
        </p:nvSpPr>
        <p:spPr>
          <a:xfrm>
            <a:off x="191770" y="399415"/>
            <a:ext cx="220980" cy="262255"/>
          </a:xfrm>
          <a:prstGeom prst="chevron">
            <a:avLst/>
          </a:prstGeom>
          <a:solidFill>
            <a:srgbClr val="0B358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sp>
        <p:nvSpPr>
          <p:cNvPr id="13" name="燕尾形 12"/>
          <p:cNvSpPr/>
          <p:nvPr/>
        </p:nvSpPr>
        <p:spPr>
          <a:xfrm>
            <a:off x="407670" y="399415"/>
            <a:ext cx="220980" cy="262255"/>
          </a:xfrm>
          <a:prstGeom prst="chevron">
            <a:avLst/>
          </a:prstGeom>
          <a:solidFill>
            <a:srgbClr val="37729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sp>
        <p:nvSpPr>
          <p:cNvPr id="14" name="燕尾形 13"/>
          <p:cNvSpPr/>
          <p:nvPr/>
        </p:nvSpPr>
        <p:spPr>
          <a:xfrm>
            <a:off x="628650" y="399415"/>
            <a:ext cx="220980" cy="262255"/>
          </a:xfrm>
          <a:prstGeom prst="chevron">
            <a:avLst/>
          </a:prstGeom>
          <a:solidFill>
            <a:srgbClr val="55999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nvGrpSpPr>
          <p:cNvPr id="2" name="组合 1"/>
          <p:cNvGrpSpPr/>
          <p:nvPr>
            <p:custDataLst>
              <p:tags r:id="rId1"/>
            </p:custDataLst>
          </p:nvPr>
        </p:nvGrpSpPr>
        <p:grpSpPr>
          <a:xfrm>
            <a:off x="7230110" y="4011295"/>
            <a:ext cx="4483100" cy="2669540"/>
            <a:chOff x="1640" y="6008"/>
            <a:chExt cx="5120" cy="3744"/>
          </a:xfrm>
        </p:grpSpPr>
        <p:grpSp>
          <p:nvGrpSpPr>
            <p:cNvPr id="4" name="组合 3"/>
            <p:cNvGrpSpPr/>
            <p:nvPr/>
          </p:nvGrpSpPr>
          <p:grpSpPr>
            <a:xfrm>
              <a:off x="1640" y="6008"/>
              <a:ext cx="5104" cy="3728"/>
              <a:chOff x="1640" y="6008"/>
              <a:chExt cx="5104" cy="3728"/>
            </a:xfrm>
            <a:effectLst>
              <a:outerShdw blurRad="63500" sx="102000" sy="102000" algn="ctr" rotWithShape="0">
                <a:prstClr val="black">
                  <a:alpha val="40000"/>
                </a:prstClr>
              </a:outerShdw>
            </a:effectLst>
          </p:grpSpPr>
          <p:sp>
            <p:nvSpPr>
              <p:cNvPr id="7" name="同侧圆角矩形 6"/>
              <p:cNvSpPr/>
              <p:nvPr>
                <p:custDataLst>
                  <p:tags r:id="rId2"/>
                </p:custDataLst>
              </p:nvPr>
            </p:nvSpPr>
            <p:spPr>
              <a:xfrm rot="10800000">
                <a:off x="1640" y="6552"/>
                <a:ext cx="5104" cy="3184"/>
              </a:xfrm>
              <a:prstGeom prst="round2SameRect">
                <a:avLst>
                  <a:gd name="adj1" fmla="val 10144"/>
                  <a:gd name="adj2" fmla="val 0"/>
                </a:avLst>
              </a:prstGeom>
              <a:solidFill>
                <a:srgbClr val="FFFFFF"/>
              </a:solidFill>
              <a:ln w="19050">
                <a:solidFill>
                  <a:schemeClr val="accent1">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sp>
            <p:nvSpPr>
              <p:cNvPr id="15" name="同侧圆角矩形 14"/>
              <p:cNvSpPr/>
              <p:nvPr>
                <p:custDataLst>
                  <p:tags r:id="rId3"/>
                </p:custDataLst>
              </p:nvPr>
            </p:nvSpPr>
            <p:spPr>
              <a:xfrm>
                <a:off x="1656" y="6008"/>
                <a:ext cx="5088" cy="544"/>
              </a:xfrm>
              <a:prstGeom prst="round2SameRect">
                <a:avLst>
                  <a:gd name="adj1" fmla="val 50000"/>
                  <a:gd name="adj2" fmla="val 0"/>
                </a:avLst>
              </a:prstGeom>
              <a:solidFill>
                <a:srgbClr val="0054A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氢能图谱</a:t>
                </a:r>
                <a:r>
                  <a:rPr lang="en-US" altLang="zh-CN" sz="1600" b="1">
                    <a:latin typeface="Times New Roman" panose="02020603050405020304" pitchFamily="18" charset="0"/>
                    <a:ea typeface="微软雅黑" panose="020B0503020204020204" charset="-122"/>
                    <a:cs typeface="Times New Roman" panose="02020603050405020304" pitchFamily="18" charset="0"/>
                  </a:rPr>
                  <a:t> Hydrogen</a:t>
                </a:r>
                <a:endParaRPr lang="en-US" altLang="zh-CN" sz="1600" b="1">
                  <a:latin typeface="Times New Roman" panose="02020603050405020304" pitchFamily="18" charset="0"/>
                  <a:ea typeface="微软雅黑" panose="020B0503020204020204" charset="-122"/>
                  <a:cs typeface="Times New Roman" panose="02020603050405020304" pitchFamily="18" charset="0"/>
                </a:endParaRPr>
              </a:p>
            </p:txBody>
          </p:sp>
        </p:grpSp>
        <p:sp>
          <p:nvSpPr>
            <p:cNvPr id="16" name="同侧圆角矩形 15"/>
            <p:cNvSpPr/>
            <p:nvPr>
              <p:custDataLst>
                <p:tags r:id="rId4"/>
              </p:custDataLst>
            </p:nvPr>
          </p:nvSpPr>
          <p:spPr>
            <a:xfrm rot="10800000">
              <a:off x="1656" y="6568"/>
              <a:ext cx="5104" cy="3184"/>
            </a:xfrm>
            <a:prstGeom prst="round2SameRect">
              <a:avLst>
                <a:gd name="adj1" fmla="val 10144"/>
                <a:gd name="adj2" fmla="val 0"/>
              </a:avLst>
            </a:prstGeom>
            <a:blipFill rotWithShape="0">
              <a:blip r:embed="rId5"/>
              <a:stretch>
                <a:fillRect/>
              </a:stretch>
            </a:blipFill>
            <a:ln w="19050">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grpSp>
        <p:nvGrpSpPr>
          <p:cNvPr id="17" name="组合 16"/>
          <p:cNvGrpSpPr/>
          <p:nvPr/>
        </p:nvGrpSpPr>
        <p:grpSpPr>
          <a:xfrm>
            <a:off x="5615940" y="1620202"/>
            <a:ext cx="2901950" cy="2112645"/>
            <a:chOff x="1456" y="2824"/>
            <a:chExt cx="5104" cy="3744"/>
          </a:xfrm>
          <a:effectLst>
            <a:outerShdw blurRad="63500" sx="102000" sy="102000" algn="ctr" rotWithShape="0">
              <a:prstClr val="black">
                <a:alpha val="40000"/>
              </a:prstClr>
            </a:outerShdw>
          </a:effectLst>
        </p:grpSpPr>
        <p:sp>
          <p:nvSpPr>
            <p:cNvPr id="18" name="同侧圆角矩形 17"/>
            <p:cNvSpPr/>
            <p:nvPr/>
          </p:nvSpPr>
          <p:spPr>
            <a:xfrm>
              <a:off x="1456" y="2824"/>
              <a:ext cx="5088" cy="544"/>
            </a:xfrm>
            <a:prstGeom prst="round2SameRect">
              <a:avLst>
                <a:gd name="adj1" fmla="val 50000"/>
                <a:gd name="adj2" fmla="val 0"/>
              </a:avLst>
            </a:prstGeom>
            <a:solidFill>
              <a:srgbClr val="0054A5"/>
            </a:solidFill>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p>
              <a:pPr algn="ctr"/>
              <a:r>
                <a:rPr lang="zh-CN" altLang="en-US"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海运图谱</a:t>
              </a:r>
              <a:r>
                <a:rPr lang="en-US" altLang="zh-CN" sz="1500" b="1">
                  <a:latin typeface="Times New Roman" panose="02020603050405020304" pitchFamily="18" charset="0"/>
                  <a:ea typeface="微软雅黑" panose="020B0503020204020204" charset="-122"/>
                  <a:cs typeface="Times New Roman" panose="02020603050405020304" pitchFamily="18" charset="0"/>
                </a:rPr>
                <a:t> Maritime Transport</a:t>
              </a:r>
              <a:endParaRPr lang="en-US" altLang="zh-CN" sz="1500" b="1">
                <a:latin typeface="Times New Roman" panose="02020603050405020304" pitchFamily="18" charset="0"/>
                <a:ea typeface="微软雅黑" panose="020B0503020204020204" charset="-122"/>
                <a:cs typeface="Times New Roman" panose="02020603050405020304" pitchFamily="18" charset="0"/>
              </a:endParaRPr>
            </a:p>
          </p:txBody>
        </p:sp>
        <p:sp>
          <p:nvSpPr>
            <p:cNvPr id="19" name="同侧圆角矩形 18"/>
            <p:cNvSpPr/>
            <p:nvPr/>
          </p:nvSpPr>
          <p:spPr>
            <a:xfrm rot="10800000">
              <a:off x="1456" y="3384"/>
              <a:ext cx="5104" cy="3184"/>
            </a:xfrm>
            <a:prstGeom prst="round2SameRect">
              <a:avLst>
                <a:gd name="adj1" fmla="val 10144"/>
                <a:gd name="adj2" fmla="val 0"/>
              </a:avLst>
            </a:prstGeom>
            <a:blipFill rotWithShape="0">
              <a:blip r:embed="rId6"/>
              <a:stretch>
                <a:fillRect/>
              </a:stretch>
            </a:blipFill>
            <a:ln w="19050">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grpSp>
        <p:nvGrpSpPr>
          <p:cNvPr id="22" name="组合 21"/>
          <p:cNvGrpSpPr/>
          <p:nvPr>
            <p:custDataLst>
              <p:tags r:id="rId7"/>
            </p:custDataLst>
          </p:nvPr>
        </p:nvGrpSpPr>
        <p:grpSpPr>
          <a:xfrm>
            <a:off x="800735" y="1341755"/>
            <a:ext cx="4483100" cy="2669540"/>
            <a:chOff x="1456" y="2824"/>
            <a:chExt cx="5104" cy="3744"/>
          </a:xfrm>
          <a:effectLst>
            <a:outerShdw blurRad="63500" sx="102000" sy="102000" algn="ctr" rotWithShape="0">
              <a:prstClr val="black">
                <a:alpha val="40000"/>
              </a:prstClr>
            </a:outerShdw>
          </a:effectLst>
        </p:grpSpPr>
        <p:sp>
          <p:nvSpPr>
            <p:cNvPr id="26" name="同侧圆角矩形 25"/>
            <p:cNvSpPr/>
            <p:nvPr>
              <p:custDataLst>
                <p:tags r:id="rId8"/>
              </p:custDataLst>
            </p:nvPr>
          </p:nvSpPr>
          <p:spPr>
            <a:xfrm>
              <a:off x="1456" y="2824"/>
              <a:ext cx="5088" cy="544"/>
            </a:xfrm>
            <a:prstGeom prst="round2SameRect">
              <a:avLst>
                <a:gd name="adj1" fmla="val 50000"/>
                <a:gd name="adj2" fmla="val 0"/>
              </a:avLst>
            </a:prstGeom>
            <a:solidFill>
              <a:srgbClr val="0054A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人工智能图谱</a:t>
              </a:r>
              <a:r>
                <a:rPr lang="en-US" altLang="zh-CN" sz="1600" b="1">
                  <a:latin typeface="Times New Roman" panose="02020603050405020304" pitchFamily="18" charset="0"/>
                  <a:ea typeface="微软雅黑" panose="020B0503020204020204" charset="-122"/>
                  <a:cs typeface="Times New Roman" panose="02020603050405020304" pitchFamily="18" charset="0"/>
                </a:rPr>
                <a:t> AI</a:t>
              </a:r>
              <a:endParaRPr lang="en-US" altLang="zh-CN" sz="1600" b="1">
                <a:latin typeface="Times New Roman" panose="02020603050405020304" pitchFamily="18" charset="0"/>
                <a:ea typeface="微软雅黑" panose="020B0503020204020204" charset="-122"/>
                <a:cs typeface="Times New Roman" panose="02020603050405020304" pitchFamily="18" charset="0"/>
              </a:endParaRPr>
            </a:p>
          </p:txBody>
        </p:sp>
        <p:sp>
          <p:nvSpPr>
            <p:cNvPr id="30" name="同侧圆角矩形 29"/>
            <p:cNvSpPr/>
            <p:nvPr>
              <p:custDataLst>
                <p:tags r:id="rId9"/>
              </p:custDataLst>
            </p:nvPr>
          </p:nvSpPr>
          <p:spPr>
            <a:xfrm rot="10800000">
              <a:off x="1456" y="3384"/>
              <a:ext cx="5104" cy="3184"/>
            </a:xfrm>
            <a:prstGeom prst="round2SameRect">
              <a:avLst>
                <a:gd name="adj1" fmla="val 10144"/>
                <a:gd name="adj2" fmla="val 0"/>
              </a:avLst>
            </a:prstGeom>
            <a:blipFill rotWithShape="0">
              <a:blip r:embed="rId10"/>
              <a:stretch>
                <a:fillRect/>
              </a:stretch>
            </a:blipFill>
            <a:ln w="19050">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grpSp>
        <p:nvGrpSpPr>
          <p:cNvPr id="31" name="组合 30"/>
          <p:cNvGrpSpPr/>
          <p:nvPr/>
        </p:nvGrpSpPr>
        <p:grpSpPr>
          <a:xfrm>
            <a:off x="4011295" y="4287520"/>
            <a:ext cx="2912110" cy="2117090"/>
            <a:chOff x="12791" y="6027"/>
            <a:chExt cx="5122" cy="3752"/>
          </a:xfrm>
        </p:grpSpPr>
        <p:grpSp>
          <p:nvGrpSpPr>
            <p:cNvPr id="32" name="组合 31"/>
            <p:cNvGrpSpPr/>
            <p:nvPr/>
          </p:nvGrpSpPr>
          <p:grpSpPr>
            <a:xfrm>
              <a:off x="12791" y="6027"/>
              <a:ext cx="5105" cy="3752"/>
              <a:chOff x="12791" y="6027"/>
              <a:chExt cx="5105" cy="3752"/>
            </a:xfrm>
            <a:effectLst>
              <a:outerShdw blurRad="63500" sx="102000" sy="102000" algn="ctr" rotWithShape="0">
                <a:prstClr val="black">
                  <a:alpha val="40000"/>
                </a:prstClr>
              </a:outerShdw>
            </a:effectLst>
          </p:grpSpPr>
          <p:sp>
            <p:nvSpPr>
              <p:cNvPr id="33" name="同侧圆角矩形 32"/>
              <p:cNvSpPr/>
              <p:nvPr/>
            </p:nvSpPr>
            <p:spPr>
              <a:xfrm>
                <a:off x="12808" y="6027"/>
                <a:ext cx="5088" cy="544"/>
              </a:xfrm>
              <a:prstGeom prst="round2SameRect">
                <a:avLst>
                  <a:gd name="adj1" fmla="val 50000"/>
                  <a:gd name="adj2" fmla="val 0"/>
                </a:avLst>
              </a:prstGeom>
              <a:solidFill>
                <a:srgbClr val="0054A5"/>
              </a:solidFill>
            </p:spPr>
            <p:style>
              <a:lnRef idx="2">
                <a:schemeClr val="accent1">
                  <a:lumMod val="75000"/>
                </a:schemeClr>
              </a:lnRef>
              <a:fillRef idx="1">
                <a:schemeClr val="accent1"/>
              </a:fillRef>
              <a:effectRef idx="0">
                <a:srgbClr val="FFFFFF"/>
              </a:effectRef>
              <a:fontRef idx="minor">
                <a:schemeClr val="lt1"/>
              </a:fontRef>
            </p:style>
            <p:txBody>
              <a:bodyPr lIns="46990" tIns="46990" rIns="46990" bIns="46990" rtlCol="0" anchor="ctr"/>
              <a:p>
                <a:pPr algn="ctr"/>
                <a:r>
                  <a:rPr lang="en-US" altLang="zh-CN"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3D</a:t>
                </a:r>
                <a:r>
                  <a:rPr lang="zh-CN" altLang="en-US"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打印图谱</a:t>
                </a:r>
                <a:r>
                  <a:rPr lang="en-US" altLang="zh-CN" sz="1500" b="1">
                    <a:latin typeface="Times New Roman" panose="02020603050405020304" pitchFamily="18" charset="0"/>
                    <a:ea typeface="微软雅黑" panose="020B0503020204020204" charset="-122"/>
                    <a:cs typeface="Times New Roman" panose="02020603050405020304" pitchFamily="18" charset="0"/>
                  </a:rPr>
                  <a:t> 3D Printing</a:t>
                </a:r>
                <a:endParaRPr lang="en-US" altLang="zh-CN" sz="1500" b="1">
                  <a:latin typeface="Times New Roman" panose="02020603050405020304" pitchFamily="18" charset="0"/>
                  <a:ea typeface="微软雅黑" panose="020B0503020204020204" charset="-122"/>
                  <a:cs typeface="Times New Roman" panose="02020603050405020304" pitchFamily="18" charset="0"/>
                </a:endParaRPr>
              </a:p>
            </p:txBody>
          </p:sp>
          <p:sp>
            <p:nvSpPr>
              <p:cNvPr id="35" name="同侧圆角矩形 34"/>
              <p:cNvSpPr/>
              <p:nvPr/>
            </p:nvSpPr>
            <p:spPr>
              <a:xfrm rot="10800000">
                <a:off x="12791" y="6595"/>
                <a:ext cx="5104" cy="3184"/>
              </a:xfrm>
              <a:prstGeom prst="round2SameRect">
                <a:avLst>
                  <a:gd name="adj1" fmla="val 10144"/>
                  <a:gd name="adj2" fmla="val 0"/>
                </a:avLst>
              </a:prstGeom>
              <a:solidFill>
                <a:schemeClr val="bg1"/>
              </a:solidFill>
              <a:ln w="19050">
                <a:solidFill>
                  <a:schemeClr val="accent1">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sp>
          <p:nvSpPr>
            <p:cNvPr id="36" name="同侧圆角矩形 35"/>
            <p:cNvSpPr/>
            <p:nvPr/>
          </p:nvSpPr>
          <p:spPr>
            <a:xfrm rot="10800000">
              <a:off x="12809" y="6595"/>
              <a:ext cx="5104" cy="3184"/>
            </a:xfrm>
            <a:prstGeom prst="round2SameRect">
              <a:avLst>
                <a:gd name="adj1" fmla="val 10144"/>
                <a:gd name="adj2" fmla="val 0"/>
              </a:avLst>
            </a:prstGeom>
            <a:blipFill rotWithShape="0">
              <a:blip r:embed="rId11"/>
              <a:stretch>
                <a:fillRect/>
              </a:stretch>
            </a:blipFill>
            <a:ln w="19050">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grpSp>
        <p:nvGrpSpPr>
          <p:cNvPr id="37" name="组合 36"/>
          <p:cNvGrpSpPr/>
          <p:nvPr>
            <p:custDataLst>
              <p:tags r:id="rId12"/>
            </p:custDataLst>
          </p:nvPr>
        </p:nvGrpSpPr>
        <p:grpSpPr>
          <a:xfrm>
            <a:off x="800735" y="4287520"/>
            <a:ext cx="2912110" cy="2117090"/>
            <a:chOff x="1456" y="2824"/>
            <a:chExt cx="5104" cy="3744"/>
          </a:xfrm>
          <a:effectLst>
            <a:outerShdw blurRad="63500" sx="102000" sy="102000" algn="ctr" rotWithShape="0">
              <a:prstClr val="black">
                <a:alpha val="40000"/>
              </a:prstClr>
            </a:outerShdw>
          </a:effectLst>
        </p:grpSpPr>
        <p:sp>
          <p:nvSpPr>
            <p:cNvPr id="38" name="同侧圆角矩形 37"/>
            <p:cNvSpPr/>
            <p:nvPr>
              <p:custDataLst>
                <p:tags r:id="rId13"/>
              </p:custDataLst>
            </p:nvPr>
          </p:nvSpPr>
          <p:spPr>
            <a:xfrm>
              <a:off x="1456" y="2824"/>
              <a:ext cx="5088" cy="544"/>
            </a:xfrm>
            <a:prstGeom prst="round2SameRect">
              <a:avLst>
                <a:gd name="adj1" fmla="val 50000"/>
                <a:gd name="adj2" fmla="val 0"/>
              </a:avLst>
            </a:prstGeom>
            <a:solidFill>
              <a:srgbClr val="0054A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钢铁图谱</a:t>
              </a:r>
              <a:r>
                <a:rPr lang="en-US" altLang="zh-CN"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 Steel</a:t>
              </a:r>
              <a:r>
                <a:rPr lang="en-US" altLang="zh-CN" sz="1600" b="1">
                  <a:latin typeface="Times New Roman" panose="02020603050405020304" pitchFamily="18" charset="0"/>
                  <a:ea typeface="微软雅黑" panose="020B0503020204020204" charset="-122"/>
                  <a:cs typeface="Times New Roman" panose="02020603050405020304" pitchFamily="18" charset="0"/>
                </a:rPr>
                <a:t>  </a:t>
              </a:r>
              <a:endParaRPr lang="en-US" altLang="zh-CN" sz="1600" b="1">
                <a:latin typeface="Times New Roman" panose="02020603050405020304" pitchFamily="18" charset="0"/>
                <a:ea typeface="微软雅黑" panose="020B0503020204020204" charset="-122"/>
                <a:cs typeface="Times New Roman" panose="02020603050405020304" pitchFamily="18" charset="0"/>
              </a:endParaRPr>
            </a:p>
          </p:txBody>
        </p:sp>
        <p:sp>
          <p:nvSpPr>
            <p:cNvPr id="39" name="同侧圆角矩形 38"/>
            <p:cNvSpPr/>
            <p:nvPr>
              <p:custDataLst>
                <p:tags r:id="rId14"/>
              </p:custDataLst>
            </p:nvPr>
          </p:nvSpPr>
          <p:spPr>
            <a:xfrm rot="10800000">
              <a:off x="1456" y="3384"/>
              <a:ext cx="5104" cy="3184"/>
            </a:xfrm>
            <a:prstGeom prst="round2SameRect">
              <a:avLst>
                <a:gd name="adj1" fmla="val 10144"/>
                <a:gd name="adj2" fmla="val 0"/>
              </a:avLst>
            </a:prstGeom>
            <a:blipFill rotWithShape="0">
              <a:blip r:embed="rId15"/>
              <a:stretch>
                <a:fillRect/>
              </a:stretch>
            </a:blipFill>
            <a:ln w="19050">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grpSp>
        <p:nvGrpSpPr>
          <p:cNvPr id="41" name="组合 40"/>
          <p:cNvGrpSpPr/>
          <p:nvPr>
            <p:custDataLst>
              <p:tags r:id="rId16"/>
            </p:custDataLst>
          </p:nvPr>
        </p:nvGrpSpPr>
        <p:grpSpPr>
          <a:xfrm>
            <a:off x="8779510" y="1615440"/>
            <a:ext cx="2912110" cy="2117090"/>
            <a:chOff x="1456" y="2824"/>
            <a:chExt cx="5104" cy="3744"/>
          </a:xfrm>
          <a:effectLst>
            <a:outerShdw blurRad="63500" sx="102000" sy="102000" algn="ctr" rotWithShape="0">
              <a:prstClr val="black">
                <a:alpha val="40000"/>
              </a:prstClr>
            </a:outerShdw>
          </a:effectLst>
        </p:grpSpPr>
        <p:sp>
          <p:nvSpPr>
            <p:cNvPr id="42" name="同侧圆角矩形 41"/>
            <p:cNvSpPr/>
            <p:nvPr>
              <p:custDataLst>
                <p:tags r:id="rId17"/>
              </p:custDataLst>
            </p:nvPr>
          </p:nvSpPr>
          <p:spPr>
            <a:xfrm>
              <a:off x="1456" y="2824"/>
              <a:ext cx="5088" cy="544"/>
            </a:xfrm>
            <a:prstGeom prst="round2SameRect">
              <a:avLst>
                <a:gd name="adj1" fmla="val 50000"/>
                <a:gd name="adj2" fmla="val 0"/>
              </a:avLst>
            </a:prstGeom>
            <a:solidFill>
              <a:srgbClr val="0054A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玉米图谱</a:t>
              </a:r>
              <a:r>
                <a:rPr lang="en-US" altLang="zh-CN" sz="1500" b="1" spc="100">
                  <a:solidFill>
                    <a:schemeClr val="bg1"/>
                  </a:solidFill>
                  <a:uFillTx/>
                  <a:latin typeface="Times New Roman" panose="02020603050405020304" pitchFamily="18" charset="0"/>
                  <a:ea typeface="微软雅黑" panose="020B0503020204020204" charset="-122"/>
                  <a:cs typeface="Times New Roman" panose="02020603050405020304" pitchFamily="18" charset="0"/>
                </a:rPr>
                <a:t> Corn</a:t>
              </a:r>
              <a:r>
                <a:rPr lang="en-US" altLang="zh-CN" sz="1500" b="1">
                  <a:latin typeface="Times New Roman" panose="02020603050405020304" pitchFamily="18" charset="0"/>
                  <a:ea typeface="微软雅黑" panose="020B0503020204020204" charset="-122"/>
                  <a:cs typeface="Times New Roman" panose="02020603050405020304" pitchFamily="18" charset="0"/>
                </a:rPr>
                <a:t>  </a:t>
              </a:r>
              <a:endParaRPr lang="en-US" altLang="zh-CN" sz="1500" b="1">
                <a:latin typeface="Times New Roman" panose="02020603050405020304" pitchFamily="18" charset="0"/>
                <a:ea typeface="微软雅黑" panose="020B0503020204020204" charset="-122"/>
                <a:cs typeface="Times New Roman" panose="02020603050405020304" pitchFamily="18" charset="0"/>
              </a:endParaRPr>
            </a:p>
          </p:txBody>
        </p:sp>
        <p:sp>
          <p:nvSpPr>
            <p:cNvPr id="43" name="同侧圆角矩形 42"/>
            <p:cNvSpPr/>
            <p:nvPr>
              <p:custDataLst>
                <p:tags r:id="rId18"/>
              </p:custDataLst>
            </p:nvPr>
          </p:nvSpPr>
          <p:spPr>
            <a:xfrm rot="10800000">
              <a:off x="1456" y="3384"/>
              <a:ext cx="5104" cy="3184"/>
            </a:xfrm>
            <a:prstGeom prst="round2SameRect">
              <a:avLst>
                <a:gd name="adj1" fmla="val 10144"/>
                <a:gd name="adj2" fmla="val 0"/>
              </a:avLst>
            </a:prstGeom>
            <a:blipFill rotWithShape="0">
              <a:blip r:embed="rId19"/>
              <a:stretch>
                <a:fillRect/>
              </a:stretch>
            </a:blipFill>
            <a:ln w="19050">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8" name="矩形 7"/>
          <p:cNvSpPr/>
          <p:nvPr/>
        </p:nvSpPr>
        <p:spPr>
          <a:xfrm>
            <a:off x="0" y="41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占位符 2"/>
          <p:cNvSpPr>
            <a:spLocks noGrp="1"/>
          </p:cNvSpPr>
          <p:nvPr/>
        </p:nvSpPr>
        <p:spPr>
          <a:xfrm>
            <a:off x="8369935" y="1629410"/>
            <a:ext cx="3600000" cy="3600000"/>
          </a:xfrm>
          <a:prstGeom prst="rect">
            <a:avLst/>
          </a:prstGeom>
          <a:effectLst>
            <a:outerShdw blurRad="50800" dist="38100" dir="8100000" algn="tr" rotWithShape="0">
              <a:prstClr val="black">
                <a:alpha val="40000"/>
              </a:prstClr>
            </a:outerShdw>
          </a:effectLst>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Tx/>
              <a:buNone/>
              <a:defRPr sz="6775" kern="1200">
                <a:solidFill>
                  <a:srgbClr val="F6F6F6"/>
                </a:solidFill>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9900" b="1" dirty="0">
                <a:solidFill>
                  <a:schemeClr val="bg1"/>
                </a:solidFill>
                <a:latin typeface="黑体" panose="02010609060101010101" charset="-122"/>
                <a:ea typeface="黑体" panose="02010609060101010101" charset="-122"/>
                <a:cs typeface="Arial Black" panose="020B0A04020102020204" charset="0"/>
              </a:rPr>
              <a:t>02</a:t>
            </a:r>
            <a:endParaRPr lang="en-US" altLang="zh-CN" sz="19900" b="1" dirty="0">
              <a:solidFill>
                <a:schemeClr val="bg1"/>
              </a:solidFill>
              <a:latin typeface="黑体" panose="02010609060101010101" charset="-122"/>
              <a:ea typeface="黑体" panose="02010609060101010101" charset="-122"/>
              <a:cs typeface="Arial Black" panose="020B0A04020102020204" charset="0"/>
            </a:endParaRPr>
          </a:p>
        </p:txBody>
      </p:sp>
      <p:sp>
        <p:nvSpPr>
          <p:cNvPr id="2" name="文本占位符 1"/>
          <p:cNvSpPr>
            <a:spLocks noGrp="1"/>
          </p:cNvSpPr>
          <p:nvPr/>
        </p:nvSpPr>
        <p:spPr>
          <a:xfrm>
            <a:off x="864000" y="1800000"/>
            <a:ext cx="7771130" cy="2093595"/>
          </a:xfrm>
          <a:prstGeom prst="rect">
            <a:avLst/>
          </a:prstGeom>
          <a:effectLst>
            <a:outerShdw blurRad="50800" dist="38100" dir="8100000" algn="tr" rotWithShape="0">
              <a:prstClr val="black">
                <a:alpha val="40000"/>
              </a:prstClr>
            </a:outerShdw>
          </a:effectLst>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Tx/>
              <a:buNone/>
              <a:defRPr lang="zh-CN" altLang="en-US" sz="3805" b="1" kern="1200" dirty="0">
                <a:solidFill>
                  <a:srgbClr val="585791"/>
                </a:solidFill>
                <a:latin typeface="微软雅黑" panose="020B0503020204020204" charset="-122"/>
                <a:ea typeface="微软雅黑" panose="020B0503020204020204" charset="-122"/>
                <a:cs typeface="+mn-cs"/>
              </a:defRPr>
            </a:lvl1pPr>
            <a:lvl2pPr marL="57658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1153795"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73164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230822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30000"/>
              </a:lnSpc>
            </a:pPr>
            <a:r>
              <a:rPr lang="zh-CN" altLang="en-US" sz="4000">
                <a:solidFill>
                  <a:schemeClr val="bg1"/>
                </a:solidFill>
                <a:latin typeface="Times New Roman" panose="02020603050405020304" pitchFamily="18" charset="0"/>
                <a:cs typeface="Times New Roman" panose="02020603050405020304" pitchFamily="18" charset="0"/>
                <a:sym typeface="+mn-ea"/>
              </a:rPr>
              <a:t>全球供应链韧性指数矩阵</a:t>
            </a:r>
            <a:endParaRPr lang="zh-CN" altLang="en-US" sz="4000">
              <a:solidFill>
                <a:schemeClr val="bg1"/>
              </a:solidFill>
              <a:latin typeface="Times New Roman" panose="02020603050405020304" pitchFamily="18" charset="0"/>
              <a:cs typeface="Times New Roman" panose="02020603050405020304" pitchFamily="18" charset="0"/>
              <a:sym typeface="+mn-ea"/>
            </a:endParaRPr>
          </a:p>
          <a:p>
            <a:pPr algn="l" fontAlgn="auto">
              <a:lnSpc>
                <a:spcPct val="130000"/>
              </a:lnSpc>
            </a:pPr>
            <a:r>
              <a:rPr lang="en-US" altLang="zh-CN" sz="2800">
                <a:solidFill>
                  <a:schemeClr val="bg1"/>
                </a:solidFill>
                <a:latin typeface="Times New Roman" panose="02020603050405020304" pitchFamily="18" charset="0"/>
                <a:cs typeface="Times New Roman" panose="02020603050405020304" pitchFamily="18" charset="0"/>
                <a:sym typeface="+mn-ea"/>
              </a:rPr>
              <a:t>Global Supply Chain Resilience Index Matrix</a:t>
            </a:r>
            <a:endParaRPr lang="en-US" altLang="zh-CN" sz="2800">
              <a:solidFill>
                <a:schemeClr val="bg1"/>
              </a:solidFill>
              <a:latin typeface="Times New Roman" panose="02020603050405020304" pitchFamily="18" charset="0"/>
              <a:cs typeface="Times New Roman" panose="02020603050405020304" pitchFamily="18" charset="0"/>
              <a:sym typeface="+mn-ea"/>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00000" y="2047240"/>
            <a:ext cx="10774680" cy="848360"/>
          </a:xfrm>
          <a:prstGeom prst="rect">
            <a:avLst/>
          </a:prstGeom>
          <a:noFill/>
        </p:spPr>
        <p:txBody>
          <a:bodyPr wrap="square" rtlCol="0" anchor="t">
            <a:noAutofit/>
          </a:bodyPr>
          <a:p>
            <a:pPr indent="0" algn="just" fontAlgn="auto">
              <a:lnSpc>
                <a:spcPct val="130000"/>
              </a:lnSpc>
            </a:pPr>
            <a:r>
              <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In 2026, building on the continuous development of the Global Supply Chain Promotion Index (GSCPI), the Global Supply Chain Connectivity Index (GSCCI), the Global Supply Chain Innovation Index (GSCII), and the Global Supply Chain Resilience Index (GSCRI), we have added the U.S. Supply Chain Resilience Index (USSCRI) and the EU Supply Chain Resilience Index (EUSCRI).</a:t>
            </a:r>
            <a:endPar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1" name="矩形 10"/>
          <p:cNvSpPr/>
          <p:nvPr/>
        </p:nvSpPr>
        <p:spPr>
          <a:xfrm>
            <a:off x="7067550" y="3474085"/>
            <a:ext cx="2664000" cy="899795"/>
          </a:xfrm>
          <a:prstGeom prst="rect">
            <a:avLst/>
          </a:prstGeom>
          <a:solidFill>
            <a:srgbClr val="0B358B">
              <a:alpha val="85000"/>
            </a:srgbClr>
          </a:solidFill>
          <a:ln w="9525">
            <a:solidFill>
              <a:schemeClr val="bg1"/>
            </a:solidFill>
          </a:ln>
          <a:effectLst>
            <a:outerShdw blurRad="50800" dist="38100" dir="8100000" sx="102000" sy="102000" algn="tr" rotWithShape="0">
              <a:prstClr val="black">
                <a:alpha val="40000"/>
              </a:prstClr>
            </a:outerShdw>
          </a:effectLst>
          <a:scene3d>
            <a:camera prst="isometricRight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文本框 65"/>
          <p:cNvSpPr txBox="1"/>
          <p:nvPr/>
        </p:nvSpPr>
        <p:spPr>
          <a:xfrm>
            <a:off x="7142480" y="3662680"/>
            <a:ext cx="2664000" cy="492125"/>
          </a:xfrm>
          <a:prstGeom prst="rect">
            <a:avLst/>
          </a:prstGeom>
          <a:noFill/>
          <a:scene3d>
            <a:camera prst="orthographicFront">
              <a:rot lat="2100000" lon="18900000" rev="0"/>
            </a:camera>
            <a:lightRig rig="threePt" dir="t"/>
          </a:scene3d>
        </p:spPr>
        <p:txBody>
          <a:bodyPr wrap="square" lIns="0" tIns="0" rIns="0" bIns="0" rtlCol="0">
            <a:spAutoFit/>
          </a:bodyPr>
          <a:p>
            <a:pPr lvl="0" algn="ctr">
              <a:buClrTx/>
              <a:buSzTx/>
              <a:buFontTx/>
            </a:pPr>
            <a:r>
              <a:rPr lang="zh-CN" altLang="en-US" sz="1600" b="1">
                <a:solidFill>
                  <a:schemeClr val="bg1"/>
                </a:solidFill>
                <a:uFillTx/>
                <a:latin typeface="Times New Roman" panose="02020603050405020304" pitchFamily="18" charset="0"/>
                <a:ea typeface="微软雅黑" panose="020B0503020204020204" charset="-122"/>
                <a:sym typeface="+mn-ea"/>
              </a:rPr>
              <a:t>欧盟供应链韧性指数</a:t>
            </a:r>
            <a:endParaRPr lang="zh-CN" altLang="en-US" sz="1600" b="1">
              <a:solidFill>
                <a:schemeClr val="bg1"/>
              </a:solidFill>
              <a:uFillTx/>
              <a:latin typeface="Times New Roman" panose="02020603050405020304" pitchFamily="18" charset="0"/>
              <a:ea typeface="微软雅黑" panose="020B0503020204020204" charset="-122"/>
              <a:sym typeface="+mn-ea"/>
            </a:endParaRPr>
          </a:p>
          <a:p>
            <a:pPr lvl="0" algn="ctr">
              <a:buClrTx/>
              <a:buSzTx/>
              <a:buFontTx/>
            </a:pPr>
            <a:r>
              <a:rPr lang="en-US" altLang="zh-CN" sz="1600" b="1">
                <a:solidFill>
                  <a:schemeClr val="bg1"/>
                </a:solidFill>
                <a:uFillTx/>
                <a:latin typeface="Times New Roman" panose="02020603050405020304" pitchFamily="18" charset="0"/>
                <a:ea typeface="微软雅黑" panose="020B0503020204020204" charset="-122"/>
                <a:sym typeface="+mn-ea"/>
              </a:rPr>
              <a:t>EUSC</a:t>
            </a:r>
            <a:r>
              <a:rPr lang="zh-CN" altLang="en-US" sz="1600" b="1">
                <a:solidFill>
                  <a:schemeClr val="bg1"/>
                </a:solidFill>
                <a:uFillTx/>
                <a:latin typeface="Times New Roman" panose="02020603050405020304" pitchFamily="18" charset="0"/>
                <a:ea typeface="微软雅黑" panose="020B0503020204020204" charset="-122"/>
                <a:sym typeface="+mn-ea"/>
              </a:rPr>
              <a:t>RI</a:t>
            </a:r>
            <a:endParaRPr lang="zh-CN" altLang="en-US" sz="1600" b="1">
              <a:solidFill>
                <a:schemeClr val="bg1"/>
              </a:solidFill>
              <a:uFillTx/>
              <a:latin typeface="Times New Roman" panose="02020603050405020304" pitchFamily="18" charset="0"/>
              <a:ea typeface="微软雅黑" panose="020B0503020204020204" charset="-122"/>
              <a:sym typeface="+mn-ea"/>
            </a:endParaRPr>
          </a:p>
        </p:txBody>
      </p:sp>
      <p:sp>
        <p:nvSpPr>
          <p:cNvPr id="16" name="文本占位符 15"/>
          <p:cNvSpPr>
            <a:spLocks noGrp="1"/>
          </p:cNvSpPr>
          <p:nvPr/>
        </p:nvSpPr>
        <p:spPr>
          <a:xfrm>
            <a:off x="828000" y="260350"/>
            <a:ext cx="11209020"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全球供应链韧性指数矩阵持续扩围</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global supply chain resilience index matrix has been steadily expanded</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5945" y="1098550"/>
            <a:ext cx="11068050" cy="116268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just" fontAlgn="auto">
              <a:lnSpc>
                <a:spcPct val="130000"/>
              </a:lnSpc>
              <a:buFont typeface="Wingdings" panose="05000000000000000000" charset="0"/>
              <a:buBlip>
                <a:blip r:embed="rId1">
                  <a:extLst>
                    <a:ext uri="{96DAC541-7B7A-43D3-8B79-37D633B846F1}">
                      <asvg:svgBlip xmlns:asvg="http://schemas.microsoft.com/office/drawing/2016/SVG/main" r:embed="rId2"/>
                    </a:ext>
                  </a:extLst>
                </a:blip>
              </a:buBlip>
            </a:pPr>
            <a:r>
              <a:rPr lang="en-US" altLang="zh-CN"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2026</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年，在滚动开发全球供应链促进指数、全球供应链连接指数、全球供应链创新指数、全球供应链韧性指数四个指数的基础上，新增美国供应链韧性指数、欧盟供应链韧性指数。</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sp>
        <p:nvSpPr>
          <p:cNvPr id="9" name="矩形 8"/>
          <p:cNvSpPr/>
          <p:nvPr/>
        </p:nvSpPr>
        <p:spPr>
          <a:xfrm>
            <a:off x="8095615" y="3618865"/>
            <a:ext cx="2714625" cy="2700020"/>
          </a:xfrm>
          <a:prstGeom prst="rect">
            <a:avLst/>
          </a:prstGeom>
          <a:solidFill>
            <a:srgbClr val="2E539F"/>
          </a:solidFill>
          <a:ln w="9525">
            <a:solidFill>
              <a:schemeClr val="bg1"/>
            </a:solidFill>
          </a:ln>
          <a:effectLst>
            <a:outerShdw blurRad="50800" dist="38100" dir="8100000" sx="103000" sy="103000" algn="tr" rotWithShape="0">
              <a:prstClr val="black">
                <a:alpha val="40000"/>
              </a:prstClr>
            </a:outerShdw>
          </a:effectLst>
          <a:scene3d>
            <a:camera prst="isometricTopUp">
              <a:rot lat="19500000" lon="18900000" rev="3612000"/>
            </a:camera>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文本框 55"/>
          <p:cNvSpPr txBox="1"/>
          <p:nvPr/>
        </p:nvSpPr>
        <p:spPr>
          <a:xfrm>
            <a:off x="8714928" y="4632960"/>
            <a:ext cx="1476000" cy="306705"/>
          </a:xfrm>
          <a:prstGeom prst="rect">
            <a:avLst/>
          </a:prstGeom>
          <a:noFill/>
          <a:scene3d>
            <a:camera prst="perspectiveAbove"/>
            <a:lightRig rig="threePt" dir="t"/>
          </a:scene3d>
        </p:spPr>
        <p:txBody>
          <a:bodyPr wrap="square" rtlCol="0">
            <a:spAutoFit/>
          </a:bodyPr>
          <a:p>
            <a:pPr algn="ctr"/>
            <a:r>
              <a:rPr lang="zh-CN" altLang="en-US" sz="1400" b="1">
                <a:solidFill>
                  <a:schemeClr val="bg1"/>
                </a:solidFill>
                <a:uFillTx/>
                <a:latin typeface="Times New Roman" panose="02020603050405020304" pitchFamily="18" charset="0"/>
                <a:ea typeface="微软雅黑" panose="020B0503020204020204" charset="-122"/>
              </a:rPr>
              <a:t>促进指数</a:t>
            </a:r>
            <a:r>
              <a:rPr lang="en-US" altLang="zh-CN" sz="1400" b="1">
                <a:solidFill>
                  <a:schemeClr val="bg1"/>
                </a:solidFill>
                <a:uFillTx/>
                <a:latin typeface="Times New Roman" panose="02020603050405020304" pitchFamily="18" charset="0"/>
                <a:ea typeface="微软雅黑" panose="020B0503020204020204" charset="-122"/>
              </a:rPr>
              <a:t> </a:t>
            </a:r>
            <a:r>
              <a:rPr lang="en-US" altLang="zh-CN" sz="1200" b="1">
                <a:solidFill>
                  <a:schemeClr val="bg1"/>
                </a:solidFill>
                <a:uFillTx/>
                <a:latin typeface="Times New Roman" panose="02020603050405020304" pitchFamily="18" charset="0"/>
                <a:ea typeface="微软雅黑" panose="020B0503020204020204" charset="-122"/>
              </a:rPr>
              <a:t>GSCPI</a:t>
            </a:r>
            <a:endParaRPr lang="en-US" altLang="zh-CN" sz="1200" b="1">
              <a:solidFill>
                <a:schemeClr val="bg1"/>
              </a:solidFill>
              <a:uFillTx/>
              <a:latin typeface="Times New Roman" panose="02020603050405020304" pitchFamily="18" charset="0"/>
              <a:ea typeface="微软雅黑" panose="020B0503020204020204" charset="-122"/>
            </a:endParaRPr>
          </a:p>
        </p:txBody>
      </p:sp>
      <p:sp>
        <p:nvSpPr>
          <p:cNvPr id="57" name="文本框 56"/>
          <p:cNvSpPr txBox="1"/>
          <p:nvPr/>
        </p:nvSpPr>
        <p:spPr>
          <a:xfrm>
            <a:off x="8714928" y="5013325"/>
            <a:ext cx="1476000" cy="306705"/>
          </a:xfrm>
          <a:prstGeom prst="rect">
            <a:avLst/>
          </a:prstGeom>
          <a:noFill/>
          <a:scene3d>
            <a:camera prst="perspectiveAbove"/>
            <a:lightRig rig="threePt" dir="t"/>
          </a:scene3d>
        </p:spPr>
        <p:txBody>
          <a:bodyPr wrap="square" rtlCol="0">
            <a:spAutoFit/>
          </a:bodyPr>
          <a:p>
            <a:pPr algn="ctr"/>
            <a:r>
              <a:rPr lang="zh-CN" altLang="en-US" sz="1400" b="1">
                <a:solidFill>
                  <a:schemeClr val="bg1"/>
                </a:solidFill>
                <a:uFillTx/>
                <a:latin typeface="Times New Roman" panose="02020603050405020304" pitchFamily="18" charset="0"/>
                <a:ea typeface="微软雅黑" panose="020B0503020204020204" charset="-122"/>
              </a:rPr>
              <a:t>连接指数</a:t>
            </a:r>
            <a:r>
              <a:rPr lang="en-US" altLang="zh-CN" sz="1400" b="1">
                <a:solidFill>
                  <a:schemeClr val="bg1"/>
                </a:solidFill>
                <a:uFillTx/>
                <a:latin typeface="Times New Roman" panose="02020603050405020304" pitchFamily="18" charset="0"/>
                <a:ea typeface="微软雅黑" panose="020B0503020204020204" charset="-122"/>
              </a:rPr>
              <a:t> </a:t>
            </a:r>
            <a:r>
              <a:rPr lang="en-US" altLang="zh-CN" sz="1200" b="1">
                <a:solidFill>
                  <a:schemeClr val="bg1"/>
                </a:solidFill>
                <a:uFillTx/>
                <a:latin typeface="Times New Roman" panose="02020603050405020304" pitchFamily="18" charset="0"/>
                <a:ea typeface="微软雅黑" panose="020B0503020204020204" charset="-122"/>
              </a:rPr>
              <a:t>GSCCI</a:t>
            </a:r>
            <a:endParaRPr lang="en-US" altLang="zh-CN" sz="1200" b="1">
              <a:solidFill>
                <a:schemeClr val="bg1"/>
              </a:solidFill>
              <a:uFillTx/>
              <a:latin typeface="Times New Roman" panose="02020603050405020304" pitchFamily="18" charset="0"/>
              <a:ea typeface="微软雅黑" panose="020B0503020204020204" charset="-122"/>
            </a:endParaRPr>
          </a:p>
        </p:txBody>
      </p:sp>
      <p:sp>
        <p:nvSpPr>
          <p:cNvPr id="58" name="文本框 57"/>
          <p:cNvSpPr txBox="1"/>
          <p:nvPr/>
        </p:nvSpPr>
        <p:spPr>
          <a:xfrm>
            <a:off x="8714928" y="5393690"/>
            <a:ext cx="1476000" cy="306705"/>
          </a:xfrm>
          <a:prstGeom prst="rect">
            <a:avLst/>
          </a:prstGeom>
          <a:noFill/>
          <a:scene3d>
            <a:camera prst="perspectiveAbove"/>
            <a:lightRig rig="threePt" dir="t"/>
          </a:scene3d>
        </p:spPr>
        <p:txBody>
          <a:bodyPr wrap="square" rtlCol="0">
            <a:spAutoFit/>
          </a:bodyPr>
          <a:p>
            <a:pPr algn="ctr"/>
            <a:r>
              <a:rPr lang="zh-CN" altLang="en-US" sz="1400" b="1">
                <a:solidFill>
                  <a:schemeClr val="bg1"/>
                </a:solidFill>
                <a:uFillTx/>
                <a:latin typeface="Times New Roman" panose="02020603050405020304" pitchFamily="18" charset="0"/>
                <a:ea typeface="微软雅黑" panose="020B0503020204020204" charset="-122"/>
              </a:rPr>
              <a:t>创新指数</a:t>
            </a:r>
            <a:r>
              <a:rPr lang="en-US" altLang="zh-CN" sz="1400" b="1">
                <a:solidFill>
                  <a:schemeClr val="bg1"/>
                </a:solidFill>
                <a:uFillTx/>
                <a:latin typeface="Times New Roman" panose="02020603050405020304" pitchFamily="18" charset="0"/>
                <a:ea typeface="微软雅黑" panose="020B0503020204020204" charset="-122"/>
              </a:rPr>
              <a:t> </a:t>
            </a:r>
            <a:r>
              <a:rPr lang="en-US" altLang="zh-CN" sz="1200" b="1">
                <a:solidFill>
                  <a:schemeClr val="bg1"/>
                </a:solidFill>
                <a:uFillTx/>
                <a:latin typeface="Times New Roman" panose="02020603050405020304" pitchFamily="18" charset="0"/>
                <a:ea typeface="微软雅黑" panose="020B0503020204020204" charset="-122"/>
              </a:rPr>
              <a:t>GSCII</a:t>
            </a:r>
            <a:endParaRPr lang="en-US" altLang="zh-CN" sz="1200" b="1">
              <a:solidFill>
                <a:schemeClr val="bg1"/>
              </a:solidFill>
              <a:uFillTx/>
              <a:latin typeface="Times New Roman" panose="02020603050405020304" pitchFamily="18" charset="0"/>
              <a:ea typeface="微软雅黑" panose="020B0503020204020204" charset="-122"/>
            </a:endParaRPr>
          </a:p>
        </p:txBody>
      </p:sp>
      <p:sp>
        <p:nvSpPr>
          <p:cNvPr id="55" name="文本框 54"/>
          <p:cNvSpPr txBox="1"/>
          <p:nvPr/>
        </p:nvSpPr>
        <p:spPr>
          <a:xfrm>
            <a:off x="8714928" y="4251960"/>
            <a:ext cx="1476000" cy="306705"/>
          </a:xfrm>
          <a:prstGeom prst="rect">
            <a:avLst/>
          </a:prstGeom>
          <a:noFill/>
          <a:scene3d>
            <a:camera prst="perspectiveAbove"/>
            <a:lightRig rig="threePt" dir="t"/>
          </a:scene3d>
        </p:spPr>
        <p:txBody>
          <a:bodyPr wrap="square" rtlCol="0">
            <a:spAutoFit/>
          </a:bodyPr>
          <a:p>
            <a:pPr algn="ctr"/>
            <a:r>
              <a:rPr lang="zh-CN" altLang="en-US" sz="1400" b="1">
                <a:solidFill>
                  <a:schemeClr val="bg1"/>
                </a:solidFill>
                <a:uFillTx/>
                <a:latin typeface="Times New Roman" panose="02020603050405020304" pitchFamily="18" charset="0"/>
                <a:ea typeface="微软雅黑" panose="020B0503020204020204" charset="-122"/>
              </a:rPr>
              <a:t>韧性指数</a:t>
            </a:r>
            <a:r>
              <a:rPr lang="en-US" altLang="zh-CN" sz="1400" b="1">
                <a:solidFill>
                  <a:schemeClr val="bg1"/>
                </a:solidFill>
                <a:uFillTx/>
                <a:latin typeface="Times New Roman" panose="02020603050405020304" pitchFamily="18" charset="0"/>
                <a:ea typeface="微软雅黑" panose="020B0503020204020204" charset="-122"/>
              </a:rPr>
              <a:t> </a:t>
            </a:r>
            <a:r>
              <a:rPr lang="en-US" altLang="zh-CN" sz="1200" b="1">
                <a:solidFill>
                  <a:schemeClr val="bg1"/>
                </a:solidFill>
                <a:uFillTx/>
                <a:latin typeface="Times New Roman" panose="02020603050405020304" pitchFamily="18" charset="0"/>
                <a:ea typeface="微软雅黑" panose="020B0503020204020204" charset="-122"/>
              </a:rPr>
              <a:t>GSCRI</a:t>
            </a:r>
            <a:endParaRPr lang="en-US" altLang="zh-CN" sz="1200" b="1">
              <a:solidFill>
                <a:schemeClr val="bg1"/>
              </a:solidFill>
              <a:uFillTx/>
              <a:latin typeface="Times New Roman" panose="02020603050405020304" pitchFamily="18" charset="0"/>
              <a:ea typeface="微软雅黑" panose="020B0503020204020204" charset="-122"/>
            </a:endParaRPr>
          </a:p>
        </p:txBody>
      </p:sp>
      <p:sp>
        <p:nvSpPr>
          <p:cNvPr id="10" name="矩形 9"/>
          <p:cNvSpPr/>
          <p:nvPr/>
        </p:nvSpPr>
        <p:spPr>
          <a:xfrm>
            <a:off x="9141460" y="3451225"/>
            <a:ext cx="2664000" cy="899795"/>
          </a:xfrm>
          <a:prstGeom prst="rect">
            <a:avLst/>
          </a:prstGeom>
          <a:solidFill>
            <a:srgbClr val="0B358B">
              <a:alpha val="85000"/>
            </a:srgbClr>
          </a:solidFill>
          <a:ln w="9525">
            <a:solidFill>
              <a:schemeClr val="bg1"/>
            </a:solidFill>
          </a:ln>
          <a:effectLst>
            <a:outerShdw blurRad="50800" dist="38100" dir="8100000" algn="tr" rotWithShape="0">
              <a:prstClr val="black">
                <a:alpha val="40000"/>
              </a:prstClr>
            </a:outerShdw>
          </a:effectLst>
          <a:scene3d>
            <a:camera prst="isometricLeftDown"/>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b="1">
              <a:latin typeface="微软雅黑" panose="020B0503020204020204" charset="-122"/>
              <a:ea typeface="微软雅黑" panose="020B0503020204020204" charset="-122"/>
            </a:endParaRPr>
          </a:p>
        </p:txBody>
      </p:sp>
      <p:grpSp>
        <p:nvGrpSpPr>
          <p:cNvPr id="30" name="组合 29"/>
          <p:cNvGrpSpPr/>
          <p:nvPr/>
        </p:nvGrpSpPr>
        <p:grpSpPr>
          <a:xfrm rot="0">
            <a:off x="7142480" y="2656174"/>
            <a:ext cx="4594225" cy="2429496"/>
            <a:chOff x="9866" y="4008"/>
            <a:chExt cx="7652" cy="4117"/>
          </a:xfrm>
        </p:grpSpPr>
        <p:cxnSp>
          <p:nvCxnSpPr>
            <p:cNvPr id="27" name="直接箭头连接符 26"/>
            <p:cNvCxnSpPr/>
            <p:nvPr/>
          </p:nvCxnSpPr>
          <p:spPr>
            <a:xfrm flipH="1" flipV="1">
              <a:off x="13680" y="4008"/>
              <a:ext cx="12" cy="1911"/>
            </a:xfrm>
            <a:prstGeom prst="straightConnector1">
              <a:avLst/>
            </a:prstGeom>
            <a:ln w="22225">
              <a:tailEnd type="triangle"/>
            </a:ln>
          </p:spPr>
          <p:style>
            <a:lnRef idx="2">
              <a:schemeClr val="accent1"/>
            </a:lnRef>
            <a:fillRef idx="0">
              <a:srgbClr val="FFFFFF"/>
            </a:fillRef>
            <a:effectRef idx="0">
              <a:srgbClr val="FFFFFF"/>
            </a:effectRef>
            <a:fontRef idx="minor">
              <a:schemeClr val="tx1"/>
            </a:fontRef>
          </p:style>
        </p:cxnSp>
        <p:cxnSp>
          <p:nvCxnSpPr>
            <p:cNvPr id="28" name="直接箭头连接符 27"/>
            <p:cNvCxnSpPr/>
            <p:nvPr/>
          </p:nvCxnSpPr>
          <p:spPr>
            <a:xfrm flipH="1">
              <a:off x="9866" y="5902"/>
              <a:ext cx="3826" cy="2223"/>
            </a:xfrm>
            <a:prstGeom prst="straightConnector1">
              <a:avLst/>
            </a:prstGeom>
            <a:ln w="22225">
              <a:tailEnd type="triangle"/>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a:off x="13692" y="5902"/>
              <a:ext cx="3826" cy="2223"/>
            </a:xfrm>
            <a:prstGeom prst="straightConnector1">
              <a:avLst/>
            </a:prstGeom>
            <a:ln w="22225">
              <a:tailEnd type="triangle"/>
            </a:ln>
          </p:spPr>
          <p:style>
            <a:lnRef idx="2">
              <a:schemeClr val="accent1"/>
            </a:lnRef>
            <a:fillRef idx="0">
              <a:srgbClr val="FFFFFF"/>
            </a:fillRef>
            <a:effectRef idx="0">
              <a:srgbClr val="FFFFFF"/>
            </a:effectRef>
            <a:fontRef idx="minor">
              <a:schemeClr val="tx1"/>
            </a:fontRef>
          </p:style>
        </p:cxnSp>
      </p:grpSp>
      <p:sp>
        <p:nvSpPr>
          <p:cNvPr id="65" name="文本框 64"/>
          <p:cNvSpPr txBox="1"/>
          <p:nvPr/>
        </p:nvSpPr>
        <p:spPr>
          <a:xfrm>
            <a:off x="9004300" y="3623310"/>
            <a:ext cx="2664000" cy="461645"/>
          </a:xfrm>
          <a:prstGeom prst="rect">
            <a:avLst/>
          </a:prstGeom>
          <a:noFill/>
          <a:scene3d>
            <a:camera prst="orthographicFront">
              <a:rot lat="2100000" lon="2700000" rev="0"/>
            </a:camera>
            <a:lightRig rig="threePt" dir="t"/>
          </a:scene3d>
        </p:spPr>
        <p:txBody>
          <a:bodyPr wrap="square" lIns="0" tIns="0" rIns="0" bIns="0" rtlCol="0">
            <a:spAutoFit/>
          </a:bodyPr>
          <a:p>
            <a:pPr algn="ctr"/>
            <a:r>
              <a:rPr lang="zh-CN" altLang="en-US" sz="1600" b="1">
                <a:solidFill>
                  <a:schemeClr val="bg1"/>
                </a:solidFill>
                <a:uFillTx/>
                <a:latin typeface="Times New Roman" panose="02020603050405020304" pitchFamily="18" charset="0"/>
                <a:ea typeface="微软雅黑" panose="020B0503020204020204" charset="-122"/>
              </a:rPr>
              <a:t>美国供应链韧性指数</a:t>
            </a:r>
            <a:endParaRPr lang="zh-CN" altLang="en-US" sz="1600" b="1">
              <a:solidFill>
                <a:schemeClr val="bg1"/>
              </a:solidFill>
              <a:uFillTx/>
              <a:latin typeface="Times New Roman" panose="02020603050405020304" pitchFamily="18" charset="0"/>
              <a:ea typeface="微软雅黑" panose="020B0503020204020204" charset="-122"/>
            </a:endParaRPr>
          </a:p>
          <a:p>
            <a:pPr algn="ctr"/>
            <a:r>
              <a:rPr lang="en-US" altLang="zh-CN" sz="1400" b="1">
                <a:solidFill>
                  <a:schemeClr val="bg1"/>
                </a:solidFill>
                <a:uFillTx/>
                <a:latin typeface="Times New Roman" panose="02020603050405020304" pitchFamily="18" charset="0"/>
                <a:ea typeface="微软雅黑" panose="020B0503020204020204" charset="-122"/>
              </a:rPr>
              <a:t>USSCRI</a:t>
            </a:r>
            <a:endParaRPr lang="en-US" altLang="zh-CN" sz="1400" b="1">
              <a:solidFill>
                <a:schemeClr val="bg1"/>
              </a:solidFill>
              <a:uFillTx/>
              <a:latin typeface="Times New Roman" panose="02020603050405020304" pitchFamily="18" charset="0"/>
              <a:ea typeface="微软雅黑" panose="020B0503020204020204" charset="-122"/>
            </a:endParaRPr>
          </a:p>
        </p:txBody>
      </p:sp>
      <p:grpSp>
        <p:nvGrpSpPr>
          <p:cNvPr id="2" name="组合 1"/>
          <p:cNvGrpSpPr/>
          <p:nvPr>
            <p:custDataLst>
              <p:tags r:id="rId3"/>
            </p:custDataLst>
          </p:nvPr>
        </p:nvGrpSpPr>
        <p:grpSpPr>
          <a:xfrm>
            <a:off x="927100" y="3047201"/>
            <a:ext cx="6356350" cy="3498379"/>
            <a:chOff x="1460" y="3671"/>
            <a:chExt cx="10277" cy="5773"/>
          </a:xfrm>
        </p:grpSpPr>
        <p:sp>
          <p:nvSpPr>
            <p:cNvPr id="72" name="右箭头 71"/>
            <p:cNvSpPr/>
            <p:nvPr>
              <p:custDataLst>
                <p:tags r:id="rId4"/>
              </p:custDataLst>
            </p:nvPr>
          </p:nvSpPr>
          <p:spPr>
            <a:xfrm>
              <a:off x="1460" y="4438"/>
              <a:ext cx="8978" cy="4391"/>
            </a:xfrm>
            <a:prstGeom prst="rightArrow">
              <a:avLst>
                <a:gd name="adj1" fmla="val 50000"/>
                <a:gd name="adj2" fmla="val 32771"/>
              </a:avLst>
            </a:prstGeom>
            <a:solidFill>
              <a:schemeClr val="accent1">
                <a:lumMod val="20000"/>
                <a:lumOff val="80000"/>
                <a:alpha val="60000"/>
              </a:schemeClr>
            </a:solidFill>
            <a:ln>
              <a:noFill/>
            </a:ln>
            <a:effectLst>
              <a:outerShdw blurRad="50800" dist="38100" dir="8100000" algn="tr" rotWithShape="0">
                <a:prstClr val="black">
                  <a:alpha val="2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73" name="平行四边形 72"/>
            <p:cNvSpPr/>
            <p:nvPr>
              <p:custDataLst>
                <p:tags r:id="rId5"/>
              </p:custDataLst>
            </p:nvPr>
          </p:nvSpPr>
          <p:spPr>
            <a:xfrm flipH="1">
              <a:off x="1535" y="6430"/>
              <a:ext cx="2427" cy="359"/>
            </a:xfrm>
            <a:prstGeom prst="parallelogram">
              <a:avLst>
                <a:gd name="adj" fmla="val 76539"/>
              </a:avLst>
            </a:prstGeom>
            <a:solidFill>
              <a:schemeClr val="accent1"/>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none" rtlCol="0" anchor="ctr"/>
            <a:p>
              <a:pPr algn="ctr"/>
              <a:r>
                <a:rPr lang="en-US" altLang="zh-CN" b="1">
                  <a:solidFill>
                    <a:srgbClr val="FFFFFF"/>
                  </a:solidFill>
                  <a:latin typeface="Times New Roman" panose="02020603050405020304" pitchFamily="18" charset="0"/>
                  <a:cs typeface="Times New Roman" panose="02020603050405020304" pitchFamily="18" charset="0"/>
                </a:rPr>
                <a:t>2024</a:t>
              </a:r>
              <a:endParaRPr lang="en-US" altLang="zh-CN" b="1">
                <a:solidFill>
                  <a:srgbClr val="FFFFFF"/>
                </a:solidFill>
                <a:latin typeface="Times New Roman" panose="02020603050405020304" pitchFamily="18" charset="0"/>
                <a:cs typeface="Times New Roman" panose="02020603050405020304" pitchFamily="18" charset="0"/>
              </a:endParaRPr>
            </a:p>
          </p:txBody>
        </p:sp>
        <p:sp>
          <p:nvSpPr>
            <p:cNvPr id="74" name="平行四边形 73"/>
            <p:cNvSpPr/>
            <p:nvPr>
              <p:custDataLst>
                <p:tags r:id="rId6"/>
              </p:custDataLst>
            </p:nvPr>
          </p:nvSpPr>
          <p:spPr>
            <a:xfrm flipH="1">
              <a:off x="3909" y="6433"/>
              <a:ext cx="2425" cy="359"/>
            </a:xfrm>
            <a:prstGeom prst="parallelogram">
              <a:avLst>
                <a:gd name="adj" fmla="val 76539"/>
              </a:avLst>
            </a:prstGeom>
            <a:solidFill>
              <a:schemeClr val="accent1"/>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none" rtlCol="0" anchor="ctr"/>
            <a:p>
              <a:pPr algn="ctr"/>
              <a:r>
                <a:rPr lang="en-US" altLang="zh-CN" b="1">
                  <a:solidFill>
                    <a:srgbClr val="FFFFFF"/>
                  </a:solidFill>
                  <a:latin typeface="Times New Roman" panose="02020603050405020304" pitchFamily="18" charset="0"/>
                  <a:cs typeface="Times New Roman" panose="02020603050405020304" pitchFamily="18" charset="0"/>
                </a:rPr>
                <a:t>2025</a:t>
              </a:r>
              <a:endParaRPr lang="en-US" altLang="zh-CN" b="1">
                <a:solidFill>
                  <a:srgbClr val="FFFFFF"/>
                </a:solidFill>
                <a:latin typeface="Times New Roman" panose="02020603050405020304" pitchFamily="18" charset="0"/>
                <a:cs typeface="Times New Roman" panose="02020603050405020304" pitchFamily="18" charset="0"/>
              </a:endParaRPr>
            </a:p>
          </p:txBody>
        </p:sp>
        <p:sp>
          <p:nvSpPr>
            <p:cNvPr id="75" name="平行四边形 74"/>
            <p:cNvSpPr/>
            <p:nvPr>
              <p:custDataLst>
                <p:tags r:id="rId7"/>
              </p:custDataLst>
            </p:nvPr>
          </p:nvSpPr>
          <p:spPr>
            <a:xfrm flipH="1">
              <a:off x="6281" y="6430"/>
              <a:ext cx="2425" cy="359"/>
            </a:xfrm>
            <a:prstGeom prst="parallelogram">
              <a:avLst>
                <a:gd name="adj" fmla="val 76539"/>
              </a:avLst>
            </a:prstGeom>
            <a:solidFill>
              <a:schemeClr val="accent1"/>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none" rtlCol="0" anchor="ctr"/>
            <a:p>
              <a:pPr algn="ctr"/>
              <a:r>
                <a:rPr lang="en-US" altLang="zh-CN" b="1">
                  <a:solidFill>
                    <a:srgbClr val="FFFFFF"/>
                  </a:solidFill>
                  <a:latin typeface="Times New Roman" panose="02020603050405020304" pitchFamily="18" charset="0"/>
                  <a:cs typeface="Times New Roman" panose="02020603050405020304" pitchFamily="18" charset="0"/>
                </a:rPr>
                <a:t>2026</a:t>
              </a:r>
              <a:endParaRPr lang="en-US" altLang="zh-CN" b="1">
                <a:solidFill>
                  <a:srgbClr val="FFFFFF"/>
                </a:solidFill>
                <a:latin typeface="Times New Roman" panose="02020603050405020304" pitchFamily="18" charset="0"/>
                <a:cs typeface="Times New Roman" panose="02020603050405020304" pitchFamily="18" charset="0"/>
              </a:endParaRPr>
            </a:p>
          </p:txBody>
        </p:sp>
        <p:cxnSp>
          <p:nvCxnSpPr>
            <p:cNvPr id="76" name="直接连接符 75"/>
            <p:cNvCxnSpPr/>
            <p:nvPr>
              <p:custDataLst>
                <p:tags r:id="rId8"/>
              </p:custDataLst>
            </p:nvPr>
          </p:nvCxnSpPr>
          <p:spPr>
            <a:xfrm flipV="1">
              <a:off x="4360" y="6884"/>
              <a:ext cx="0" cy="764"/>
            </a:xfrm>
            <a:prstGeom prst="line">
              <a:avLst/>
            </a:prstGeom>
            <a:ln w="25400">
              <a:solidFill>
                <a:schemeClr val="accent1"/>
              </a:solidFill>
              <a:headEnd type="oval"/>
              <a:tailEnd type="none"/>
            </a:ln>
          </p:spPr>
          <p:style>
            <a:lnRef idx="2">
              <a:schemeClr val="accent1"/>
            </a:lnRef>
            <a:fillRef idx="0">
              <a:srgbClr val="FFFFFF"/>
            </a:fillRef>
            <a:effectRef idx="0">
              <a:srgbClr val="FFFFFF"/>
            </a:effectRef>
            <a:fontRef idx="minor">
              <a:schemeClr val="tx1"/>
            </a:fontRef>
          </p:style>
        </p:cxnSp>
        <p:sp>
          <p:nvSpPr>
            <p:cNvPr id="77" name="正文"/>
            <p:cNvSpPr txBox="1"/>
            <p:nvPr>
              <p:custDataLst>
                <p:tags r:id="rId9"/>
              </p:custDataLst>
            </p:nvPr>
          </p:nvSpPr>
          <p:spPr>
            <a:xfrm>
              <a:off x="2050" y="4696"/>
              <a:ext cx="3951" cy="1278"/>
            </a:xfrm>
            <a:prstGeom prst="rect">
              <a:avLst/>
            </a:prstGeom>
            <a:noFill/>
          </p:spPr>
          <p:txBody>
            <a:bodyPr wrap="square" lIns="0" tIns="0" rIns="0" bIns="0" rtlCol="0" anchor="t" anchorCtr="0">
              <a:noAutofit/>
            </a:bodyPr>
            <a:p>
              <a:pPr indent="0" algn="l" fontAlgn="auto">
                <a:lnSpc>
                  <a:spcPct val="130000"/>
                </a:lnSpc>
              </a:pPr>
              <a:r>
                <a:rPr lang="zh-CN" altLang="en-US" sz="1000" dirty="0">
                  <a:solidFill>
                    <a:schemeClr val="tx1">
                      <a:lumMod val="85000"/>
                      <a:lumOff val="15000"/>
                    </a:schemeClr>
                  </a:solidFill>
                  <a:uFillTx/>
                  <a:latin typeface="Times New Roman" panose="02020603050405020304" pitchFamily="18" charset="0"/>
                  <a:ea typeface="微软雅黑" panose="020B0503020204020204" charset="-122"/>
                  <a:sym typeface="+mn-ea"/>
                </a:rPr>
                <a:t>首发促进指数、连接指数</a:t>
              </a:r>
              <a:endParaRPr lang="zh-CN" altLang="en-US" sz="1000" dirty="0">
                <a:solidFill>
                  <a:schemeClr val="tx1">
                    <a:lumMod val="85000"/>
                    <a:lumOff val="15000"/>
                  </a:schemeClr>
                </a:solidFill>
                <a:uFillTx/>
                <a:latin typeface="Times New Roman" panose="02020603050405020304" pitchFamily="18" charset="0"/>
                <a:ea typeface="微软雅黑" panose="020B0503020204020204" charset="-122"/>
                <a:sym typeface="+mn-ea"/>
              </a:endParaRPr>
            </a:p>
            <a:p>
              <a:pPr indent="0" algn="l" fontAlgn="auto">
                <a:lnSpc>
                  <a:spcPct val="130000"/>
                </a:lnSpc>
              </a:pPr>
              <a:r>
                <a:rPr lang="en-US" altLang="zh-CN" sz="1000" dirty="0">
                  <a:solidFill>
                    <a:schemeClr val="tx1">
                      <a:lumMod val="85000"/>
                      <a:lumOff val="15000"/>
                    </a:schemeClr>
                  </a:solidFill>
                  <a:uFillTx/>
                  <a:latin typeface="Times New Roman" panose="02020603050405020304" pitchFamily="18" charset="0"/>
                  <a:ea typeface="微软雅黑" panose="020B0503020204020204" charset="-122"/>
                  <a:sym typeface="+mn-ea"/>
                </a:rPr>
                <a:t>First release of GSCPI/ GSCCI</a:t>
              </a:r>
              <a:endParaRPr lang="en-US" altLang="zh-CN" sz="1000" dirty="0">
                <a:solidFill>
                  <a:schemeClr val="tx1">
                    <a:lumMod val="85000"/>
                    <a:lumOff val="15000"/>
                  </a:schemeClr>
                </a:solidFill>
                <a:uFillTx/>
                <a:latin typeface="Times New Roman" panose="02020603050405020304" pitchFamily="18" charset="0"/>
                <a:ea typeface="微软雅黑" panose="020B0503020204020204" charset="-122"/>
                <a:sym typeface="+mn-ea"/>
              </a:endParaRPr>
            </a:p>
          </p:txBody>
        </p:sp>
        <p:sp>
          <p:nvSpPr>
            <p:cNvPr id="78" name="标题"/>
            <p:cNvSpPr txBox="1"/>
            <p:nvPr>
              <p:custDataLst>
                <p:tags r:id="rId10"/>
              </p:custDataLst>
            </p:nvPr>
          </p:nvSpPr>
          <p:spPr>
            <a:xfrm>
              <a:off x="2050" y="3671"/>
              <a:ext cx="2967" cy="993"/>
            </a:xfrm>
            <a:prstGeom prst="rect">
              <a:avLst/>
            </a:prstGeom>
            <a:noFill/>
          </p:spPr>
          <p:txBody>
            <a:bodyPr wrap="square" lIns="0" tIns="0" rIns="0" bIns="0" rtlCol="0" anchor="b">
              <a:noAutofit/>
            </a:bodyPr>
            <a:p>
              <a:pPr algn="l"/>
              <a:r>
                <a:rPr lang="zh-CN" altLang="en-US" b="1" dirty="0">
                  <a:solidFill>
                    <a:schemeClr val="accent1"/>
                  </a:solidFill>
                  <a:uFillTx/>
                  <a:latin typeface="Times New Roman" panose="02020603050405020304" pitchFamily="18" charset="0"/>
                  <a:ea typeface="微软雅黑" panose="020B0503020204020204" charset="-122"/>
                </a:rPr>
                <a:t>全球首发</a:t>
              </a:r>
              <a:endParaRPr lang="zh-CN" altLang="en-US" b="1" dirty="0">
                <a:solidFill>
                  <a:schemeClr val="accent1"/>
                </a:solidFill>
                <a:uFillTx/>
                <a:latin typeface="Times New Roman" panose="02020603050405020304" pitchFamily="18" charset="0"/>
                <a:ea typeface="微软雅黑" panose="020B0503020204020204" charset="-122"/>
              </a:endParaRPr>
            </a:p>
            <a:p>
              <a:pPr algn="l"/>
              <a:r>
                <a:rPr lang="en-US" altLang="zh-CN" sz="1400" b="1" dirty="0">
                  <a:solidFill>
                    <a:schemeClr val="accent1"/>
                  </a:solidFill>
                  <a:uFillTx/>
                  <a:latin typeface="Times New Roman" panose="02020603050405020304" pitchFamily="18" charset="0"/>
                  <a:ea typeface="微软雅黑" panose="020B0503020204020204" charset="-122"/>
                </a:rPr>
                <a:t>First Released Globally</a:t>
              </a:r>
              <a:endParaRPr lang="en-US" altLang="zh-CN" sz="1400" b="1" dirty="0">
                <a:solidFill>
                  <a:schemeClr val="accent1"/>
                </a:solidFill>
                <a:uFillTx/>
                <a:latin typeface="Times New Roman" panose="02020603050405020304" pitchFamily="18" charset="0"/>
                <a:ea typeface="微软雅黑" panose="020B0503020204020204" charset="-122"/>
              </a:endParaRPr>
            </a:p>
          </p:txBody>
        </p:sp>
        <p:cxnSp>
          <p:nvCxnSpPr>
            <p:cNvPr id="79" name="直接连接符 78"/>
            <p:cNvCxnSpPr/>
            <p:nvPr>
              <p:custDataLst>
                <p:tags r:id="rId11"/>
              </p:custDataLst>
            </p:nvPr>
          </p:nvCxnSpPr>
          <p:spPr>
            <a:xfrm flipV="1">
              <a:off x="1766" y="5571"/>
              <a:ext cx="0" cy="764"/>
            </a:xfrm>
            <a:prstGeom prst="line">
              <a:avLst/>
            </a:prstGeom>
            <a:ln w="25400">
              <a:solidFill>
                <a:schemeClr val="accent1"/>
              </a:solidFill>
              <a:tailEnd type="oval"/>
            </a:ln>
          </p:spPr>
          <p:style>
            <a:lnRef idx="2">
              <a:schemeClr val="accent1"/>
            </a:lnRef>
            <a:fillRef idx="0">
              <a:srgbClr val="FFFFFF"/>
            </a:fillRef>
            <a:effectRef idx="0">
              <a:srgbClr val="FFFFFF"/>
            </a:effectRef>
            <a:fontRef idx="minor">
              <a:schemeClr val="tx1"/>
            </a:fontRef>
          </p:style>
        </p:cxnSp>
        <p:cxnSp>
          <p:nvCxnSpPr>
            <p:cNvPr id="80" name="直接连接符 79"/>
            <p:cNvCxnSpPr/>
            <p:nvPr>
              <p:custDataLst>
                <p:tags r:id="rId12"/>
              </p:custDataLst>
            </p:nvPr>
          </p:nvCxnSpPr>
          <p:spPr>
            <a:xfrm flipV="1">
              <a:off x="6508" y="5571"/>
              <a:ext cx="0" cy="764"/>
            </a:xfrm>
            <a:prstGeom prst="line">
              <a:avLst/>
            </a:prstGeom>
            <a:ln w="25400">
              <a:solidFill>
                <a:schemeClr val="accent1"/>
              </a:solidFill>
              <a:tailEnd type="oval"/>
            </a:ln>
          </p:spPr>
          <p:style>
            <a:lnRef idx="2">
              <a:schemeClr val="accent1"/>
            </a:lnRef>
            <a:fillRef idx="0">
              <a:srgbClr val="FFFFFF"/>
            </a:fillRef>
            <a:effectRef idx="0">
              <a:srgbClr val="FFFFFF"/>
            </a:effectRef>
            <a:fontRef idx="minor">
              <a:schemeClr val="tx1"/>
            </a:fontRef>
          </p:style>
        </p:cxnSp>
        <p:sp>
          <p:nvSpPr>
            <p:cNvPr id="81" name="正文"/>
            <p:cNvSpPr txBox="1"/>
            <p:nvPr>
              <p:custDataLst>
                <p:tags r:id="rId13"/>
              </p:custDataLst>
            </p:nvPr>
          </p:nvSpPr>
          <p:spPr>
            <a:xfrm>
              <a:off x="5615" y="4690"/>
              <a:ext cx="6122" cy="1128"/>
            </a:xfrm>
            <a:prstGeom prst="rect">
              <a:avLst/>
            </a:prstGeom>
            <a:noFill/>
          </p:spPr>
          <p:txBody>
            <a:bodyPr wrap="square" lIns="0" tIns="0" rIns="0" bIns="0" rtlCol="0" anchor="t" anchorCtr="0">
              <a:noAutofit/>
            </a:bodyPr>
            <a:p>
              <a:pPr indent="0" algn="l" fontAlgn="auto">
                <a:lnSpc>
                  <a:spcPct val="130000"/>
                </a:lnSpc>
              </a:pPr>
              <a:r>
                <a:rPr lang="zh-CN" altLang="en-US" sz="1000" dirty="0">
                  <a:solidFill>
                    <a:schemeClr val="tx1">
                      <a:lumMod val="85000"/>
                      <a:lumOff val="15000"/>
                    </a:schemeClr>
                  </a:solidFill>
                  <a:uFillTx/>
                  <a:latin typeface="Times New Roman" panose="02020603050405020304" pitchFamily="18" charset="0"/>
                  <a:ea typeface="微软雅黑" panose="020B0503020204020204" charset="-122"/>
                  <a:sym typeface="+mn-ea"/>
                </a:rPr>
                <a:t>新增美国供应链韧性指数、欧盟供应链韧性指数</a:t>
              </a:r>
              <a:endParaRPr lang="zh-CN" altLang="en-US" sz="1000" dirty="0">
                <a:solidFill>
                  <a:schemeClr val="tx1">
                    <a:lumMod val="85000"/>
                    <a:lumOff val="15000"/>
                  </a:schemeClr>
                </a:solidFill>
                <a:uFillTx/>
                <a:latin typeface="Times New Roman" panose="02020603050405020304" pitchFamily="18" charset="0"/>
                <a:ea typeface="微软雅黑" panose="020B0503020204020204" charset="-122"/>
                <a:sym typeface="+mn-ea"/>
              </a:endParaRPr>
            </a:p>
            <a:p>
              <a:pPr indent="0" algn="l" fontAlgn="auto">
                <a:lnSpc>
                  <a:spcPct val="130000"/>
                </a:lnSpc>
              </a:pPr>
              <a:r>
                <a:rPr lang="en-US" altLang="zh-CN" sz="1000" dirty="0">
                  <a:solidFill>
                    <a:schemeClr val="tx1">
                      <a:lumMod val="85000"/>
                      <a:lumOff val="15000"/>
                    </a:schemeClr>
                  </a:solidFill>
                  <a:uFillTx/>
                  <a:latin typeface="Times New Roman" panose="02020603050405020304" pitchFamily="18" charset="0"/>
                  <a:ea typeface="微软雅黑" panose="020B0503020204020204" charset="-122"/>
                  <a:sym typeface="+mn-ea"/>
                </a:rPr>
                <a:t>Addition of USSCRI/ EUSCRI</a:t>
              </a:r>
              <a:endParaRPr lang="en-US" altLang="zh-CN" sz="1000" dirty="0">
                <a:solidFill>
                  <a:schemeClr val="tx1">
                    <a:lumMod val="85000"/>
                    <a:lumOff val="15000"/>
                  </a:schemeClr>
                </a:solidFill>
                <a:uFillTx/>
                <a:latin typeface="Times New Roman" panose="02020603050405020304" pitchFamily="18" charset="0"/>
                <a:ea typeface="微软雅黑" panose="020B0503020204020204" charset="-122"/>
                <a:sym typeface="+mn-ea"/>
              </a:endParaRPr>
            </a:p>
          </p:txBody>
        </p:sp>
        <p:sp>
          <p:nvSpPr>
            <p:cNvPr id="82" name="标题"/>
            <p:cNvSpPr txBox="1"/>
            <p:nvPr>
              <p:custDataLst>
                <p:tags r:id="rId14"/>
              </p:custDataLst>
            </p:nvPr>
          </p:nvSpPr>
          <p:spPr>
            <a:xfrm>
              <a:off x="5614" y="3671"/>
              <a:ext cx="3851" cy="993"/>
            </a:xfrm>
            <a:prstGeom prst="rect">
              <a:avLst/>
            </a:prstGeom>
            <a:noFill/>
          </p:spPr>
          <p:txBody>
            <a:bodyPr wrap="square" lIns="0" tIns="0" rIns="0" bIns="0" rtlCol="0" anchor="b">
              <a:noAutofit/>
            </a:bodyPr>
            <a:p>
              <a:pPr algn="l"/>
              <a:r>
                <a:rPr lang="zh-CN" altLang="en-US" b="1" dirty="0">
                  <a:solidFill>
                    <a:schemeClr val="accent1"/>
                  </a:solidFill>
                  <a:uFillTx/>
                  <a:latin typeface="Times New Roman" panose="02020603050405020304" pitchFamily="18" charset="0"/>
                  <a:ea typeface="微软雅黑" panose="020B0503020204020204" charset="-122"/>
                </a:rPr>
                <a:t>矩阵扩围</a:t>
              </a:r>
              <a:endParaRPr lang="zh-CN" altLang="en-US" b="1" dirty="0">
                <a:solidFill>
                  <a:schemeClr val="accent1"/>
                </a:solidFill>
                <a:uFillTx/>
                <a:latin typeface="Times New Roman" panose="02020603050405020304" pitchFamily="18" charset="0"/>
                <a:ea typeface="微软雅黑" panose="020B0503020204020204" charset="-122"/>
              </a:endParaRPr>
            </a:p>
            <a:p>
              <a:pPr algn="l"/>
              <a:r>
                <a:rPr lang="en-US" altLang="zh-CN" sz="1400" b="1" dirty="0">
                  <a:solidFill>
                    <a:schemeClr val="accent1"/>
                  </a:solidFill>
                  <a:uFillTx/>
                  <a:latin typeface="Times New Roman" panose="02020603050405020304" pitchFamily="18" charset="0"/>
                  <a:ea typeface="微软雅黑" panose="020B0503020204020204" charset="-122"/>
                </a:rPr>
                <a:t>Expansion of the Index Matrix</a:t>
              </a:r>
              <a:endParaRPr lang="en-US" altLang="zh-CN" sz="1400" b="1" dirty="0">
                <a:solidFill>
                  <a:schemeClr val="accent1"/>
                </a:solidFill>
                <a:uFillTx/>
                <a:latin typeface="Times New Roman" panose="02020603050405020304" pitchFamily="18" charset="0"/>
                <a:ea typeface="微软雅黑" panose="020B0503020204020204" charset="-122"/>
              </a:endParaRPr>
            </a:p>
          </p:txBody>
        </p:sp>
        <p:sp>
          <p:nvSpPr>
            <p:cNvPr id="83" name="正文"/>
            <p:cNvSpPr txBox="1"/>
            <p:nvPr>
              <p:custDataLst>
                <p:tags r:id="rId15"/>
              </p:custDataLst>
            </p:nvPr>
          </p:nvSpPr>
          <p:spPr>
            <a:xfrm>
              <a:off x="4618" y="8783"/>
              <a:ext cx="3291" cy="661"/>
            </a:xfrm>
            <a:prstGeom prst="rect">
              <a:avLst/>
            </a:prstGeom>
            <a:noFill/>
          </p:spPr>
          <p:txBody>
            <a:bodyPr wrap="square" lIns="0" tIns="0" rIns="0" bIns="0" rtlCol="0" anchor="t" anchorCtr="0">
              <a:noAutofit/>
            </a:bodyPr>
            <a:p>
              <a:pPr indent="0" algn="l" fontAlgn="auto">
                <a:lnSpc>
                  <a:spcPct val="130000"/>
                </a:lnSpc>
              </a:pPr>
              <a:r>
                <a:rPr lang="zh-CN" altLang="en-US" sz="1000" dirty="0">
                  <a:solidFill>
                    <a:schemeClr val="tx1">
                      <a:lumMod val="85000"/>
                      <a:lumOff val="15000"/>
                    </a:schemeClr>
                  </a:solidFill>
                  <a:uFillTx/>
                  <a:latin typeface="Times New Roman" panose="02020603050405020304" pitchFamily="18" charset="0"/>
                  <a:ea typeface="微软雅黑" panose="020B0503020204020204" charset="-122"/>
                  <a:sym typeface="+mn-ea"/>
                </a:rPr>
                <a:t>新增创新指数、韧性指数</a:t>
              </a:r>
              <a:endParaRPr lang="zh-CN" altLang="en-US" sz="1000" dirty="0">
                <a:solidFill>
                  <a:schemeClr val="tx1">
                    <a:lumMod val="85000"/>
                    <a:lumOff val="15000"/>
                  </a:schemeClr>
                </a:solidFill>
                <a:uFillTx/>
                <a:latin typeface="Times New Roman" panose="02020603050405020304" pitchFamily="18" charset="0"/>
                <a:ea typeface="微软雅黑" panose="020B0503020204020204" charset="-122"/>
                <a:sym typeface="+mn-ea"/>
              </a:endParaRPr>
            </a:p>
            <a:p>
              <a:pPr indent="0" algn="l" fontAlgn="auto">
                <a:lnSpc>
                  <a:spcPct val="130000"/>
                </a:lnSpc>
              </a:pPr>
              <a:r>
                <a:rPr lang="en-US" altLang="zh-CN" sz="1000" dirty="0">
                  <a:solidFill>
                    <a:schemeClr val="tx1">
                      <a:lumMod val="85000"/>
                      <a:lumOff val="15000"/>
                    </a:schemeClr>
                  </a:solidFill>
                  <a:uFillTx/>
                  <a:latin typeface="Times New Roman" panose="02020603050405020304" pitchFamily="18" charset="0"/>
                  <a:ea typeface="微软雅黑" panose="020B0503020204020204" charset="-122"/>
                  <a:sym typeface="+mn-ea"/>
                </a:rPr>
                <a:t>Addition of GSCII/ GSCRI</a:t>
              </a:r>
              <a:endParaRPr lang="en-US" altLang="zh-CN" sz="1000" dirty="0">
                <a:solidFill>
                  <a:schemeClr val="tx1">
                    <a:lumMod val="85000"/>
                    <a:lumOff val="15000"/>
                  </a:schemeClr>
                </a:solidFill>
                <a:uFillTx/>
                <a:latin typeface="Times New Roman" panose="02020603050405020304" pitchFamily="18" charset="0"/>
                <a:ea typeface="微软雅黑" panose="020B0503020204020204" charset="-122"/>
                <a:sym typeface="+mn-ea"/>
              </a:endParaRPr>
            </a:p>
          </p:txBody>
        </p:sp>
        <p:sp>
          <p:nvSpPr>
            <p:cNvPr id="84" name="标题"/>
            <p:cNvSpPr txBox="1"/>
            <p:nvPr>
              <p:custDataLst>
                <p:tags r:id="rId16"/>
              </p:custDataLst>
            </p:nvPr>
          </p:nvSpPr>
          <p:spPr>
            <a:xfrm>
              <a:off x="4619" y="7648"/>
              <a:ext cx="4662" cy="1089"/>
            </a:xfrm>
            <a:prstGeom prst="rect">
              <a:avLst/>
            </a:prstGeom>
            <a:noFill/>
          </p:spPr>
          <p:txBody>
            <a:bodyPr wrap="square" lIns="0" tIns="0" rIns="0" bIns="0" rtlCol="0" anchor="b">
              <a:noAutofit/>
            </a:bodyPr>
            <a:p>
              <a:pPr algn="l"/>
              <a:r>
                <a:rPr lang="zh-CN" altLang="en-US" b="1" dirty="0">
                  <a:solidFill>
                    <a:schemeClr val="accent1"/>
                  </a:solidFill>
                  <a:latin typeface="Times New Roman" panose="02020603050405020304" pitchFamily="18" charset="0"/>
                  <a:ea typeface="微软雅黑" panose="020B0503020204020204" charset="-122"/>
                </a:rPr>
                <a:t>矩阵成型</a:t>
              </a:r>
              <a:endParaRPr lang="zh-CN" altLang="en-US" b="1" dirty="0">
                <a:solidFill>
                  <a:schemeClr val="accent1"/>
                </a:solidFill>
                <a:latin typeface="Times New Roman" panose="02020603050405020304" pitchFamily="18" charset="0"/>
                <a:ea typeface="微软雅黑" panose="020B0503020204020204" charset="-122"/>
              </a:endParaRPr>
            </a:p>
            <a:p>
              <a:pPr algn="l"/>
              <a:r>
                <a:rPr lang="en-US" altLang="zh-CN" sz="1400" b="1" dirty="0">
                  <a:solidFill>
                    <a:schemeClr val="accent1"/>
                  </a:solidFill>
                  <a:latin typeface="Times New Roman" panose="02020603050405020304" pitchFamily="18" charset="0"/>
                  <a:ea typeface="微软雅黑" panose="020B0503020204020204" charset="-122"/>
                </a:rPr>
                <a:t>Formation of the Index Matrix</a:t>
              </a:r>
              <a:endParaRPr lang="en-US" altLang="zh-CN" sz="1400" b="1" dirty="0">
                <a:solidFill>
                  <a:schemeClr val="accent1"/>
                </a:solidFill>
                <a:latin typeface="Times New Roman" panose="02020603050405020304" pitchFamily="18" charset="0"/>
                <a:ea typeface="微软雅黑" panose="020B0503020204020204" charset="-122"/>
              </a:endParaRPr>
            </a:p>
          </p:txBody>
        </p:sp>
      </p:grpSp>
      <p:sp>
        <p:nvSpPr>
          <p:cNvPr id="87" name="文本框 86"/>
          <p:cNvSpPr txBox="1"/>
          <p:nvPr/>
        </p:nvSpPr>
        <p:spPr>
          <a:xfrm>
            <a:off x="6817995" y="6178550"/>
            <a:ext cx="5270500" cy="602615"/>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oAutofit/>
          </a:bodyPr>
          <a:p>
            <a:pPr algn="ctr"/>
            <a:r>
              <a:rPr lang="zh-CN" altLang="en-US" sz="1000" b="1" dirty="0">
                <a:solidFill>
                  <a:schemeClr val="tx1"/>
                </a:solidFill>
                <a:effectLst/>
                <a:latin typeface="微软雅黑" panose="020B0503020204020204" charset="-122"/>
                <a:ea typeface="微软雅黑" panose="020B0503020204020204" charset="-122"/>
              </a:rPr>
              <a:t>全球供应链韧性指数矩阵逻辑架构</a:t>
            </a:r>
            <a:endParaRPr lang="zh-CN" altLang="en-US" sz="1000" b="1" dirty="0">
              <a:solidFill>
                <a:schemeClr val="tx1"/>
              </a:solidFill>
              <a:effectLst/>
              <a:latin typeface="微软雅黑" panose="020B0503020204020204" charset="-122"/>
              <a:ea typeface="微软雅黑" panose="020B0503020204020204" charset="-122"/>
            </a:endParaRPr>
          </a:p>
          <a:p>
            <a:pPr algn="ctr"/>
            <a:r>
              <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The Structure of the Global Supply Chain Resilience Index Matrix</a:t>
            </a:r>
            <a:endPar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rPr>
              <a:t>资料来源</a:t>
            </a:r>
            <a:r>
              <a:rPr lang="en-US" altLang="zh-CN" sz="900"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Source</a:t>
            </a:r>
            <a:r>
              <a:rPr lang="zh-CN"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sym typeface="+mn-ea"/>
              </a:rPr>
              <a:t>中国贸促会研究院/ </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CCPIT Academy</a:t>
            </a:r>
            <a:r>
              <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1" name="文本框 60"/>
          <p:cNvSpPr txBox="1"/>
          <p:nvPr/>
        </p:nvSpPr>
        <p:spPr>
          <a:xfrm>
            <a:off x="6552792" y="3011170"/>
            <a:ext cx="1637665" cy="544830"/>
          </a:xfrm>
          <a:prstGeom prst="roundRect">
            <a:avLst/>
          </a:prstGeom>
          <a:solidFill>
            <a:schemeClr val="accent1">
              <a:lumMod val="20000"/>
              <a:lumOff val="80000"/>
            </a:schemeClr>
          </a:solidFill>
          <a:ln>
            <a:noFill/>
          </a:ln>
          <a:effectLst>
            <a:outerShdw blurRad="50800" dist="38100" dir="8100000" algn="tr" rotWithShape="0">
              <a:prstClr val="black">
                <a:alpha val="40000"/>
              </a:prstClr>
            </a:outerShdw>
          </a:effectLst>
        </p:spPr>
        <p:txBody>
          <a:bodyPr wrap="square" rtlCol="0">
            <a:noAutofit/>
          </a:bodyPr>
          <a:p>
            <a:pPr algn="ctr"/>
            <a:r>
              <a:rPr lang="zh-CN" altLang="en-US" sz="1400" b="1">
                <a:solidFill>
                  <a:srgbClr val="06297C"/>
                </a:solidFill>
                <a:uFillTx/>
                <a:latin typeface="Times New Roman" panose="02020603050405020304" pitchFamily="18" charset="0"/>
                <a:ea typeface="微软雅黑" panose="020B0503020204020204" charset="-122"/>
              </a:rPr>
              <a:t>经济体层面</a:t>
            </a:r>
            <a:endParaRPr lang="zh-CN" altLang="en-US" sz="1400" b="1">
              <a:solidFill>
                <a:srgbClr val="06297C"/>
              </a:solidFill>
              <a:uFillTx/>
              <a:latin typeface="Times New Roman" panose="02020603050405020304" pitchFamily="18" charset="0"/>
              <a:ea typeface="微软雅黑" panose="020B0503020204020204" charset="-122"/>
            </a:endParaRPr>
          </a:p>
          <a:p>
            <a:pPr algn="ctr"/>
            <a:r>
              <a:rPr lang="en-US" altLang="zh-CN" sz="1400" b="1">
                <a:solidFill>
                  <a:srgbClr val="06297C"/>
                </a:solidFill>
                <a:uFillTx/>
                <a:latin typeface="Times New Roman" panose="02020603050405020304" pitchFamily="18" charset="0"/>
                <a:ea typeface="微软雅黑" panose="020B0503020204020204" charset="-122"/>
              </a:rPr>
              <a:t>Economy Level</a:t>
            </a:r>
            <a:endParaRPr lang="en-US" altLang="zh-CN" sz="1400" b="1">
              <a:solidFill>
                <a:srgbClr val="06297C"/>
              </a:solidFill>
              <a:uFillTx/>
              <a:latin typeface="Times New Roman" panose="02020603050405020304" pitchFamily="18" charset="0"/>
              <a:ea typeface="微软雅黑" panose="020B0503020204020204" charset="-122"/>
            </a:endParaRPr>
          </a:p>
        </p:txBody>
      </p:sp>
      <p:sp>
        <p:nvSpPr>
          <p:cNvPr id="59" name="文本框 58"/>
          <p:cNvSpPr txBox="1"/>
          <p:nvPr/>
        </p:nvSpPr>
        <p:spPr>
          <a:xfrm>
            <a:off x="6552792" y="5406390"/>
            <a:ext cx="1637665" cy="544830"/>
          </a:xfrm>
          <a:prstGeom prst="roundRect">
            <a:avLst/>
          </a:prstGeom>
          <a:solidFill>
            <a:schemeClr val="accent1">
              <a:lumMod val="20000"/>
              <a:lumOff val="80000"/>
            </a:schemeClr>
          </a:solidFill>
          <a:ln>
            <a:noFill/>
          </a:ln>
          <a:effectLst>
            <a:outerShdw blurRad="50800" dist="38100" dir="8100000" algn="tr" rotWithShape="0">
              <a:prstClr val="black">
                <a:alpha val="40000"/>
              </a:prstClr>
            </a:outerShdw>
          </a:effectLst>
        </p:spPr>
        <p:txBody>
          <a:bodyPr wrap="square" rtlCol="0">
            <a:noAutofit/>
          </a:bodyPr>
          <a:p>
            <a:pPr lvl="0" algn="ctr">
              <a:buClrTx/>
              <a:buSzTx/>
              <a:buFontTx/>
            </a:pPr>
            <a:r>
              <a:rPr lang="zh-CN" altLang="en-US" sz="1400" b="1">
                <a:solidFill>
                  <a:srgbClr val="06297C"/>
                </a:solidFill>
                <a:uFillTx/>
                <a:latin typeface="Times New Roman" panose="02020603050405020304" pitchFamily="18" charset="0"/>
                <a:ea typeface="微软雅黑" panose="020B0503020204020204" charset="-122"/>
                <a:sym typeface="+mn-ea"/>
              </a:rPr>
              <a:t>全球层面</a:t>
            </a:r>
            <a:endParaRPr lang="zh-CN" altLang="en-US" sz="1400" b="1">
              <a:solidFill>
                <a:srgbClr val="06297C"/>
              </a:solidFill>
              <a:uFillTx/>
              <a:latin typeface="Times New Roman" panose="02020603050405020304" pitchFamily="18" charset="0"/>
              <a:ea typeface="微软雅黑" panose="020B0503020204020204" charset="-122"/>
              <a:sym typeface="+mn-ea"/>
            </a:endParaRPr>
          </a:p>
          <a:p>
            <a:pPr lvl="0" algn="ctr">
              <a:buClrTx/>
              <a:buSzTx/>
              <a:buFontTx/>
            </a:pPr>
            <a:r>
              <a:rPr lang="en-US" altLang="zh-CN" sz="1400" b="1">
                <a:solidFill>
                  <a:srgbClr val="06297C"/>
                </a:solidFill>
                <a:uFillTx/>
                <a:latin typeface="Times New Roman" panose="02020603050405020304" pitchFamily="18" charset="0"/>
                <a:ea typeface="微软雅黑" panose="020B0503020204020204" charset="-122"/>
                <a:sym typeface="+mn-ea"/>
              </a:rPr>
              <a:t>Global Level</a:t>
            </a:r>
            <a:endParaRPr lang="en-US" altLang="zh-CN" sz="1400" b="1">
              <a:solidFill>
                <a:srgbClr val="06297C"/>
              </a:solidFill>
              <a:uFillTx/>
              <a:latin typeface="Times New Roman" panose="02020603050405020304" pitchFamily="18" charset="0"/>
              <a:ea typeface="微软雅黑" panose="020B0503020204020204" charset="-122"/>
              <a:sym typeface="+mn-ea"/>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 name="三角形 1"/>
          <p:cNvSpPr/>
          <p:nvPr>
            <p:custDataLst>
              <p:tags r:id="rId1"/>
            </p:custDataLst>
          </p:nvPr>
        </p:nvSpPr>
        <p:spPr>
          <a:xfrm>
            <a:off x="8018649" y="2792677"/>
            <a:ext cx="2948570" cy="3175688"/>
          </a:xfrm>
          <a:custGeom>
            <a:avLst/>
            <a:gdLst>
              <a:gd name="connsiteX0" fmla="*/ 0 w 4728"/>
              <a:gd name="connsiteY0" fmla="*/ 5092 h 5092"/>
              <a:gd name="connsiteX1" fmla="*/ 2341 w 4728"/>
              <a:gd name="connsiteY1" fmla="*/ 0 h 5092"/>
              <a:gd name="connsiteX2" fmla="*/ 4728 w 4728"/>
              <a:gd name="connsiteY2" fmla="*/ 5060 h 5092"/>
              <a:gd name="connsiteX3" fmla="*/ 0 w 4728"/>
              <a:gd name="connsiteY3" fmla="*/ 5092 h 5092"/>
            </a:gdLst>
            <a:ahLst/>
            <a:cxnLst>
              <a:cxn ang="0">
                <a:pos x="connsiteX0" y="connsiteY0"/>
              </a:cxn>
              <a:cxn ang="0">
                <a:pos x="connsiteX1" y="connsiteY1"/>
              </a:cxn>
              <a:cxn ang="0">
                <a:pos x="connsiteX2" y="connsiteY2"/>
              </a:cxn>
              <a:cxn ang="0">
                <a:pos x="connsiteX3" y="connsiteY3"/>
              </a:cxn>
            </a:cxnLst>
            <a:rect l="l" t="t" r="r" b="b"/>
            <a:pathLst>
              <a:path w="4728" h="5092">
                <a:moveTo>
                  <a:pt x="0" y="5092"/>
                </a:moveTo>
                <a:lnTo>
                  <a:pt x="2341" y="0"/>
                </a:lnTo>
                <a:lnTo>
                  <a:pt x="4728" y="5060"/>
                </a:lnTo>
                <a:lnTo>
                  <a:pt x="0" y="5092"/>
                </a:lnTo>
                <a:close/>
              </a:path>
            </a:pathLst>
          </a:custGeom>
          <a:solidFill>
            <a:srgbClr val="EDEEE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6" name="文本占位符 15"/>
          <p:cNvSpPr>
            <a:spLocks noGrp="1"/>
          </p:cNvSpPr>
          <p:nvPr/>
        </p:nvSpPr>
        <p:spPr>
          <a:xfrm>
            <a:off x="828000" y="260350"/>
            <a:ext cx="11209020"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全球供应链韧性指数矩阵研究方法优化升级</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Optimization and upgrade of research methodologies for the Global Supply Chain Resilience Index Matrix</a:t>
            </a:r>
            <a:endParaRPr lang="en-US" altLang="zh-CN" sz="72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5945" y="1106170"/>
            <a:ext cx="11068050" cy="220027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fontAlgn="auto">
              <a:lnSpc>
                <a:spcPct val="150000"/>
              </a:lnSpc>
              <a:buFont typeface="Wingdings" panose="05000000000000000000" charset="0"/>
              <a:buBlip>
                <a:blip r:embed="rId2">
                  <a:extLst>
                    <a:ext uri="{96DAC541-7B7A-43D3-8B79-37D633B846F1}">
                      <asvg:svgBlip xmlns:asvg="http://schemas.microsoft.com/office/drawing/2016/SVG/main" r:embed="rId3"/>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沿用规范的统计学与计量经济学研究范式，优化数据处理方法，增加指数检验方法。</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a:p>
            <a:pPr marL="342900" indent="-342900" algn="l" fontAlgn="auto">
              <a:lnSpc>
                <a:spcPct val="150000"/>
              </a:lnSpc>
              <a:buFont typeface="Wingdings" panose="05000000000000000000" charset="0"/>
              <a:buBlip>
                <a:blip r:embed="rId2">
                  <a:extLst>
                    <a:ext uri="{96DAC541-7B7A-43D3-8B79-37D633B846F1}">
                      <asvg:svgBlip xmlns:asvg="http://schemas.microsoft.com/office/drawing/2016/SVG/main" r:embed="rId3"/>
                    </a:ext>
                  </a:extLst>
                </a:blip>
              </a:buBlip>
            </a:pPr>
            <a:r>
              <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The Global Supply Chain Resilience Index Matrix adheres to rigorous statistical and econometric research paradigms, with further refinements made to data processing methodologies and the addition of index validation techniques. </a:t>
            </a:r>
            <a:endParaRPr lang="zh-CN" altLang="en-US" sz="12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a:p>
            <a:pPr marL="342900" indent="-342900" algn="l" fontAlgn="auto">
              <a:lnSpc>
                <a:spcPct val="150000"/>
              </a:lnSpc>
              <a:buFont typeface="Wingdings" panose="05000000000000000000" charset="0"/>
              <a:buBlip>
                <a:blip r:embed="rId2">
                  <a:extLst>
                    <a:ext uri="{96DAC541-7B7A-43D3-8B79-37D633B846F1}">
                      <asvg:svgBlip xmlns:asvg="http://schemas.microsoft.com/office/drawing/2016/SVG/main" r:embed="rId3"/>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各指数间逻辑关系的计量检验发现，韧性指数在各指数中居枢纽地位，故更名为“全球供应链韧性指数矩阵”。</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a:p>
            <a:pPr marL="342900" indent="-342900" algn="l" fontAlgn="auto">
              <a:lnSpc>
                <a:spcPct val="150000"/>
              </a:lnSpc>
              <a:buFont typeface="Wingdings" panose="05000000000000000000" charset="0"/>
              <a:buBlip>
                <a:blip r:embed="rId2">
                  <a:extLst>
                    <a:ext uri="{96DAC541-7B7A-43D3-8B79-37D633B846F1}">
                      <asvg:svgBlip xmlns:asvg="http://schemas.microsoft.com/office/drawing/2016/SVG/main" r:embed="rId3"/>
                    </a:ext>
                  </a:extLst>
                </a:blip>
              </a:buBlip>
            </a:pPr>
            <a:r>
              <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Through econometric testing of the logical relationships among the indices, we found that the Resilience Index occupies a pivotal position within the index system. For this reason, the Global Supply Chain Index Matrix has been renamed the Global Supply Chain Resilience Index Matrix.</a:t>
            </a:r>
            <a:endParaRPr lang="en-US" altLang="zh-CN" sz="1200" b="1"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5" name="文本框 14"/>
          <p:cNvSpPr txBox="1"/>
          <p:nvPr/>
        </p:nvSpPr>
        <p:spPr>
          <a:xfrm>
            <a:off x="4611645" y="3888740"/>
            <a:ext cx="2023745" cy="159258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rtlCol="0" anchor="ctr" anchorCtr="0">
            <a:noAutofit/>
          </a:bodyPr>
          <a:p>
            <a:pPr indent="0" algn="ctr" fontAlgn="auto">
              <a:lnSpc>
                <a:spcPct val="130000"/>
              </a:lnSpc>
            </a:pPr>
            <a:endParaRPr lang="zh-CN" altLang="en-US" sz="1600" b="1">
              <a:solidFill>
                <a:schemeClr val="tx1"/>
              </a:solidFill>
              <a:latin typeface="微软雅黑" panose="020B0503020204020204" charset="-122"/>
              <a:ea typeface="微软雅黑" panose="020B0503020204020204" charset="-122"/>
            </a:endParaRPr>
          </a:p>
        </p:txBody>
      </p:sp>
      <p:pic>
        <p:nvPicPr>
          <p:cNvPr id="7" name="图片 6" descr="物联网"/>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5280413" y="4050030"/>
            <a:ext cx="612000" cy="612000"/>
          </a:xfrm>
          <a:prstGeom prst="rect">
            <a:avLst/>
          </a:prstGeom>
        </p:spPr>
      </p:pic>
      <p:sp>
        <p:nvSpPr>
          <p:cNvPr id="23" name="文本框 22"/>
          <p:cNvSpPr txBox="1"/>
          <p:nvPr/>
        </p:nvSpPr>
        <p:spPr>
          <a:xfrm>
            <a:off x="4611370" y="4641215"/>
            <a:ext cx="2023745" cy="840105"/>
          </a:xfrm>
          <a:prstGeom prst="rect">
            <a:avLst/>
          </a:prstGeom>
          <a:noFill/>
        </p:spPr>
        <p:txBody>
          <a:bodyPr wrap="square" rtlCol="0" anchor="ctr" anchorCtr="0">
            <a:noAutofit/>
          </a:bodyPr>
          <a:p>
            <a:pPr algn="ctr">
              <a:lnSpc>
                <a:spcPct val="130000"/>
              </a:lnSpc>
            </a:pPr>
            <a:r>
              <a:rPr lang="zh-CN" altLang="en-US" sz="1400" b="1">
                <a:solidFill>
                  <a:srgbClr val="06297C"/>
                </a:solidFill>
                <a:latin typeface="微软雅黑" panose="020B0503020204020204" charset="-122"/>
                <a:ea typeface="微软雅黑" panose="020B0503020204020204" charset="-122"/>
                <a:sym typeface="+mn-ea"/>
              </a:rPr>
              <a:t>官方预测数据交叉验证</a:t>
            </a:r>
            <a:endParaRPr lang="zh-CN" altLang="en-US" sz="1400" b="1">
              <a:solidFill>
                <a:srgbClr val="06297C"/>
              </a:solidFill>
              <a:latin typeface="微软雅黑" panose="020B0503020204020204" charset="-122"/>
              <a:ea typeface="微软雅黑" panose="020B0503020204020204" charset="-122"/>
              <a:sym typeface="+mn-ea"/>
            </a:endParaRPr>
          </a:p>
          <a:p>
            <a:pPr algn="ctr">
              <a:lnSpc>
                <a:spcPct val="130000"/>
              </a:lnSpc>
            </a:pPr>
            <a:r>
              <a:rPr lang="en-US" altLang="zh-CN" sz="1200">
                <a:solidFill>
                  <a:srgbClr val="06297C"/>
                </a:solidFill>
                <a:latin typeface="Times New Roman" panose="02020603050405020304" pitchFamily="18" charset="0"/>
                <a:ea typeface="微软雅黑" panose="020B0503020204020204" charset="-122"/>
                <a:cs typeface="Times New Roman" panose="02020603050405020304" pitchFamily="18" charset="0"/>
                <a:sym typeface="+mn-ea"/>
              </a:rPr>
              <a:t>Cross-Validation Using Official Forecast Data</a:t>
            </a:r>
            <a:endParaRPr lang="en-US" altLang="zh-CN" sz="1200">
              <a:solidFill>
                <a:srgbClr val="06297C"/>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8" name="文本框 27"/>
          <p:cNvSpPr txBox="1"/>
          <p:nvPr/>
        </p:nvSpPr>
        <p:spPr>
          <a:xfrm>
            <a:off x="1303020" y="3888740"/>
            <a:ext cx="2879725" cy="159258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rtlCol="0" anchor="ctr" anchorCtr="0">
            <a:noAutofit/>
          </a:bodyPr>
          <a:p>
            <a:pPr lvl="0" algn="ctr">
              <a:lnSpc>
                <a:spcPct val="130000"/>
              </a:lnSpc>
              <a:buClrTx/>
              <a:buSzTx/>
              <a:buFontTx/>
            </a:pPr>
            <a:endPar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0" name="文本框 29"/>
          <p:cNvSpPr txBox="1"/>
          <p:nvPr/>
        </p:nvSpPr>
        <p:spPr>
          <a:xfrm>
            <a:off x="1303655" y="6102350"/>
            <a:ext cx="9938385" cy="510540"/>
          </a:xfrm>
          <a:prstGeom prst="rect">
            <a:avLst/>
          </a:prstGeom>
          <a:solidFill>
            <a:schemeClr val="accent1">
              <a:lumMod val="60000"/>
              <a:lumOff val="40000"/>
            </a:schemeClr>
          </a:solidFill>
          <a:effectLst>
            <a:outerShdw blurRad="50800" dist="38100" dir="8100000" algn="tr" rotWithShape="0">
              <a:prstClr val="black">
                <a:alpha val="40000"/>
              </a:prstClr>
            </a:outerShdw>
          </a:effectLst>
        </p:spPr>
        <p:txBody>
          <a:bodyPr wrap="square" rtlCol="0" anchor="ctr" anchorCtr="0">
            <a:noAutofit/>
          </a:bodyPr>
          <a:p>
            <a:pPr lvl="0" algn="ctr">
              <a:lnSpc>
                <a:spcPct val="100000"/>
              </a:lnSpc>
              <a:buClrTx/>
              <a:buSzTx/>
              <a:buFontTx/>
            </a:pPr>
            <a:r>
              <a:rPr lang="zh-CN" altLang="en-US" sz="1400" b="1">
                <a:solidFill>
                  <a:schemeClr val="bg1"/>
                </a:solidFill>
                <a:latin typeface="微软雅黑" panose="020B0503020204020204" charset="-122"/>
                <a:ea typeface="微软雅黑" panose="020B0503020204020204" charset="-122"/>
                <a:sym typeface="+mn-ea"/>
              </a:rPr>
              <a:t>确保统计合理、趋势连贯、符合经济学规律。</a:t>
            </a:r>
            <a:endParaRPr lang="zh-CN" altLang="en-US" sz="1400" b="1">
              <a:solidFill>
                <a:schemeClr val="bg1"/>
              </a:solidFill>
              <a:latin typeface="微软雅黑" panose="020B0503020204020204" charset="-122"/>
              <a:ea typeface="微软雅黑" panose="020B0503020204020204" charset="-122"/>
              <a:sym typeface="+mn-ea"/>
            </a:endParaRPr>
          </a:p>
          <a:p>
            <a:pPr lvl="0" algn="ctr">
              <a:lnSpc>
                <a:spcPct val="100000"/>
              </a:lnSpc>
              <a:buClrTx/>
              <a:buSzTx/>
              <a:buFontTx/>
            </a:pPr>
            <a:r>
              <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Ensure that the indices are statistically rational, maintain coherence in annual trends, and align with the key laws of economics.</a:t>
            </a:r>
            <a:endPar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3" name="任意多边形 132"/>
          <p:cNvSpPr/>
          <p:nvPr>
            <p:custDataLst>
              <p:tags r:id="rId7"/>
            </p:custDataLst>
          </p:nvPr>
        </p:nvSpPr>
        <p:spPr>
          <a:xfrm rot="3000000" flipH="1">
            <a:off x="7908772" y="5529421"/>
            <a:ext cx="253738" cy="274694"/>
          </a:xfrm>
          <a:custGeom>
            <a:avLst/>
            <a:gdLst>
              <a:gd name="connsiteX0" fmla="*/ 43 w 407"/>
              <a:gd name="connsiteY0" fmla="*/ 0 h 440"/>
              <a:gd name="connsiteX1" fmla="*/ 407 w 407"/>
              <a:gd name="connsiteY1" fmla="*/ 440 h 440"/>
              <a:gd name="connsiteX2" fmla="*/ 0 w 407"/>
              <a:gd name="connsiteY2" fmla="*/ 201 h 440"/>
              <a:gd name="connsiteX3" fmla="*/ 43 w 407"/>
              <a:gd name="connsiteY3" fmla="*/ 0 h 440"/>
            </a:gdLst>
            <a:ahLst/>
            <a:cxnLst>
              <a:cxn ang="0">
                <a:pos x="connsiteX0" y="connsiteY0"/>
              </a:cxn>
              <a:cxn ang="0">
                <a:pos x="connsiteX1" y="connsiteY1"/>
              </a:cxn>
              <a:cxn ang="0">
                <a:pos x="connsiteX2" y="connsiteY2"/>
              </a:cxn>
              <a:cxn ang="0">
                <a:pos x="connsiteX3" y="connsiteY3"/>
              </a:cxn>
            </a:cxnLst>
            <a:rect l="l" t="t" r="r" b="b"/>
            <a:pathLst>
              <a:path w="407" h="440">
                <a:moveTo>
                  <a:pt x="43" y="0"/>
                </a:moveTo>
                <a:lnTo>
                  <a:pt x="407" y="440"/>
                </a:lnTo>
                <a:lnTo>
                  <a:pt x="0" y="201"/>
                </a:lnTo>
                <a:lnTo>
                  <a:pt x="4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119" name="任意多边形 118"/>
          <p:cNvSpPr/>
          <p:nvPr>
            <p:custDataLst>
              <p:tags r:id="rId8"/>
            </p:custDataLst>
          </p:nvPr>
        </p:nvSpPr>
        <p:spPr>
          <a:xfrm>
            <a:off x="9842390" y="3582776"/>
            <a:ext cx="393067" cy="86656"/>
          </a:xfrm>
          <a:custGeom>
            <a:avLst/>
            <a:gdLst>
              <a:gd name="connsiteX0" fmla="*/ 89 w 846"/>
              <a:gd name="connsiteY0" fmla="*/ 218 h 218"/>
              <a:gd name="connsiteX1" fmla="*/ 0 w 846"/>
              <a:gd name="connsiteY1" fmla="*/ 0 h 218"/>
              <a:gd name="connsiteX2" fmla="*/ 846 w 846"/>
              <a:gd name="connsiteY2" fmla="*/ 218 h 218"/>
              <a:gd name="connsiteX3" fmla="*/ 89 w 846"/>
              <a:gd name="connsiteY3" fmla="*/ 218 h 218"/>
            </a:gdLst>
            <a:ahLst/>
            <a:cxnLst>
              <a:cxn ang="0">
                <a:pos x="connsiteX0" y="connsiteY0"/>
              </a:cxn>
              <a:cxn ang="0">
                <a:pos x="connsiteX1" y="connsiteY1"/>
              </a:cxn>
              <a:cxn ang="0">
                <a:pos x="connsiteX2" y="connsiteY2"/>
              </a:cxn>
              <a:cxn ang="0">
                <a:pos x="connsiteX3" y="connsiteY3"/>
              </a:cxn>
            </a:cxnLst>
            <a:rect l="l" t="t" r="r" b="b"/>
            <a:pathLst>
              <a:path w="779" h="172">
                <a:moveTo>
                  <a:pt x="0" y="0"/>
                </a:moveTo>
                <a:lnTo>
                  <a:pt x="779" y="172"/>
                </a:lnTo>
                <a:lnTo>
                  <a:pt x="83" y="1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120" name="任意多边形 119"/>
          <p:cNvSpPr/>
          <p:nvPr>
            <p:custDataLst>
              <p:tags r:id="rId9"/>
            </p:custDataLst>
          </p:nvPr>
        </p:nvSpPr>
        <p:spPr>
          <a:xfrm rot="3000000" flipH="1">
            <a:off x="8714163" y="4041543"/>
            <a:ext cx="153489" cy="140462"/>
          </a:xfrm>
          <a:custGeom>
            <a:avLst/>
            <a:gdLst>
              <a:gd name="connsiteX0" fmla="*/ 0 w 316"/>
              <a:gd name="connsiteY0" fmla="*/ 185 h 291"/>
              <a:gd name="connsiteX1" fmla="*/ 81 w 316"/>
              <a:gd name="connsiteY1" fmla="*/ 0 h 291"/>
              <a:gd name="connsiteX2" fmla="*/ 316 w 316"/>
              <a:gd name="connsiteY2" fmla="*/ 291 h 291"/>
              <a:gd name="connsiteX3" fmla="*/ 0 w 316"/>
              <a:gd name="connsiteY3" fmla="*/ 185 h 291"/>
            </a:gdLst>
            <a:ahLst/>
            <a:cxnLst>
              <a:cxn ang="0">
                <a:pos x="connsiteX0" y="connsiteY0"/>
              </a:cxn>
              <a:cxn ang="0">
                <a:pos x="connsiteX1" y="connsiteY1"/>
              </a:cxn>
              <a:cxn ang="0">
                <a:pos x="connsiteX2" y="connsiteY2"/>
              </a:cxn>
              <a:cxn ang="0">
                <a:pos x="connsiteX3" y="connsiteY3"/>
              </a:cxn>
            </a:cxnLst>
            <a:rect l="l" t="t" r="r" b="b"/>
            <a:pathLst>
              <a:path w="304" h="278">
                <a:moveTo>
                  <a:pt x="79" y="0"/>
                </a:moveTo>
                <a:lnTo>
                  <a:pt x="304" y="278"/>
                </a:lnTo>
                <a:lnTo>
                  <a:pt x="0" y="176"/>
                </a:lnTo>
                <a:lnTo>
                  <a:pt x="15" y="143"/>
                </a:lnTo>
                <a:lnTo>
                  <a:pt x="7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121" name="矩形 120"/>
          <p:cNvSpPr/>
          <p:nvPr>
            <p:custDataLst>
              <p:tags r:id="rId10"/>
            </p:custDataLst>
          </p:nvPr>
        </p:nvSpPr>
        <p:spPr>
          <a:xfrm>
            <a:off x="8263325" y="4449336"/>
            <a:ext cx="2386155" cy="429315"/>
          </a:xfrm>
          <a:prstGeom prst="rect">
            <a:avLst/>
          </a:prstGeom>
          <a:gradFill>
            <a:gsLst>
              <a:gs pos="0">
                <a:schemeClr val="accent1">
                  <a:lumMod val="20000"/>
                  <a:lumOff val="80000"/>
                  <a:alpha val="100000"/>
                </a:schemeClr>
              </a:gs>
              <a:gs pos="100000">
                <a:schemeClr val="accent1">
                  <a:alpha val="100000"/>
                </a:schemeClr>
              </a:gs>
              <a:gs pos="30000">
                <a:schemeClr val="accent1">
                  <a:lumMod val="60000"/>
                  <a:lumOff val="40000"/>
                  <a:alpha val="10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71755" bIns="36195" numCol="1" spcCol="0" rtlCol="0" fromWordArt="0" anchor="ctr" anchorCtr="0" forceAA="0" compatLnSpc="1"/>
          <a:p>
            <a:pPr lvl="0" algn="ctr">
              <a:spcBef>
                <a:spcPct val="0"/>
              </a:spcBef>
              <a:spcAft>
                <a:spcPct val="0"/>
              </a:spcAft>
              <a:buClrTx/>
              <a:buSzTx/>
              <a:buFontTx/>
            </a:pPr>
            <a:r>
              <a:rPr lang="zh-CN" altLang="en-US" sz="1200" b="1">
                <a:solidFill>
                  <a:schemeClr val="bg1"/>
                </a:solidFill>
                <a:latin typeface="微软雅黑" panose="020B0503020204020204" charset="-122"/>
                <a:ea typeface="微软雅黑" panose="020B0503020204020204" charset="-122"/>
                <a:cs typeface="+mn-ea"/>
                <a:sym typeface="+mn-ea"/>
              </a:rPr>
              <a:t>因果关系检验</a:t>
            </a:r>
            <a:endParaRPr lang="zh-CN" altLang="en-US" sz="1200" b="1">
              <a:solidFill>
                <a:schemeClr val="bg1"/>
              </a:solidFill>
              <a:latin typeface="微软雅黑" panose="020B0503020204020204" charset="-122"/>
              <a:ea typeface="微软雅黑" panose="020B0503020204020204" charset="-122"/>
              <a:cs typeface="+mn-ea"/>
              <a:sym typeface="+mn-ea"/>
            </a:endParaRPr>
          </a:p>
        </p:txBody>
      </p:sp>
      <p:sp>
        <p:nvSpPr>
          <p:cNvPr id="122" name="矩形 121"/>
          <p:cNvSpPr/>
          <p:nvPr>
            <p:custDataLst>
              <p:tags r:id="rId11"/>
            </p:custDataLst>
          </p:nvPr>
        </p:nvSpPr>
        <p:spPr>
          <a:xfrm>
            <a:off x="8686410" y="3669432"/>
            <a:ext cx="1551879" cy="429315"/>
          </a:xfrm>
          <a:prstGeom prst="rect">
            <a:avLst/>
          </a:prstGeom>
          <a:gradFill>
            <a:gsLst>
              <a:gs pos="0">
                <a:schemeClr val="accent1">
                  <a:lumMod val="20000"/>
                  <a:lumOff val="80000"/>
                  <a:alpha val="100000"/>
                </a:schemeClr>
              </a:gs>
              <a:gs pos="100000">
                <a:schemeClr val="accent1">
                  <a:alpha val="100000"/>
                </a:schemeClr>
              </a:gs>
              <a:gs pos="30000">
                <a:schemeClr val="accent1">
                  <a:lumMod val="60000"/>
                  <a:lumOff val="40000"/>
                  <a:alpha val="10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71755" bIns="36195" rtlCol="0" anchor="ctr"/>
          <a:p>
            <a:pPr algn="ctr">
              <a:spcBef>
                <a:spcPct val="0"/>
              </a:spcBef>
              <a:spcAft>
                <a:spcPct val="0"/>
              </a:spcAft>
            </a:pPr>
            <a:r>
              <a:rPr lang="zh-CN" altLang="en-US" sz="1200" b="1" dirty="0">
                <a:solidFill>
                  <a:schemeClr val="bg1"/>
                </a:solidFill>
                <a:latin typeface="微软雅黑" panose="020B0503020204020204" charset="-122"/>
                <a:ea typeface="微软雅黑" panose="020B0503020204020204" charset="-122"/>
                <a:cs typeface="+mn-ea"/>
                <a:sym typeface="+mn-ea"/>
              </a:rPr>
              <a:t>系统调节特征检验</a:t>
            </a:r>
            <a:endParaRPr lang="zh-CN" altLang="en-US" sz="1200" b="1" dirty="0">
              <a:solidFill>
                <a:schemeClr val="bg1"/>
              </a:solidFill>
              <a:latin typeface="微软雅黑" panose="020B0503020204020204" charset="-122"/>
              <a:ea typeface="微软雅黑" panose="020B0503020204020204" charset="-122"/>
              <a:cs typeface="+mn-ea"/>
              <a:sym typeface="+mn-ea"/>
            </a:endParaRPr>
          </a:p>
        </p:txBody>
      </p:sp>
      <p:sp>
        <p:nvSpPr>
          <p:cNvPr id="123" name="矩形 122"/>
          <p:cNvSpPr/>
          <p:nvPr>
            <p:custDataLst>
              <p:tags r:id="rId12"/>
            </p:custDataLst>
          </p:nvPr>
        </p:nvSpPr>
        <p:spPr>
          <a:xfrm>
            <a:off x="7849302" y="5229240"/>
            <a:ext cx="3224396" cy="429315"/>
          </a:xfrm>
          <a:prstGeom prst="rect">
            <a:avLst/>
          </a:prstGeom>
          <a:gradFill>
            <a:gsLst>
              <a:gs pos="0">
                <a:schemeClr val="accent1">
                  <a:lumMod val="20000"/>
                  <a:lumOff val="80000"/>
                  <a:alpha val="100000"/>
                </a:schemeClr>
              </a:gs>
              <a:gs pos="100000">
                <a:schemeClr val="accent1">
                  <a:alpha val="100000"/>
                </a:schemeClr>
              </a:gs>
              <a:gs pos="30000">
                <a:schemeClr val="accent1">
                  <a:lumMod val="60000"/>
                  <a:lumOff val="40000"/>
                  <a:alpha val="10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71755" bIns="36195" numCol="1" spcCol="0" rtlCol="0" fromWordArt="0" anchor="ctr" anchorCtr="0" forceAA="0" compatLnSpc="1"/>
          <a:p>
            <a:pPr lvl="0" algn="ctr">
              <a:spcBef>
                <a:spcPct val="0"/>
              </a:spcBef>
              <a:spcAft>
                <a:spcPct val="0"/>
              </a:spcAft>
              <a:buClrTx/>
              <a:buSzTx/>
              <a:buFontTx/>
            </a:pPr>
            <a:r>
              <a:rPr lang="zh-CN" altLang="en-US" sz="1200" b="1">
                <a:solidFill>
                  <a:schemeClr val="bg1"/>
                </a:solidFill>
                <a:latin typeface="微软雅黑" panose="020B0503020204020204" charset="-122"/>
                <a:ea typeface="微软雅黑" panose="020B0503020204020204" charset="-122"/>
                <a:cs typeface="+mn-ea"/>
                <a:sym typeface="+mn-ea"/>
              </a:rPr>
              <a:t>关联趋势检验</a:t>
            </a:r>
            <a:endParaRPr lang="zh-CN" altLang="en-US" sz="1200" b="1">
              <a:solidFill>
                <a:schemeClr val="bg1"/>
              </a:solidFill>
              <a:latin typeface="微软雅黑" panose="020B0503020204020204" charset="-122"/>
              <a:ea typeface="微软雅黑" panose="020B0503020204020204" charset="-122"/>
              <a:cs typeface="+mn-ea"/>
              <a:sym typeface="+mn-ea"/>
            </a:endParaRPr>
          </a:p>
        </p:txBody>
      </p:sp>
      <p:sp>
        <p:nvSpPr>
          <p:cNvPr id="130" name="任意多边形 129"/>
          <p:cNvSpPr/>
          <p:nvPr>
            <p:custDataLst>
              <p:tags r:id="rId13"/>
            </p:custDataLst>
          </p:nvPr>
        </p:nvSpPr>
        <p:spPr>
          <a:xfrm>
            <a:off x="10187881" y="4360415"/>
            <a:ext cx="461033" cy="86656"/>
          </a:xfrm>
          <a:custGeom>
            <a:avLst/>
            <a:gdLst>
              <a:gd name="connsiteX0" fmla="*/ 89 w 846"/>
              <a:gd name="connsiteY0" fmla="*/ 218 h 218"/>
              <a:gd name="connsiteX1" fmla="*/ 0 w 846"/>
              <a:gd name="connsiteY1" fmla="*/ 0 h 218"/>
              <a:gd name="connsiteX2" fmla="*/ 846 w 846"/>
              <a:gd name="connsiteY2" fmla="*/ 218 h 218"/>
              <a:gd name="connsiteX3" fmla="*/ 89 w 846"/>
              <a:gd name="connsiteY3" fmla="*/ 218 h 218"/>
            </a:gdLst>
            <a:ahLst/>
            <a:cxnLst>
              <a:cxn ang="0">
                <a:pos x="connsiteX0" y="connsiteY0"/>
              </a:cxn>
              <a:cxn ang="0">
                <a:pos x="connsiteX1" y="connsiteY1"/>
              </a:cxn>
              <a:cxn ang="0">
                <a:pos x="connsiteX2" y="connsiteY2"/>
              </a:cxn>
              <a:cxn ang="0">
                <a:pos x="connsiteX3" y="connsiteY3"/>
              </a:cxn>
            </a:cxnLst>
            <a:rect l="l" t="t" r="r" b="b"/>
            <a:pathLst>
              <a:path w="779" h="172">
                <a:moveTo>
                  <a:pt x="0" y="0"/>
                </a:moveTo>
                <a:lnTo>
                  <a:pt x="779" y="172"/>
                </a:lnTo>
                <a:lnTo>
                  <a:pt x="83" y="1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131" name="任意多边形 130"/>
          <p:cNvSpPr/>
          <p:nvPr>
            <p:custDataLst>
              <p:tags r:id="rId14"/>
            </p:custDataLst>
          </p:nvPr>
        </p:nvSpPr>
        <p:spPr>
          <a:xfrm rot="3000000" flipH="1">
            <a:off x="8299007" y="4790297"/>
            <a:ext cx="223153" cy="196534"/>
          </a:xfrm>
          <a:custGeom>
            <a:avLst/>
            <a:gdLst>
              <a:gd name="connsiteX0" fmla="*/ 57 w 358"/>
              <a:gd name="connsiteY0" fmla="*/ 0 h 315"/>
              <a:gd name="connsiteX1" fmla="*/ 358 w 358"/>
              <a:gd name="connsiteY1" fmla="*/ 315 h 315"/>
              <a:gd name="connsiteX2" fmla="*/ 0 w 358"/>
              <a:gd name="connsiteY2" fmla="*/ 207 h 315"/>
              <a:gd name="connsiteX3" fmla="*/ 57 w 358"/>
              <a:gd name="connsiteY3" fmla="*/ 0 h 315"/>
            </a:gdLst>
            <a:ahLst/>
            <a:cxnLst>
              <a:cxn ang="0">
                <a:pos x="connsiteX0" y="connsiteY0"/>
              </a:cxn>
              <a:cxn ang="0">
                <a:pos x="connsiteX1" y="connsiteY1"/>
              </a:cxn>
              <a:cxn ang="0">
                <a:pos x="connsiteX2" y="connsiteY2"/>
              </a:cxn>
              <a:cxn ang="0">
                <a:pos x="connsiteX3" y="connsiteY3"/>
              </a:cxn>
            </a:cxnLst>
            <a:rect l="l" t="t" r="r" b="b"/>
            <a:pathLst>
              <a:path w="358" h="315">
                <a:moveTo>
                  <a:pt x="57" y="0"/>
                </a:moveTo>
                <a:lnTo>
                  <a:pt x="358" y="315"/>
                </a:lnTo>
                <a:lnTo>
                  <a:pt x="0" y="207"/>
                </a:lnTo>
                <a:lnTo>
                  <a:pt x="5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132" name="任意多边形 131"/>
          <p:cNvSpPr/>
          <p:nvPr>
            <p:custDataLst>
              <p:tags r:id="rId15"/>
            </p:custDataLst>
          </p:nvPr>
        </p:nvSpPr>
        <p:spPr>
          <a:xfrm>
            <a:off x="10566789" y="5140885"/>
            <a:ext cx="512573" cy="87789"/>
          </a:xfrm>
          <a:custGeom>
            <a:avLst/>
            <a:gdLst>
              <a:gd name="connsiteX0" fmla="*/ 0 w 822"/>
              <a:gd name="connsiteY0" fmla="*/ 0 h 141"/>
              <a:gd name="connsiteX1" fmla="*/ 822 w 822"/>
              <a:gd name="connsiteY1" fmla="*/ 140 h 141"/>
              <a:gd name="connsiteX2" fmla="*/ 68 w 822"/>
              <a:gd name="connsiteY2" fmla="*/ 141 h 141"/>
              <a:gd name="connsiteX3" fmla="*/ 0 w 822"/>
              <a:gd name="connsiteY3" fmla="*/ 0 h 141"/>
            </a:gdLst>
            <a:ahLst/>
            <a:cxnLst>
              <a:cxn ang="0">
                <a:pos x="connsiteX0" y="connsiteY0"/>
              </a:cxn>
              <a:cxn ang="0">
                <a:pos x="connsiteX1" y="connsiteY1"/>
              </a:cxn>
              <a:cxn ang="0">
                <a:pos x="connsiteX2" y="connsiteY2"/>
              </a:cxn>
              <a:cxn ang="0">
                <a:pos x="connsiteX3" y="connsiteY3"/>
              </a:cxn>
            </a:cxnLst>
            <a:rect l="l" t="t" r="r" b="b"/>
            <a:pathLst>
              <a:path w="822" h="141">
                <a:moveTo>
                  <a:pt x="0" y="0"/>
                </a:moveTo>
                <a:lnTo>
                  <a:pt x="822" y="140"/>
                </a:lnTo>
                <a:lnTo>
                  <a:pt x="68" y="14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19" name="文本框 18"/>
          <p:cNvSpPr txBox="1"/>
          <p:nvPr/>
        </p:nvSpPr>
        <p:spPr>
          <a:xfrm>
            <a:off x="7943850" y="5659120"/>
            <a:ext cx="3116580" cy="245110"/>
          </a:xfrm>
          <a:prstGeom prst="rect">
            <a:avLst/>
          </a:prstGeom>
          <a:noFill/>
        </p:spPr>
        <p:txBody>
          <a:bodyPr wrap="square" rtlCol="0">
            <a:spAutoFit/>
          </a:bodyPr>
          <a:p>
            <a:pPr algn="ctr"/>
            <a:r>
              <a:rPr lang="en-US" altLang="zh-CN" sz="1000">
                <a:latin typeface="Times New Roman" panose="02020603050405020304" pitchFamily="18" charset="0"/>
                <a:ea typeface="微软雅黑" panose="020B0503020204020204" charset="-122"/>
                <a:cs typeface="Times New Roman" panose="02020603050405020304" pitchFamily="18" charset="0"/>
              </a:rPr>
              <a:t>Correlation and Trend Analysis</a:t>
            </a:r>
            <a:endParaRPr lang="en-US" altLang="zh-CN" sz="1000">
              <a:latin typeface="Times New Roman" panose="02020603050405020304" pitchFamily="18" charset="0"/>
              <a:ea typeface="微软雅黑" panose="020B0503020204020204" charset="-122"/>
              <a:cs typeface="Times New Roman" panose="02020603050405020304" pitchFamily="18" charset="0"/>
            </a:endParaRPr>
          </a:p>
        </p:txBody>
      </p:sp>
      <p:sp>
        <p:nvSpPr>
          <p:cNvPr id="24" name="文本框 23"/>
          <p:cNvSpPr txBox="1"/>
          <p:nvPr/>
        </p:nvSpPr>
        <p:spPr>
          <a:xfrm>
            <a:off x="8117840" y="4900930"/>
            <a:ext cx="2674620" cy="245110"/>
          </a:xfrm>
          <a:prstGeom prst="rect">
            <a:avLst/>
          </a:prstGeom>
          <a:noFill/>
        </p:spPr>
        <p:txBody>
          <a:bodyPr wrap="square" rtlCol="0">
            <a:spAutoFit/>
          </a:bodyPr>
          <a:p>
            <a:pPr algn="ctr"/>
            <a:r>
              <a:rPr lang="en-US" altLang="zh-CN" sz="1000">
                <a:latin typeface="Times New Roman" panose="02020603050405020304" pitchFamily="18" charset="0"/>
                <a:ea typeface="微软雅黑" panose="020B0503020204020204" charset="-122"/>
                <a:cs typeface="Times New Roman" panose="02020603050405020304" pitchFamily="18" charset="0"/>
              </a:rPr>
              <a:t>Causality Testing</a:t>
            </a:r>
            <a:endParaRPr lang="en-US" altLang="zh-CN" sz="1000">
              <a:latin typeface="Times New Roman" panose="02020603050405020304" pitchFamily="18" charset="0"/>
              <a:ea typeface="微软雅黑" panose="020B0503020204020204" charset="-122"/>
              <a:cs typeface="Times New Roman" panose="02020603050405020304" pitchFamily="18" charset="0"/>
            </a:endParaRPr>
          </a:p>
        </p:txBody>
      </p:sp>
      <p:sp>
        <p:nvSpPr>
          <p:cNvPr id="29" name="文本框 28"/>
          <p:cNvSpPr txBox="1"/>
          <p:nvPr/>
        </p:nvSpPr>
        <p:spPr>
          <a:xfrm>
            <a:off x="7932420" y="4091305"/>
            <a:ext cx="3134360" cy="407035"/>
          </a:xfrm>
          <a:prstGeom prst="rect">
            <a:avLst/>
          </a:prstGeom>
          <a:noFill/>
        </p:spPr>
        <p:txBody>
          <a:bodyPr wrap="square" rtlCol="0">
            <a:noAutofit/>
          </a:bodyPr>
          <a:p>
            <a:pPr algn="ctr"/>
            <a:r>
              <a:rPr lang="en-US" altLang="zh-CN" sz="1000">
                <a:latin typeface="Times New Roman" panose="02020603050405020304" pitchFamily="18" charset="0"/>
                <a:ea typeface="微软雅黑" panose="020B0503020204020204" charset="-122"/>
                <a:cs typeface="Times New Roman" panose="02020603050405020304" pitchFamily="18" charset="0"/>
              </a:rPr>
              <a:t>Systemic Regulation </a:t>
            </a:r>
            <a:endParaRPr lang="en-US" altLang="zh-CN" sz="100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000">
                <a:latin typeface="Times New Roman" panose="02020603050405020304" pitchFamily="18" charset="0"/>
                <a:ea typeface="微软雅黑" panose="020B0503020204020204" charset="-122"/>
                <a:cs typeface="Times New Roman" panose="02020603050405020304" pitchFamily="18" charset="0"/>
              </a:rPr>
              <a:t>Effect Testing</a:t>
            </a:r>
            <a:endParaRPr lang="en-US" altLang="zh-CN" sz="1000">
              <a:latin typeface="Times New Roman" panose="02020603050405020304" pitchFamily="18" charset="0"/>
              <a:ea typeface="微软雅黑" panose="020B0503020204020204" charset="-122"/>
              <a:cs typeface="Times New Roman" panose="02020603050405020304" pitchFamily="18" charset="0"/>
            </a:endParaRPr>
          </a:p>
        </p:txBody>
      </p:sp>
      <p:sp>
        <p:nvSpPr>
          <p:cNvPr id="4" name="矩形 3"/>
          <p:cNvSpPr/>
          <p:nvPr>
            <p:custDataLst>
              <p:tags r:id="rId16"/>
            </p:custDataLst>
          </p:nvPr>
        </p:nvSpPr>
        <p:spPr>
          <a:xfrm>
            <a:off x="7144025" y="3382645"/>
            <a:ext cx="629285" cy="260477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vert="eaVert" wrap="square" lIns="0" tIns="0" rIns="0" bIns="0" rtlCol="0" anchor="ctr" anchorCtr="0">
            <a:noAutofit/>
          </a:bodyPr>
          <a:lstStyle/>
          <a:p>
            <a:pPr indent="0" algn="ctr" fontAlgn="auto">
              <a:lnSpc>
                <a:spcPct val="130000"/>
              </a:lnSpc>
              <a:spcBef>
                <a:spcPct val="0"/>
              </a:spcBef>
              <a:spcAft>
                <a:spcPct val="0"/>
              </a:spcAft>
            </a:pPr>
            <a:r>
              <a:rPr lang="zh-CN" altLang="en-US" sz="1600" b="1" dirty="0">
                <a:solidFill>
                  <a:srgbClr val="06297C"/>
                </a:solidFill>
                <a:latin typeface="微软雅黑" panose="020B0503020204020204" charset="-122"/>
                <a:ea typeface="微软雅黑" panose="020B0503020204020204" charset="-122"/>
                <a:cs typeface="+mn-ea"/>
                <a:sym typeface="+mn-ea"/>
              </a:rPr>
              <a:t>指数检验</a:t>
            </a:r>
            <a:endParaRPr lang="zh-CN" altLang="en-US" sz="1600" b="1" dirty="0">
              <a:solidFill>
                <a:srgbClr val="06297C"/>
              </a:solidFill>
              <a:latin typeface="微软雅黑" panose="020B0503020204020204" charset="-122"/>
              <a:ea typeface="微软雅黑" panose="020B0503020204020204" charset="-122"/>
              <a:cs typeface="+mn-ea"/>
              <a:sym typeface="+mn-ea"/>
            </a:endParaRPr>
          </a:p>
          <a:p>
            <a:pPr indent="0" algn="ctr" fontAlgn="auto">
              <a:lnSpc>
                <a:spcPct val="130000"/>
              </a:lnSpc>
              <a:spcBef>
                <a:spcPct val="0"/>
              </a:spcBef>
              <a:spcAft>
                <a:spcPct val="0"/>
              </a:spcAft>
            </a:pPr>
            <a:r>
              <a:rPr lang="en-US" altLang="zh-CN" sz="1200" dirty="0">
                <a:solidFill>
                  <a:srgbClr val="06297C"/>
                </a:solidFill>
                <a:latin typeface="Times New Roman" panose="02020603050405020304" pitchFamily="18" charset="0"/>
                <a:ea typeface="微软雅黑" panose="020B0503020204020204" charset="-122"/>
                <a:cs typeface="Times New Roman" panose="02020603050405020304" pitchFamily="18" charset="0"/>
                <a:sym typeface="+mn-ea"/>
              </a:rPr>
              <a:t>Additional Index Validation</a:t>
            </a:r>
            <a:endParaRPr lang="en-US" altLang="zh-CN" sz="1200" dirty="0">
              <a:solidFill>
                <a:srgbClr val="06297C"/>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8" name="图片 7" descr="人"/>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1482725" y="4050030"/>
            <a:ext cx="612000" cy="612000"/>
          </a:xfrm>
          <a:prstGeom prst="rect">
            <a:avLst/>
          </a:prstGeom>
        </p:spPr>
      </p:pic>
      <p:pic>
        <p:nvPicPr>
          <p:cNvPr id="9" name="图片 8" descr="图表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2437267" y="4050030"/>
            <a:ext cx="611505" cy="612000"/>
          </a:xfrm>
          <a:prstGeom prst="rect">
            <a:avLst/>
          </a:prstGeom>
        </p:spPr>
      </p:pic>
      <p:pic>
        <p:nvPicPr>
          <p:cNvPr id="11" name="图片 10" descr="向左上向右下分散向右上向左下集中四个箭头"/>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3390760" y="4050030"/>
            <a:ext cx="611505" cy="612000"/>
          </a:xfrm>
          <a:prstGeom prst="rect">
            <a:avLst/>
          </a:prstGeom>
        </p:spPr>
      </p:pic>
      <p:sp>
        <p:nvSpPr>
          <p:cNvPr id="3" name="文本框 2"/>
          <p:cNvSpPr txBox="1"/>
          <p:nvPr/>
        </p:nvSpPr>
        <p:spPr>
          <a:xfrm>
            <a:off x="1308100" y="4739640"/>
            <a:ext cx="2879725" cy="610235"/>
          </a:xfrm>
          <a:prstGeom prst="rect">
            <a:avLst/>
          </a:prstGeom>
          <a:noFill/>
        </p:spPr>
        <p:txBody>
          <a:bodyPr wrap="square" rtlCol="0">
            <a:spAutoFit/>
          </a:bodyPr>
          <a:p>
            <a:pPr algn="ctr">
              <a:lnSpc>
                <a:spcPct val="130000"/>
              </a:lnSpc>
              <a:buClrTx/>
              <a:buSzTx/>
              <a:buFontTx/>
            </a:pPr>
            <a:r>
              <a:rPr lang="zh-CN" altLang="en-US" sz="1400" b="1">
                <a:solidFill>
                  <a:srgbClr val="06297C"/>
                </a:solidFill>
                <a:latin typeface="微软雅黑" panose="020B0503020204020204" charset="-122"/>
                <a:ea typeface="微软雅黑" panose="020B0503020204020204" charset="-122"/>
                <a:sym typeface="+mn-ea"/>
              </a:rPr>
              <a:t>缺失数据填补</a:t>
            </a:r>
            <a:endParaRPr lang="zh-CN" altLang="en-US" sz="1400" b="1">
              <a:solidFill>
                <a:srgbClr val="06297C"/>
              </a:solidFill>
              <a:latin typeface="微软雅黑" panose="020B0503020204020204" charset="-122"/>
              <a:ea typeface="微软雅黑" panose="020B0503020204020204" charset="-122"/>
              <a:sym typeface="+mn-ea"/>
            </a:endParaRPr>
          </a:p>
          <a:p>
            <a:pPr algn="ctr">
              <a:lnSpc>
                <a:spcPct val="130000"/>
              </a:lnSpc>
              <a:buClrTx/>
              <a:buSzTx/>
              <a:buFontTx/>
            </a:pPr>
            <a:r>
              <a:rPr lang="en-US" altLang="zh-CN" sz="1200">
                <a:solidFill>
                  <a:srgbClr val="06297C"/>
                </a:solidFill>
                <a:latin typeface="Times New Roman" panose="02020603050405020304" pitchFamily="18" charset="0"/>
                <a:ea typeface="微软雅黑" panose="020B0503020204020204" charset="-122"/>
                <a:cs typeface="Times New Roman" panose="02020603050405020304" pitchFamily="18" charset="0"/>
                <a:sym typeface="+mn-ea"/>
              </a:rPr>
              <a:t>Missing Data Imputation</a:t>
            </a:r>
            <a:endParaRPr lang="en-US" altLang="zh-CN" sz="1200">
              <a:solidFill>
                <a:srgbClr val="06297C"/>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右箭头 4"/>
          <p:cNvSpPr/>
          <p:nvPr/>
        </p:nvSpPr>
        <p:spPr>
          <a:xfrm>
            <a:off x="4211320" y="4640580"/>
            <a:ext cx="369570" cy="260350"/>
          </a:xfrm>
          <a:prstGeom prst="rightArrow">
            <a:avLst/>
          </a:prstGeom>
          <a:solidFill>
            <a:srgbClr val="2E539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右箭头 9"/>
          <p:cNvSpPr/>
          <p:nvPr/>
        </p:nvSpPr>
        <p:spPr>
          <a:xfrm>
            <a:off x="6699250" y="4640580"/>
            <a:ext cx="369570" cy="260350"/>
          </a:xfrm>
          <a:prstGeom prst="rightArrow">
            <a:avLst/>
          </a:prstGeom>
          <a:solidFill>
            <a:srgbClr val="2E539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7" name="图片 16" descr="正确搜素放大镜"/>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9282349" y="3218180"/>
            <a:ext cx="360000" cy="36000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00" y="260350"/>
            <a:ext cx="11209020"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中长期：供应链全球化仍是大势所趋</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Medium and long-term: Supply chain globalization remains a general trend</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6000" y="1146600"/>
            <a:ext cx="11068050" cy="81089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a:lnSpc>
                <a:spcPct val="130000"/>
              </a:lnSpc>
              <a:buFont typeface="Wingdings" panose="05000000000000000000" charset="0"/>
              <a:buBlip>
                <a:blip r:embed="rId1">
                  <a:extLst>
                    <a:ext uri="{96DAC541-7B7A-43D3-8B79-37D633B846F1}">
                      <asvg:svgBlip xmlns:asvg="http://schemas.microsoft.com/office/drawing/2016/SVG/main" r:embed="rId2"/>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2018-2025年，</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促进指数、连接指数、创新指数、韧性指数均呈上行态势，表明全球供应链继续朝着更具韧性、更有效率、更富活力的方向发展</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sym typeface="+mn-ea"/>
              </a:rPr>
              <a:t>。</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sym typeface="+mn-ea"/>
            </a:endParaRPr>
          </a:p>
        </p:txBody>
      </p:sp>
      <p:sp>
        <p:nvSpPr>
          <p:cNvPr id="3" name="文本框 2"/>
          <p:cNvSpPr txBox="1"/>
          <p:nvPr/>
        </p:nvSpPr>
        <p:spPr>
          <a:xfrm>
            <a:off x="936000" y="1957705"/>
            <a:ext cx="10695940" cy="524510"/>
          </a:xfrm>
          <a:prstGeom prst="rect">
            <a:avLst/>
          </a:prstGeom>
          <a:noFill/>
        </p:spPr>
        <p:txBody>
          <a:bodyPr wrap="square" rtlCol="0" anchor="t">
            <a:noAutofit/>
          </a:bodyPr>
          <a:p>
            <a:pPr indent="0" algn="just" fontAlgn="auto">
              <a:lnSpc>
                <a:spcPct val="130000"/>
              </a:lnSpc>
            </a:pPr>
            <a:r>
              <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From 2018 to 2025, the Promotion Index, Connectivity Index, Innovation Index, and Resilience Index all exhibited an upward trajectory, indicating that global supply chains continue to evolve toward greater resilience, efficiency, and dynamism.</a:t>
            </a:r>
            <a:endPar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7" name="文本框 86"/>
          <p:cNvSpPr txBox="1"/>
          <p:nvPr/>
        </p:nvSpPr>
        <p:spPr>
          <a:xfrm>
            <a:off x="950595" y="4377055"/>
            <a:ext cx="2010410" cy="539115"/>
          </a:xfrm>
          <a:prstGeom prst="rect">
            <a:avLst/>
          </a:prstGeom>
          <a:noFill/>
        </p:spPr>
        <p:txBody>
          <a:bodyPr wrap="square" rtlCol="0" anchor="ctr" anchorCtr="0">
            <a:noAutofit/>
          </a:bodyPr>
          <a:p>
            <a:pPr>
              <a:lnSpc>
                <a:spcPct val="110000"/>
              </a:lnSpc>
            </a:pPr>
            <a:r>
              <a:rPr lang="zh-CN" altLang="en-US" b="1">
                <a:solidFill>
                  <a:srgbClr val="2F4D92"/>
                </a:solidFill>
                <a:latin typeface="Times New Roman" panose="02020603050405020304" pitchFamily="18" charset="0"/>
                <a:ea typeface="微软雅黑" panose="020B0503020204020204" charset="-122"/>
              </a:rPr>
              <a:t>促进指数</a:t>
            </a:r>
            <a:r>
              <a:rPr lang="en-US" altLang="zh-CN" b="1">
                <a:solidFill>
                  <a:srgbClr val="2F4D92"/>
                </a:solidFill>
                <a:latin typeface="Times New Roman" panose="02020603050405020304" pitchFamily="18" charset="0"/>
                <a:ea typeface="微软雅黑" panose="020B0503020204020204" charset="-122"/>
              </a:rPr>
              <a:t> </a:t>
            </a:r>
            <a:r>
              <a:rPr lang="en-US" altLang="zh-CN" sz="1400">
                <a:solidFill>
                  <a:schemeClr val="tx1"/>
                </a:solidFill>
                <a:latin typeface="Times New Roman" panose="02020603050405020304" pitchFamily="18" charset="0"/>
                <a:ea typeface="微软雅黑" panose="020B0503020204020204" charset="-122"/>
              </a:rPr>
              <a:t>GSCPI</a:t>
            </a:r>
            <a:endParaRPr lang="en-US" altLang="zh-CN" sz="1400">
              <a:solidFill>
                <a:schemeClr val="tx1"/>
              </a:solidFill>
              <a:latin typeface="Times New Roman" panose="02020603050405020304" pitchFamily="18" charset="0"/>
              <a:ea typeface="微软雅黑" panose="020B0503020204020204" charset="-122"/>
            </a:endParaRPr>
          </a:p>
        </p:txBody>
      </p:sp>
      <p:sp>
        <p:nvSpPr>
          <p:cNvPr id="88" name="文本框 87"/>
          <p:cNvSpPr txBox="1"/>
          <p:nvPr/>
        </p:nvSpPr>
        <p:spPr>
          <a:xfrm>
            <a:off x="950595" y="4860290"/>
            <a:ext cx="2010410" cy="539115"/>
          </a:xfrm>
          <a:prstGeom prst="rect">
            <a:avLst/>
          </a:prstGeom>
          <a:noFill/>
        </p:spPr>
        <p:txBody>
          <a:bodyPr wrap="square" rtlCol="0" anchor="ctr" anchorCtr="0">
            <a:noAutofit/>
          </a:bodyPr>
          <a:p>
            <a:pPr>
              <a:lnSpc>
                <a:spcPct val="110000"/>
              </a:lnSpc>
            </a:pPr>
            <a:r>
              <a:rPr lang="zh-CN" altLang="en-US" b="1">
                <a:solidFill>
                  <a:srgbClr val="2F4D92"/>
                </a:solidFill>
                <a:latin typeface="Times New Roman" panose="02020603050405020304" pitchFamily="18" charset="0"/>
                <a:ea typeface="微软雅黑" panose="020B0503020204020204" charset="-122"/>
              </a:rPr>
              <a:t>连接指数</a:t>
            </a:r>
            <a:r>
              <a:rPr lang="en-US" altLang="zh-CN" b="1">
                <a:solidFill>
                  <a:srgbClr val="2F4D92"/>
                </a:solidFill>
                <a:latin typeface="Times New Roman" panose="02020603050405020304" pitchFamily="18" charset="0"/>
                <a:ea typeface="微软雅黑" panose="020B0503020204020204" charset="-122"/>
              </a:rPr>
              <a:t> </a:t>
            </a:r>
            <a:r>
              <a:rPr lang="en-US" altLang="zh-CN" sz="1400">
                <a:solidFill>
                  <a:schemeClr val="tx1"/>
                </a:solidFill>
                <a:latin typeface="Times New Roman" panose="02020603050405020304" pitchFamily="18" charset="0"/>
                <a:ea typeface="微软雅黑" panose="020B0503020204020204" charset="-122"/>
              </a:rPr>
              <a:t>GSCCI</a:t>
            </a:r>
            <a:endParaRPr lang="en-US" altLang="zh-CN" sz="1400">
              <a:solidFill>
                <a:schemeClr val="tx1"/>
              </a:solidFill>
              <a:latin typeface="Times New Roman" panose="02020603050405020304" pitchFamily="18" charset="0"/>
              <a:ea typeface="微软雅黑" panose="020B0503020204020204" charset="-122"/>
            </a:endParaRPr>
          </a:p>
        </p:txBody>
      </p:sp>
      <p:sp>
        <p:nvSpPr>
          <p:cNvPr id="89" name="文本框 88"/>
          <p:cNvSpPr txBox="1"/>
          <p:nvPr/>
        </p:nvSpPr>
        <p:spPr>
          <a:xfrm>
            <a:off x="950595" y="5343525"/>
            <a:ext cx="2010410" cy="539115"/>
          </a:xfrm>
          <a:prstGeom prst="rect">
            <a:avLst/>
          </a:prstGeom>
          <a:noFill/>
        </p:spPr>
        <p:txBody>
          <a:bodyPr wrap="square" rtlCol="0" anchor="ctr" anchorCtr="0">
            <a:noAutofit/>
          </a:bodyPr>
          <a:p>
            <a:pPr algn="just">
              <a:lnSpc>
                <a:spcPct val="110000"/>
              </a:lnSpc>
            </a:pPr>
            <a:r>
              <a:rPr lang="zh-CN" altLang="en-US" b="1">
                <a:solidFill>
                  <a:srgbClr val="2F4D92"/>
                </a:solidFill>
                <a:latin typeface="Times New Roman" panose="02020603050405020304" pitchFamily="18" charset="0"/>
                <a:ea typeface="微软雅黑" panose="020B0503020204020204" charset="-122"/>
              </a:rPr>
              <a:t>创新指数</a:t>
            </a:r>
            <a:r>
              <a:rPr lang="en-US" altLang="zh-CN" b="1">
                <a:solidFill>
                  <a:srgbClr val="2F4D92"/>
                </a:solidFill>
                <a:latin typeface="Times New Roman" panose="02020603050405020304" pitchFamily="18" charset="0"/>
                <a:ea typeface="微软雅黑" panose="020B0503020204020204" charset="-122"/>
              </a:rPr>
              <a:t> </a:t>
            </a:r>
            <a:r>
              <a:rPr lang="en-US" altLang="zh-CN" sz="1400">
                <a:solidFill>
                  <a:schemeClr val="tx1"/>
                </a:solidFill>
                <a:latin typeface="Times New Roman" panose="02020603050405020304" pitchFamily="18" charset="0"/>
                <a:ea typeface="微软雅黑" panose="020B0503020204020204" charset="-122"/>
              </a:rPr>
              <a:t>GSCII</a:t>
            </a:r>
            <a:endParaRPr lang="en-US" altLang="zh-CN" sz="1400">
              <a:solidFill>
                <a:schemeClr val="tx1"/>
              </a:solidFill>
              <a:latin typeface="Times New Roman" panose="02020603050405020304" pitchFamily="18" charset="0"/>
              <a:ea typeface="微软雅黑" panose="020B0503020204020204" charset="-122"/>
            </a:endParaRPr>
          </a:p>
        </p:txBody>
      </p:sp>
      <p:sp>
        <p:nvSpPr>
          <p:cNvPr id="90" name="文本框 89"/>
          <p:cNvSpPr txBox="1"/>
          <p:nvPr/>
        </p:nvSpPr>
        <p:spPr>
          <a:xfrm>
            <a:off x="950595" y="5826760"/>
            <a:ext cx="2010410" cy="539115"/>
          </a:xfrm>
          <a:prstGeom prst="rect">
            <a:avLst/>
          </a:prstGeom>
          <a:noFill/>
        </p:spPr>
        <p:txBody>
          <a:bodyPr wrap="square" rtlCol="0" anchor="ctr" anchorCtr="0">
            <a:noAutofit/>
          </a:bodyPr>
          <a:p>
            <a:pPr>
              <a:lnSpc>
                <a:spcPct val="110000"/>
              </a:lnSpc>
            </a:pPr>
            <a:r>
              <a:rPr lang="zh-CN" altLang="en-US" b="1">
                <a:solidFill>
                  <a:srgbClr val="2F4D92"/>
                </a:solidFill>
                <a:latin typeface="Times New Roman" panose="02020603050405020304" pitchFamily="18" charset="0"/>
                <a:ea typeface="微软雅黑" panose="020B0503020204020204" charset="-122"/>
              </a:rPr>
              <a:t>韧性指数</a:t>
            </a:r>
            <a:r>
              <a:rPr lang="en-US" altLang="zh-CN" b="1">
                <a:solidFill>
                  <a:srgbClr val="2F4D92"/>
                </a:solidFill>
                <a:latin typeface="Times New Roman" panose="02020603050405020304" pitchFamily="18" charset="0"/>
                <a:ea typeface="微软雅黑" panose="020B0503020204020204" charset="-122"/>
              </a:rPr>
              <a:t> </a:t>
            </a:r>
            <a:r>
              <a:rPr lang="en-US" altLang="zh-CN" sz="1400">
                <a:solidFill>
                  <a:schemeClr val="tx1"/>
                </a:solidFill>
                <a:latin typeface="Times New Roman" panose="02020603050405020304" pitchFamily="18" charset="0"/>
                <a:ea typeface="微软雅黑" panose="020B0503020204020204" charset="-122"/>
              </a:rPr>
              <a:t>GSCRI</a:t>
            </a:r>
            <a:endParaRPr lang="en-US" altLang="zh-CN" sz="1400">
              <a:solidFill>
                <a:schemeClr val="tx1"/>
              </a:solidFill>
              <a:latin typeface="Times New Roman" panose="02020603050405020304" pitchFamily="18" charset="0"/>
              <a:ea typeface="微软雅黑" panose="020B0503020204020204" charset="-122"/>
            </a:endParaRPr>
          </a:p>
        </p:txBody>
      </p:sp>
      <p:sp>
        <p:nvSpPr>
          <p:cNvPr id="91" name="文本框 90"/>
          <p:cNvSpPr txBox="1"/>
          <p:nvPr/>
        </p:nvSpPr>
        <p:spPr>
          <a:xfrm>
            <a:off x="2922905" y="4377055"/>
            <a:ext cx="42418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1</a:t>
            </a:r>
            <a:endParaRPr lang="en-US" altLang="zh-CN" b="1">
              <a:solidFill>
                <a:srgbClr val="2F4D92"/>
              </a:solidFill>
              <a:latin typeface="Times New Roman" panose="02020603050405020304" pitchFamily="18" charset="0"/>
              <a:ea typeface="微软雅黑" panose="020B0503020204020204" charset="-122"/>
            </a:endParaRPr>
          </a:p>
        </p:txBody>
      </p:sp>
      <p:sp>
        <p:nvSpPr>
          <p:cNvPr id="92" name="文本框 91"/>
          <p:cNvSpPr txBox="1"/>
          <p:nvPr/>
        </p:nvSpPr>
        <p:spPr>
          <a:xfrm>
            <a:off x="8355330" y="4377055"/>
            <a:ext cx="83312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2.839</a:t>
            </a:r>
            <a:endParaRPr lang="en-US" altLang="zh-CN" b="1">
              <a:solidFill>
                <a:srgbClr val="2F4D92"/>
              </a:solidFill>
              <a:latin typeface="Times New Roman" panose="02020603050405020304" pitchFamily="18" charset="0"/>
              <a:ea typeface="微软雅黑" panose="020B0503020204020204" charset="-122"/>
            </a:endParaRPr>
          </a:p>
        </p:txBody>
      </p:sp>
      <p:cxnSp>
        <p:nvCxnSpPr>
          <p:cNvPr id="93" name="直接箭头连接符 92"/>
          <p:cNvCxnSpPr>
            <a:endCxn id="92" idx="1"/>
          </p:cNvCxnSpPr>
          <p:nvPr/>
        </p:nvCxnSpPr>
        <p:spPr>
          <a:xfrm>
            <a:off x="3347085" y="4646930"/>
            <a:ext cx="5008245" cy="0"/>
          </a:xfrm>
          <a:prstGeom prst="straightConnector1">
            <a:avLst/>
          </a:prstGeom>
          <a:ln w="25400">
            <a:solidFill>
              <a:srgbClr val="2F4D92"/>
            </a:solidFill>
            <a:tailEnd type="triangle" w="lg" len="lg"/>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sp>
        <p:nvSpPr>
          <p:cNvPr id="94" name="文本框 93"/>
          <p:cNvSpPr txBox="1"/>
          <p:nvPr>
            <p:custDataLst>
              <p:tags r:id="rId3"/>
            </p:custDataLst>
          </p:nvPr>
        </p:nvSpPr>
        <p:spPr>
          <a:xfrm>
            <a:off x="9288145" y="4150360"/>
            <a:ext cx="2398395" cy="746125"/>
          </a:xfrm>
          <a:prstGeom prst="rect">
            <a:avLst/>
          </a:prstGeom>
          <a:noFill/>
        </p:spPr>
        <p:txBody>
          <a:bodyPr wrap="square" rtlCol="0" anchor="ctr" anchorCtr="0">
            <a:noAutofit/>
          </a:bodyPr>
          <a:p>
            <a:pPr indent="0" algn="ctr" fontAlgn="auto">
              <a:lnSpc>
                <a:spcPct val="160000"/>
              </a:lnSpc>
            </a:pPr>
            <a:r>
              <a:rPr lang="en-US" altLang="zh-CN" sz="1400">
                <a:solidFill>
                  <a:srgbClr val="2F4D92"/>
                </a:solidFill>
                <a:latin typeface="Times New Roman" panose="02020603050405020304" pitchFamily="18" charset="0"/>
                <a:ea typeface="微软雅黑" panose="020B0503020204020204" charset="-122"/>
              </a:rPr>
              <a:t> </a:t>
            </a:r>
            <a:r>
              <a:rPr lang="zh-CN" altLang="en-US" sz="1600" b="1">
                <a:solidFill>
                  <a:srgbClr val="2F4D92"/>
                </a:solidFill>
                <a:latin typeface="Times New Roman" panose="02020603050405020304" pitchFamily="18" charset="0"/>
                <a:ea typeface="微软雅黑" panose="020B0503020204020204" charset="-122"/>
              </a:rPr>
              <a:t>年均复合增长率</a:t>
            </a:r>
            <a:r>
              <a:rPr lang="en-US" altLang="zh-CN" sz="1600" b="1">
                <a:solidFill>
                  <a:srgbClr val="2F4D92"/>
                </a:solidFill>
                <a:latin typeface="Times New Roman" panose="02020603050405020304" pitchFamily="18" charset="0"/>
                <a:ea typeface="微软雅黑" panose="020B0503020204020204" charset="-122"/>
              </a:rPr>
              <a:t>  </a:t>
            </a:r>
            <a:r>
              <a:rPr lang="en-US" altLang="zh-CN" sz="1600" b="1">
                <a:solidFill>
                  <a:schemeClr val="tx1"/>
                </a:solidFill>
                <a:latin typeface="Times New Roman" panose="02020603050405020304" pitchFamily="18" charset="0"/>
                <a:ea typeface="微软雅黑" panose="020B0503020204020204" charset="-122"/>
              </a:rPr>
              <a:t>CAGR </a:t>
            </a:r>
            <a:r>
              <a:rPr lang="en-US" altLang="zh-CN" sz="1400" b="1">
                <a:solidFill>
                  <a:srgbClr val="2F4D92"/>
                </a:solidFill>
                <a:latin typeface="Times New Roman" panose="02020603050405020304" pitchFamily="18" charset="0"/>
                <a:ea typeface="微软雅黑" panose="020B0503020204020204" charset="-122"/>
              </a:rPr>
              <a:t> 16.07%</a:t>
            </a:r>
            <a:endParaRPr lang="en-US" altLang="zh-CN" sz="1400" b="1">
              <a:solidFill>
                <a:srgbClr val="2F4D92"/>
              </a:solidFill>
              <a:latin typeface="Times New Roman" panose="02020603050405020304" pitchFamily="18" charset="0"/>
              <a:ea typeface="微软雅黑" panose="020B0503020204020204" charset="-122"/>
            </a:endParaRPr>
          </a:p>
        </p:txBody>
      </p:sp>
      <p:sp>
        <p:nvSpPr>
          <p:cNvPr id="95" name="文本框 94"/>
          <p:cNvSpPr txBox="1"/>
          <p:nvPr>
            <p:custDataLst>
              <p:tags r:id="rId4"/>
            </p:custDataLst>
          </p:nvPr>
        </p:nvSpPr>
        <p:spPr>
          <a:xfrm>
            <a:off x="9288145" y="4967605"/>
            <a:ext cx="2398395" cy="432435"/>
          </a:xfrm>
          <a:prstGeom prst="rect">
            <a:avLst/>
          </a:prstGeom>
          <a:noFill/>
        </p:spPr>
        <p:txBody>
          <a:bodyPr wrap="square" rtlCol="0" anchor="ctr" anchorCtr="0">
            <a:noAutofit/>
          </a:bodyPr>
          <a:p>
            <a:pPr algn="ctr">
              <a:lnSpc>
                <a:spcPct val="110000"/>
              </a:lnSpc>
            </a:pPr>
            <a:r>
              <a:rPr lang="en-US" altLang="zh-CN" sz="1400">
                <a:solidFill>
                  <a:srgbClr val="2F4D92"/>
                </a:solidFill>
                <a:latin typeface="Times New Roman" panose="02020603050405020304" pitchFamily="18" charset="0"/>
                <a:ea typeface="微软雅黑" panose="020B0503020204020204" charset="-122"/>
              </a:rPr>
              <a:t> </a:t>
            </a:r>
            <a:r>
              <a:rPr lang="en-US" altLang="zh-CN" sz="1400" b="1">
                <a:solidFill>
                  <a:srgbClr val="2F4D92"/>
                </a:solidFill>
                <a:latin typeface="Times New Roman" panose="02020603050405020304" pitchFamily="18" charset="0"/>
                <a:ea typeface="微软雅黑" panose="020B0503020204020204" charset="-122"/>
              </a:rPr>
              <a:t>7.48%</a:t>
            </a:r>
            <a:endParaRPr lang="en-US" altLang="zh-CN" sz="1400" b="1">
              <a:solidFill>
                <a:srgbClr val="2F4D92"/>
              </a:solidFill>
              <a:latin typeface="Times New Roman" panose="02020603050405020304" pitchFamily="18" charset="0"/>
              <a:ea typeface="微软雅黑" panose="020B0503020204020204" charset="-122"/>
            </a:endParaRPr>
          </a:p>
        </p:txBody>
      </p:sp>
      <p:sp>
        <p:nvSpPr>
          <p:cNvPr id="96" name="文本框 95"/>
          <p:cNvSpPr txBox="1"/>
          <p:nvPr>
            <p:custDataLst>
              <p:tags r:id="rId5"/>
            </p:custDataLst>
          </p:nvPr>
        </p:nvSpPr>
        <p:spPr>
          <a:xfrm>
            <a:off x="9288145" y="5451475"/>
            <a:ext cx="2398395" cy="432435"/>
          </a:xfrm>
          <a:prstGeom prst="rect">
            <a:avLst/>
          </a:prstGeom>
          <a:noFill/>
        </p:spPr>
        <p:txBody>
          <a:bodyPr wrap="square" rtlCol="0" anchor="ctr" anchorCtr="0">
            <a:noAutofit/>
          </a:bodyPr>
          <a:p>
            <a:pPr algn="ctr">
              <a:lnSpc>
                <a:spcPct val="110000"/>
              </a:lnSpc>
            </a:pPr>
            <a:r>
              <a:rPr lang="en-US" altLang="zh-CN" sz="1400">
                <a:solidFill>
                  <a:srgbClr val="2F4D92"/>
                </a:solidFill>
                <a:latin typeface="Times New Roman" panose="02020603050405020304" pitchFamily="18" charset="0"/>
                <a:ea typeface="微软雅黑" panose="020B0503020204020204" charset="-122"/>
              </a:rPr>
              <a:t> </a:t>
            </a:r>
            <a:r>
              <a:rPr lang="en-US" altLang="zh-CN" sz="1400">
                <a:solidFill>
                  <a:schemeClr val="tx1"/>
                </a:solidFill>
                <a:latin typeface="Times New Roman" panose="02020603050405020304" pitchFamily="18" charset="0"/>
                <a:ea typeface="微软雅黑" panose="020B0503020204020204" charset="-122"/>
              </a:rPr>
              <a:t> </a:t>
            </a:r>
            <a:r>
              <a:rPr lang="en-US" altLang="zh-CN" sz="1400" b="1">
                <a:solidFill>
                  <a:srgbClr val="2F4D92"/>
                </a:solidFill>
                <a:latin typeface="Times New Roman" panose="02020603050405020304" pitchFamily="18" charset="0"/>
                <a:ea typeface="微软雅黑" panose="020B0503020204020204" charset="-122"/>
              </a:rPr>
              <a:t>14.40%</a:t>
            </a:r>
            <a:endParaRPr lang="en-US" altLang="zh-CN" sz="1400" b="1">
              <a:solidFill>
                <a:srgbClr val="2F4D92"/>
              </a:solidFill>
              <a:latin typeface="Times New Roman" panose="02020603050405020304" pitchFamily="18" charset="0"/>
              <a:ea typeface="微软雅黑" panose="020B0503020204020204" charset="-122"/>
            </a:endParaRPr>
          </a:p>
        </p:txBody>
      </p:sp>
      <p:sp>
        <p:nvSpPr>
          <p:cNvPr id="97" name="文本框 96"/>
          <p:cNvSpPr txBox="1"/>
          <p:nvPr>
            <p:custDataLst>
              <p:tags r:id="rId6"/>
            </p:custDataLst>
          </p:nvPr>
        </p:nvSpPr>
        <p:spPr>
          <a:xfrm>
            <a:off x="9288145" y="5935345"/>
            <a:ext cx="2398395" cy="432435"/>
          </a:xfrm>
          <a:prstGeom prst="rect">
            <a:avLst/>
          </a:prstGeom>
          <a:noFill/>
        </p:spPr>
        <p:txBody>
          <a:bodyPr wrap="square" rtlCol="0" anchor="ctr" anchorCtr="0">
            <a:noAutofit/>
          </a:bodyPr>
          <a:p>
            <a:pPr algn="ctr">
              <a:lnSpc>
                <a:spcPct val="110000"/>
              </a:lnSpc>
            </a:pPr>
            <a:r>
              <a:rPr lang="en-US" altLang="zh-CN" sz="1400">
                <a:solidFill>
                  <a:srgbClr val="2F4D92"/>
                </a:solidFill>
                <a:latin typeface="Times New Roman" panose="02020603050405020304" pitchFamily="18" charset="0"/>
                <a:ea typeface="微软雅黑" panose="020B0503020204020204" charset="-122"/>
              </a:rPr>
              <a:t> </a:t>
            </a:r>
            <a:r>
              <a:rPr lang="en-US" altLang="zh-CN" sz="1400" b="1">
                <a:solidFill>
                  <a:srgbClr val="2F4D92"/>
                </a:solidFill>
                <a:latin typeface="Times New Roman" panose="02020603050405020304" pitchFamily="18" charset="0"/>
                <a:ea typeface="微软雅黑" panose="020B0503020204020204" charset="-122"/>
              </a:rPr>
              <a:t>3.23%</a:t>
            </a:r>
            <a:endParaRPr lang="en-US" altLang="zh-CN" sz="1400" b="1">
              <a:solidFill>
                <a:srgbClr val="2F4D92"/>
              </a:solidFill>
              <a:latin typeface="Times New Roman" panose="02020603050405020304" pitchFamily="18" charset="0"/>
              <a:ea typeface="微软雅黑" panose="020B0503020204020204" charset="-122"/>
            </a:endParaRPr>
          </a:p>
        </p:txBody>
      </p:sp>
      <p:sp>
        <p:nvSpPr>
          <p:cNvPr id="98" name="文本框 97"/>
          <p:cNvSpPr txBox="1"/>
          <p:nvPr/>
        </p:nvSpPr>
        <p:spPr>
          <a:xfrm>
            <a:off x="2922905" y="4860925"/>
            <a:ext cx="42418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1</a:t>
            </a:r>
            <a:endParaRPr lang="en-US" altLang="zh-CN" b="1">
              <a:solidFill>
                <a:srgbClr val="2F4D92"/>
              </a:solidFill>
              <a:latin typeface="Times New Roman" panose="02020603050405020304" pitchFamily="18" charset="0"/>
              <a:ea typeface="微软雅黑" panose="020B0503020204020204" charset="-122"/>
            </a:endParaRPr>
          </a:p>
        </p:txBody>
      </p:sp>
      <p:sp>
        <p:nvSpPr>
          <p:cNvPr id="99" name="文本框 98"/>
          <p:cNvSpPr txBox="1"/>
          <p:nvPr/>
        </p:nvSpPr>
        <p:spPr>
          <a:xfrm>
            <a:off x="2922905" y="5344795"/>
            <a:ext cx="42418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1</a:t>
            </a:r>
            <a:endParaRPr lang="en-US" altLang="zh-CN" b="1">
              <a:solidFill>
                <a:srgbClr val="2F4D92"/>
              </a:solidFill>
              <a:latin typeface="Times New Roman" panose="02020603050405020304" pitchFamily="18" charset="0"/>
              <a:ea typeface="微软雅黑" panose="020B0503020204020204" charset="-122"/>
            </a:endParaRPr>
          </a:p>
        </p:txBody>
      </p:sp>
      <p:sp>
        <p:nvSpPr>
          <p:cNvPr id="100" name="文本框 99"/>
          <p:cNvSpPr txBox="1"/>
          <p:nvPr/>
        </p:nvSpPr>
        <p:spPr>
          <a:xfrm>
            <a:off x="2922905" y="5828665"/>
            <a:ext cx="42418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1</a:t>
            </a:r>
            <a:endParaRPr lang="en-US" altLang="zh-CN" b="1">
              <a:solidFill>
                <a:srgbClr val="2F4D92"/>
              </a:solidFill>
              <a:latin typeface="Times New Roman" panose="02020603050405020304" pitchFamily="18" charset="0"/>
              <a:ea typeface="微软雅黑" panose="020B0503020204020204" charset="-122"/>
            </a:endParaRPr>
          </a:p>
        </p:txBody>
      </p:sp>
      <p:sp>
        <p:nvSpPr>
          <p:cNvPr id="101" name="文本框 100"/>
          <p:cNvSpPr txBox="1"/>
          <p:nvPr/>
        </p:nvSpPr>
        <p:spPr>
          <a:xfrm>
            <a:off x="6615430" y="4860925"/>
            <a:ext cx="83312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1.657</a:t>
            </a:r>
            <a:endParaRPr lang="en-US" altLang="zh-CN" b="1">
              <a:solidFill>
                <a:srgbClr val="2F4D92"/>
              </a:solidFill>
              <a:latin typeface="Times New Roman" panose="02020603050405020304" pitchFamily="18" charset="0"/>
              <a:ea typeface="微软雅黑" panose="020B0503020204020204" charset="-122"/>
            </a:endParaRPr>
          </a:p>
        </p:txBody>
      </p:sp>
      <p:sp>
        <p:nvSpPr>
          <p:cNvPr id="102" name="文本框 101"/>
          <p:cNvSpPr txBox="1"/>
          <p:nvPr/>
        </p:nvSpPr>
        <p:spPr>
          <a:xfrm>
            <a:off x="7999730" y="5344795"/>
            <a:ext cx="83312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2.565</a:t>
            </a:r>
            <a:endParaRPr lang="en-US" altLang="zh-CN" b="1">
              <a:solidFill>
                <a:srgbClr val="2F4D92"/>
              </a:solidFill>
              <a:latin typeface="Times New Roman" panose="02020603050405020304" pitchFamily="18" charset="0"/>
              <a:ea typeface="微软雅黑" panose="020B0503020204020204" charset="-122"/>
            </a:endParaRPr>
          </a:p>
        </p:txBody>
      </p:sp>
      <p:sp>
        <p:nvSpPr>
          <p:cNvPr id="103" name="文本框 102"/>
          <p:cNvSpPr txBox="1"/>
          <p:nvPr/>
        </p:nvSpPr>
        <p:spPr>
          <a:xfrm>
            <a:off x="6012180" y="5828665"/>
            <a:ext cx="833120" cy="539115"/>
          </a:xfrm>
          <a:prstGeom prst="rect">
            <a:avLst/>
          </a:prstGeom>
          <a:noFill/>
        </p:spPr>
        <p:txBody>
          <a:bodyPr wrap="square" rtlCol="0" anchor="ctr" anchorCtr="0">
            <a:noAutofit/>
          </a:bodyPr>
          <a:p>
            <a:pPr>
              <a:lnSpc>
                <a:spcPct val="110000"/>
              </a:lnSpc>
            </a:pPr>
            <a:r>
              <a:rPr lang="en-US" altLang="zh-CN" b="1">
                <a:solidFill>
                  <a:srgbClr val="2F4D92"/>
                </a:solidFill>
                <a:latin typeface="Times New Roman" panose="02020603050405020304" pitchFamily="18" charset="0"/>
                <a:ea typeface="微软雅黑" panose="020B0503020204020204" charset="-122"/>
              </a:rPr>
              <a:t>1.249</a:t>
            </a:r>
            <a:endParaRPr lang="en-US" altLang="zh-CN" b="1">
              <a:solidFill>
                <a:srgbClr val="2F4D92"/>
              </a:solidFill>
              <a:latin typeface="Times New Roman" panose="02020603050405020304" pitchFamily="18" charset="0"/>
              <a:ea typeface="微软雅黑" panose="020B0503020204020204" charset="-122"/>
            </a:endParaRPr>
          </a:p>
        </p:txBody>
      </p:sp>
      <p:cxnSp>
        <p:nvCxnSpPr>
          <p:cNvPr id="105" name="直接箭头连接符 104"/>
          <p:cNvCxnSpPr/>
          <p:nvPr/>
        </p:nvCxnSpPr>
        <p:spPr>
          <a:xfrm>
            <a:off x="3347085" y="5130800"/>
            <a:ext cx="3350895" cy="635"/>
          </a:xfrm>
          <a:prstGeom prst="straightConnector1">
            <a:avLst/>
          </a:prstGeom>
          <a:ln w="25400">
            <a:solidFill>
              <a:srgbClr val="2F4D92"/>
            </a:solidFill>
            <a:tailEnd type="triangle" w="lg" len="lg"/>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cxnSp>
        <p:nvCxnSpPr>
          <p:cNvPr id="107" name="直接箭头连接符 106"/>
          <p:cNvCxnSpPr>
            <a:endCxn id="102" idx="1"/>
          </p:cNvCxnSpPr>
          <p:nvPr/>
        </p:nvCxnSpPr>
        <p:spPr>
          <a:xfrm>
            <a:off x="3347085" y="5614670"/>
            <a:ext cx="4652645" cy="0"/>
          </a:xfrm>
          <a:prstGeom prst="straightConnector1">
            <a:avLst/>
          </a:prstGeom>
          <a:ln w="25400">
            <a:solidFill>
              <a:srgbClr val="2F4D92"/>
            </a:solidFill>
            <a:tailEnd type="triangle" w="lg" len="lg"/>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cxnSp>
        <p:nvCxnSpPr>
          <p:cNvPr id="108" name="直接箭头连接符 107"/>
          <p:cNvCxnSpPr/>
          <p:nvPr/>
        </p:nvCxnSpPr>
        <p:spPr>
          <a:xfrm>
            <a:off x="3347085" y="6098540"/>
            <a:ext cx="2665095" cy="0"/>
          </a:xfrm>
          <a:prstGeom prst="straightConnector1">
            <a:avLst/>
          </a:prstGeom>
          <a:ln w="25400">
            <a:solidFill>
              <a:srgbClr val="2F4D92"/>
            </a:solidFill>
            <a:tailEnd type="triangle" w="lg" len="lg"/>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cxnSp>
        <p:nvCxnSpPr>
          <p:cNvPr id="109" name="直接连接符 108"/>
          <p:cNvCxnSpPr/>
          <p:nvPr/>
        </p:nvCxnSpPr>
        <p:spPr>
          <a:xfrm>
            <a:off x="952500" y="4916170"/>
            <a:ext cx="10880090" cy="0"/>
          </a:xfrm>
          <a:prstGeom prst="line">
            <a:avLst/>
          </a:prstGeom>
          <a:ln w="9525">
            <a:solidFill>
              <a:schemeClr val="accent1">
                <a:lumMod val="40000"/>
                <a:lumOff val="60000"/>
              </a:schemeClr>
            </a:solidFill>
          </a:ln>
        </p:spPr>
        <p:style>
          <a:lnRef idx="2">
            <a:schemeClr val="accent1"/>
          </a:lnRef>
          <a:fillRef idx="0">
            <a:srgbClr val="FFFFFF"/>
          </a:fillRef>
          <a:effectRef idx="0">
            <a:srgbClr val="FFFFFF"/>
          </a:effectRef>
          <a:fontRef idx="minor">
            <a:schemeClr val="tx1"/>
          </a:fontRef>
        </p:style>
      </p:cxnSp>
      <p:cxnSp>
        <p:nvCxnSpPr>
          <p:cNvPr id="110" name="直接连接符 109"/>
          <p:cNvCxnSpPr/>
          <p:nvPr/>
        </p:nvCxnSpPr>
        <p:spPr>
          <a:xfrm>
            <a:off x="952500" y="5399405"/>
            <a:ext cx="10880090" cy="0"/>
          </a:xfrm>
          <a:prstGeom prst="line">
            <a:avLst/>
          </a:prstGeom>
          <a:ln w="9525">
            <a:solidFill>
              <a:schemeClr val="accent1">
                <a:lumMod val="40000"/>
                <a:lumOff val="60000"/>
              </a:schemeClr>
            </a:solidFill>
          </a:ln>
        </p:spPr>
        <p:style>
          <a:lnRef idx="2">
            <a:schemeClr val="accent1"/>
          </a:lnRef>
          <a:fillRef idx="0">
            <a:srgbClr val="FFFFFF"/>
          </a:fillRef>
          <a:effectRef idx="0">
            <a:srgbClr val="FFFFFF"/>
          </a:effectRef>
          <a:fontRef idx="minor">
            <a:schemeClr val="tx1"/>
          </a:fontRef>
        </p:style>
      </p:cxnSp>
      <p:cxnSp>
        <p:nvCxnSpPr>
          <p:cNvPr id="111" name="直接连接符 110"/>
          <p:cNvCxnSpPr/>
          <p:nvPr/>
        </p:nvCxnSpPr>
        <p:spPr>
          <a:xfrm>
            <a:off x="952500" y="5882640"/>
            <a:ext cx="10880090" cy="0"/>
          </a:xfrm>
          <a:prstGeom prst="line">
            <a:avLst/>
          </a:prstGeom>
          <a:ln w="9525">
            <a:solidFill>
              <a:schemeClr val="accent1">
                <a:lumMod val="40000"/>
                <a:lumOff val="60000"/>
              </a:schemeClr>
            </a:solidFill>
          </a:ln>
        </p:spPr>
        <p:style>
          <a:lnRef idx="2">
            <a:schemeClr val="accent1"/>
          </a:lnRef>
          <a:fillRef idx="0">
            <a:srgbClr val="FFFFFF"/>
          </a:fillRef>
          <a:effectRef idx="0">
            <a:srgbClr val="FFFFFF"/>
          </a:effectRef>
          <a:fontRef idx="minor">
            <a:schemeClr val="tx1"/>
          </a:fontRef>
        </p:style>
      </p:cxnSp>
      <p:cxnSp>
        <p:nvCxnSpPr>
          <p:cNvPr id="112" name="直接连接符 111"/>
          <p:cNvCxnSpPr/>
          <p:nvPr/>
        </p:nvCxnSpPr>
        <p:spPr>
          <a:xfrm>
            <a:off x="952500" y="6365875"/>
            <a:ext cx="10880090" cy="0"/>
          </a:xfrm>
          <a:prstGeom prst="line">
            <a:avLst/>
          </a:prstGeom>
          <a:ln w="9525">
            <a:solidFill>
              <a:schemeClr val="accent1">
                <a:lumMod val="40000"/>
                <a:lumOff val="60000"/>
              </a:schemeClr>
            </a:solidFill>
          </a:ln>
        </p:spPr>
        <p:style>
          <a:lnRef idx="2">
            <a:schemeClr val="accent1"/>
          </a:lnRef>
          <a:fillRef idx="0">
            <a:srgbClr val="FFFFFF"/>
          </a:fillRef>
          <a:effectRef idx="0">
            <a:srgbClr val="FFFFFF"/>
          </a:effectRef>
          <a:fontRef idx="minor">
            <a:schemeClr val="tx1"/>
          </a:fontRef>
        </p:style>
      </p:cxnSp>
      <p:sp>
        <p:nvSpPr>
          <p:cNvPr id="113" name="文本框 112"/>
          <p:cNvSpPr txBox="1"/>
          <p:nvPr/>
        </p:nvSpPr>
        <p:spPr>
          <a:xfrm>
            <a:off x="926465" y="6367780"/>
            <a:ext cx="3390900" cy="245110"/>
          </a:xfrm>
          <a:prstGeom prst="rect">
            <a:avLst/>
          </a:prstGeom>
          <a:noFill/>
        </p:spPr>
        <p:txBody>
          <a:bodyPr wrap="square" rtlCol="0">
            <a:spAutoFit/>
          </a:bodyPr>
          <a:p>
            <a:r>
              <a:rPr lang="en-US" altLang="zh-CN" sz="1000">
                <a:solidFill>
                  <a:schemeClr val="tx1"/>
                </a:solidFill>
                <a:uFillTx/>
                <a:latin typeface="Times New Roman" panose="02020603050405020304" pitchFamily="18" charset="0"/>
              </a:rPr>
              <a:t>*</a:t>
            </a:r>
            <a:r>
              <a:rPr lang="zh-CN" altLang="en-US" sz="1000">
                <a:solidFill>
                  <a:schemeClr val="tx1"/>
                </a:solidFill>
                <a:uFillTx/>
                <a:latin typeface="Times New Roman" panose="02020603050405020304" pitchFamily="18" charset="0"/>
              </a:rPr>
              <a:t>基期</a:t>
            </a:r>
            <a:r>
              <a:rPr lang="en-US" altLang="zh-CN" sz="1000">
                <a:solidFill>
                  <a:schemeClr val="tx1"/>
                </a:solidFill>
                <a:uFillTx/>
                <a:latin typeface="Times New Roman" panose="02020603050405020304" pitchFamily="18" charset="0"/>
              </a:rPr>
              <a:t>/ Base Year 2018=1</a:t>
            </a:r>
            <a:endParaRPr lang="en-US" altLang="zh-CN" sz="1000">
              <a:solidFill>
                <a:schemeClr val="tx1"/>
              </a:solidFill>
              <a:uFillTx/>
              <a:latin typeface="Times New Roman" panose="02020603050405020304" pitchFamily="18" charset="0"/>
            </a:endParaRPr>
          </a:p>
        </p:txBody>
      </p:sp>
      <p:grpSp>
        <p:nvGrpSpPr>
          <p:cNvPr id="13" name="组合 12"/>
          <p:cNvGrpSpPr/>
          <p:nvPr/>
        </p:nvGrpSpPr>
        <p:grpSpPr>
          <a:xfrm>
            <a:off x="798195" y="2726055"/>
            <a:ext cx="2618105" cy="1289050"/>
            <a:chOff x="991" y="4261"/>
            <a:chExt cx="4123" cy="2030"/>
          </a:xfrm>
        </p:grpSpPr>
        <p:sp>
          <p:nvSpPr>
            <p:cNvPr id="4" name="同侧圆角矩形 3"/>
            <p:cNvSpPr/>
            <p:nvPr>
              <p:custDataLst>
                <p:tags r:id="rId7"/>
              </p:custDataLst>
            </p:nvPr>
          </p:nvSpPr>
          <p:spPr>
            <a:xfrm>
              <a:off x="1277" y="4261"/>
              <a:ext cx="3552" cy="231"/>
            </a:xfrm>
            <a:prstGeom prst="round2SameRect">
              <a:avLst>
                <a:gd name="adj1" fmla="val 50000"/>
                <a:gd name="adj2" fmla="val 0"/>
              </a:avLst>
            </a:prstGeom>
            <a:solidFill>
              <a:srgbClr val="103F98"/>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8"/>
              </p:custDataLst>
            </p:nvPr>
          </p:nvSpPr>
          <p:spPr>
            <a:xfrm>
              <a:off x="992" y="4357"/>
              <a:ext cx="4122" cy="1934"/>
            </a:xfrm>
            <a:prstGeom prst="roundRect">
              <a:avLst>
                <a:gd name="adj" fmla="val 6245"/>
              </a:avLst>
            </a:prstGeom>
            <a:solidFill>
              <a:schemeClr val="bg1"/>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9"/>
              </p:custDataLst>
            </p:nvPr>
          </p:nvSpPr>
          <p:spPr>
            <a:xfrm>
              <a:off x="1947" y="4357"/>
              <a:ext cx="3166" cy="849"/>
            </a:xfrm>
            <a:prstGeom prst="rect">
              <a:avLst/>
            </a:prstGeom>
            <a:noFill/>
          </p:spPr>
          <p:txBody>
            <a:bodyPr wrap="square" rtlCol="0" anchor="ctr" anchorCtr="0">
              <a:noAutofit/>
            </a:bodyPr>
            <a:p>
              <a:pPr>
                <a:lnSpc>
                  <a:spcPct val="110000"/>
                </a:lnSpc>
              </a:pPr>
              <a:r>
                <a:rPr lang="zh-CN" altLang="en-US" sz="2000" b="1">
                  <a:solidFill>
                    <a:srgbClr val="2F4D92"/>
                  </a:solidFill>
                  <a:latin typeface="Times New Roman" panose="02020603050405020304" pitchFamily="18" charset="0"/>
                  <a:ea typeface="微软雅黑" panose="020B0503020204020204" charset="-122"/>
                </a:rPr>
                <a:t>促进指数</a:t>
              </a:r>
              <a:r>
                <a:rPr lang="en-US" altLang="zh-CN" sz="2000" b="1">
                  <a:solidFill>
                    <a:srgbClr val="2F4D92"/>
                  </a:solidFill>
                  <a:latin typeface="Times New Roman" panose="02020603050405020304" pitchFamily="18" charset="0"/>
                  <a:ea typeface="微软雅黑" panose="020B0503020204020204" charset="-122"/>
                </a:rPr>
                <a:t> </a:t>
              </a:r>
              <a:r>
                <a:rPr lang="en-US" altLang="zh-CN" sz="1600">
                  <a:solidFill>
                    <a:schemeClr val="tx1"/>
                  </a:solidFill>
                  <a:latin typeface="Times New Roman" panose="02020603050405020304" pitchFamily="18" charset="0"/>
                  <a:ea typeface="微软雅黑" panose="020B0503020204020204" charset="-122"/>
                </a:rPr>
                <a:t>GSCPI</a:t>
              </a:r>
              <a:endParaRPr lang="en-US" altLang="zh-CN" sz="1600">
                <a:solidFill>
                  <a:schemeClr val="tx1"/>
                </a:solidFill>
                <a:latin typeface="Times New Roman" panose="02020603050405020304" pitchFamily="18" charset="0"/>
                <a:ea typeface="微软雅黑" panose="020B0503020204020204" charset="-122"/>
              </a:endParaRPr>
            </a:p>
          </p:txBody>
        </p:sp>
        <p:sp>
          <p:nvSpPr>
            <p:cNvPr id="8" name="文本框 7"/>
            <p:cNvSpPr txBox="1"/>
            <p:nvPr>
              <p:custDataLst>
                <p:tags r:id="rId10"/>
              </p:custDataLst>
            </p:nvPr>
          </p:nvSpPr>
          <p:spPr>
            <a:xfrm>
              <a:off x="991" y="5206"/>
              <a:ext cx="4063" cy="822"/>
            </a:xfrm>
            <a:prstGeom prst="rect">
              <a:avLst/>
            </a:prstGeom>
            <a:noFill/>
          </p:spPr>
          <p:txBody>
            <a:bodyPr wrap="square" rtlCol="0">
              <a:spAutoFit/>
            </a:bodyPr>
            <a:p>
              <a:pPr algn="ctr"/>
              <a:r>
                <a:rPr lang="en-US" altLang="zh-CN" sz="2800" b="1">
                  <a:solidFill>
                    <a:srgbClr val="2F4D92"/>
                  </a:solidFill>
                  <a:latin typeface="Times New Roman" panose="02020603050405020304" pitchFamily="18" charset="0"/>
                  <a:ea typeface="微软雅黑" panose="020B0503020204020204" charset="-122"/>
                </a:rPr>
                <a:t>2.839</a:t>
              </a:r>
              <a:endParaRPr lang="en-US" altLang="zh-CN" sz="2800" b="1">
                <a:solidFill>
                  <a:srgbClr val="2F4D92"/>
                </a:solidFill>
                <a:latin typeface="Times New Roman" panose="02020603050405020304" pitchFamily="18" charset="0"/>
                <a:ea typeface="微软雅黑" panose="020B0503020204020204" charset="-122"/>
              </a:endParaRPr>
            </a:p>
          </p:txBody>
        </p:sp>
        <p:pic>
          <p:nvPicPr>
            <p:cNvPr id="114" name="图片 113" descr="地球"/>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190" y="4552"/>
              <a:ext cx="737" cy="737"/>
            </a:xfrm>
            <a:prstGeom prst="rect">
              <a:avLst/>
            </a:prstGeom>
          </p:spPr>
        </p:pic>
      </p:grpSp>
      <p:grpSp>
        <p:nvGrpSpPr>
          <p:cNvPr id="11" name="组合 10"/>
          <p:cNvGrpSpPr/>
          <p:nvPr/>
        </p:nvGrpSpPr>
        <p:grpSpPr>
          <a:xfrm>
            <a:off x="3598545" y="2726055"/>
            <a:ext cx="2618105" cy="1289050"/>
            <a:chOff x="5348" y="4261"/>
            <a:chExt cx="4123" cy="2030"/>
          </a:xfrm>
        </p:grpSpPr>
        <p:sp>
          <p:nvSpPr>
            <p:cNvPr id="61" name="同侧圆角矩形 60"/>
            <p:cNvSpPr/>
            <p:nvPr>
              <p:custDataLst>
                <p:tags r:id="rId14"/>
              </p:custDataLst>
            </p:nvPr>
          </p:nvSpPr>
          <p:spPr>
            <a:xfrm>
              <a:off x="5634" y="4261"/>
              <a:ext cx="3552" cy="231"/>
            </a:xfrm>
            <a:prstGeom prst="round2SameRect">
              <a:avLst>
                <a:gd name="adj1" fmla="val 50000"/>
                <a:gd name="adj2" fmla="val 0"/>
              </a:avLst>
            </a:prstGeom>
            <a:solidFill>
              <a:srgbClr val="103F98"/>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圆角矩形 61"/>
            <p:cNvSpPr/>
            <p:nvPr>
              <p:custDataLst>
                <p:tags r:id="rId15"/>
              </p:custDataLst>
            </p:nvPr>
          </p:nvSpPr>
          <p:spPr>
            <a:xfrm>
              <a:off x="5349" y="4357"/>
              <a:ext cx="4122" cy="1934"/>
            </a:xfrm>
            <a:prstGeom prst="roundRect">
              <a:avLst>
                <a:gd name="adj" fmla="val 6245"/>
              </a:avLst>
            </a:prstGeom>
            <a:solidFill>
              <a:schemeClr val="bg1"/>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文本框 62"/>
            <p:cNvSpPr txBox="1"/>
            <p:nvPr>
              <p:custDataLst>
                <p:tags r:id="rId16"/>
              </p:custDataLst>
            </p:nvPr>
          </p:nvSpPr>
          <p:spPr>
            <a:xfrm>
              <a:off x="6304" y="4357"/>
              <a:ext cx="3166" cy="849"/>
            </a:xfrm>
            <a:prstGeom prst="rect">
              <a:avLst/>
            </a:prstGeom>
            <a:noFill/>
          </p:spPr>
          <p:txBody>
            <a:bodyPr wrap="square" rtlCol="0" anchor="ctr" anchorCtr="0">
              <a:noAutofit/>
            </a:bodyPr>
            <a:p>
              <a:pPr>
                <a:lnSpc>
                  <a:spcPct val="110000"/>
                </a:lnSpc>
              </a:pPr>
              <a:r>
                <a:rPr lang="zh-CN" altLang="en-US" sz="2000" b="1">
                  <a:solidFill>
                    <a:srgbClr val="2F4D92"/>
                  </a:solidFill>
                  <a:latin typeface="Times New Roman" panose="02020603050405020304" pitchFamily="18" charset="0"/>
                  <a:ea typeface="微软雅黑" panose="020B0503020204020204" charset="-122"/>
                </a:rPr>
                <a:t>连接指数</a:t>
              </a:r>
              <a:r>
                <a:rPr lang="en-US" altLang="zh-CN" sz="2000" b="1">
                  <a:solidFill>
                    <a:srgbClr val="2F4D92"/>
                  </a:solidFill>
                  <a:latin typeface="Times New Roman" panose="02020603050405020304" pitchFamily="18" charset="0"/>
                  <a:ea typeface="微软雅黑" panose="020B0503020204020204" charset="-122"/>
                </a:rPr>
                <a:t> </a:t>
              </a:r>
              <a:r>
                <a:rPr lang="en-US" altLang="zh-CN" sz="1600">
                  <a:solidFill>
                    <a:schemeClr val="tx1"/>
                  </a:solidFill>
                  <a:latin typeface="Times New Roman" panose="02020603050405020304" pitchFamily="18" charset="0"/>
                  <a:ea typeface="微软雅黑" panose="020B0503020204020204" charset="-122"/>
                </a:rPr>
                <a:t>GSCCI</a:t>
              </a:r>
              <a:endParaRPr lang="en-US" altLang="zh-CN" sz="1600">
                <a:solidFill>
                  <a:schemeClr val="tx1"/>
                </a:solidFill>
                <a:latin typeface="Times New Roman" panose="02020603050405020304" pitchFamily="18" charset="0"/>
                <a:ea typeface="微软雅黑" panose="020B0503020204020204" charset="-122"/>
              </a:endParaRPr>
            </a:p>
          </p:txBody>
        </p:sp>
        <p:sp>
          <p:nvSpPr>
            <p:cNvPr id="64" name="文本框 63"/>
            <p:cNvSpPr txBox="1"/>
            <p:nvPr>
              <p:custDataLst>
                <p:tags r:id="rId17"/>
              </p:custDataLst>
            </p:nvPr>
          </p:nvSpPr>
          <p:spPr>
            <a:xfrm>
              <a:off x="5348" y="5206"/>
              <a:ext cx="4063" cy="822"/>
            </a:xfrm>
            <a:prstGeom prst="rect">
              <a:avLst/>
            </a:prstGeom>
            <a:noFill/>
          </p:spPr>
          <p:txBody>
            <a:bodyPr wrap="square" rtlCol="0">
              <a:spAutoFit/>
            </a:bodyPr>
            <a:p>
              <a:pPr algn="ctr"/>
              <a:r>
                <a:rPr lang="en-US" altLang="zh-CN" sz="2800" b="1">
                  <a:solidFill>
                    <a:srgbClr val="2F4D92"/>
                  </a:solidFill>
                  <a:latin typeface="Times New Roman" panose="02020603050405020304" pitchFamily="18" charset="0"/>
                  <a:ea typeface="微软雅黑" panose="020B0503020204020204" charset="-122"/>
                </a:rPr>
                <a:t>1.657</a:t>
              </a:r>
              <a:endParaRPr lang="en-US" altLang="zh-CN" sz="2800" b="1">
                <a:solidFill>
                  <a:srgbClr val="2F4D92"/>
                </a:solidFill>
                <a:latin typeface="Times New Roman" panose="02020603050405020304" pitchFamily="18" charset="0"/>
                <a:ea typeface="微软雅黑" panose="020B0503020204020204" charset="-122"/>
              </a:endParaRPr>
            </a:p>
          </p:txBody>
        </p:sp>
        <p:pic>
          <p:nvPicPr>
            <p:cNvPr id="115" name="图片 114" descr="链接"/>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5547" y="4552"/>
              <a:ext cx="737" cy="737"/>
            </a:xfrm>
            <a:prstGeom prst="rect">
              <a:avLst/>
            </a:prstGeom>
          </p:spPr>
        </p:pic>
      </p:grpSp>
      <p:grpSp>
        <p:nvGrpSpPr>
          <p:cNvPr id="9" name="组合 8"/>
          <p:cNvGrpSpPr/>
          <p:nvPr/>
        </p:nvGrpSpPr>
        <p:grpSpPr>
          <a:xfrm>
            <a:off x="6398895" y="2726055"/>
            <a:ext cx="2618105" cy="1289050"/>
            <a:chOff x="9705" y="4261"/>
            <a:chExt cx="4123" cy="2030"/>
          </a:xfrm>
        </p:grpSpPr>
        <p:sp>
          <p:nvSpPr>
            <p:cNvPr id="70" name="同侧圆角矩形 69"/>
            <p:cNvSpPr/>
            <p:nvPr>
              <p:custDataLst>
                <p:tags r:id="rId21"/>
              </p:custDataLst>
            </p:nvPr>
          </p:nvSpPr>
          <p:spPr>
            <a:xfrm>
              <a:off x="9991" y="4261"/>
              <a:ext cx="3552" cy="231"/>
            </a:xfrm>
            <a:prstGeom prst="round2SameRect">
              <a:avLst>
                <a:gd name="adj1" fmla="val 50000"/>
                <a:gd name="adj2" fmla="val 0"/>
              </a:avLst>
            </a:prstGeom>
            <a:solidFill>
              <a:srgbClr val="103F98"/>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圆角矩形 70"/>
            <p:cNvSpPr/>
            <p:nvPr>
              <p:custDataLst>
                <p:tags r:id="rId22"/>
              </p:custDataLst>
            </p:nvPr>
          </p:nvSpPr>
          <p:spPr>
            <a:xfrm>
              <a:off x="9706" y="4357"/>
              <a:ext cx="4122" cy="1934"/>
            </a:xfrm>
            <a:prstGeom prst="roundRect">
              <a:avLst>
                <a:gd name="adj" fmla="val 6245"/>
              </a:avLst>
            </a:prstGeom>
            <a:solidFill>
              <a:schemeClr val="bg1"/>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文本框 71"/>
            <p:cNvSpPr txBox="1"/>
            <p:nvPr>
              <p:custDataLst>
                <p:tags r:id="rId23"/>
              </p:custDataLst>
            </p:nvPr>
          </p:nvSpPr>
          <p:spPr>
            <a:xfrm>
              <a:off x="10661" y="4357"/>
              <a:ext cx="3166" cy="849"/>
            </a:xfrm>
            <a:prstGeom prst="rect">
              <a:avLst/>
            </a:prstGeom>
            <a:noFill/>
          </p:spPr>
          <p:txBody>
            <a:bodyPr wrap="square" rtlCol="0" anchor="ctr" anchorCtr="0">
              <a:noAutofit/>
            </a:bodyPr>
            <a:p>
              <a:pPr>
                <a:lnSpc>
                  <a:spcPct val="110000"/>
                </a:lnSpc>
              </a:pPr>
              <a:r>
                <a:rPr lang="zh-CN" altLang="en-US" sz="2000" b="1">
                  <a:solidFill>
                    <a:srgbClr val="2F4D92"/>
                  </a:solidFill>
                  <a:latin typeface="Times New Roman" panose="02020603050405020304" pitchFamily="18" charset="0"/>
                  <a:ea typeface="微软雅黑" panose="020B0503020204020204" charset="-122"/>
                </a:rPr>
                <a:t>创新指数</a:t>
              </a:r>
              <a:r>
                <a:rPr lang="en-US" altLang="zh-CN" sz="2000" b="1">
                  <a:solidFill>
                    <a:srgbClr val="2F4D92"/>
                  </a:solidFill>
                  <a:latin typeface="Times New Roman" panose="02020603050405020304" pitchFamily="18" charset="0"/>
                  <a:ea typeface="微软雅黑" panose="020B0503020204020204" charset="-122"/>
                </a:rPr>
                <a:t> </a:t>
              </a:r>
              <a:r>
                <a:rPr lang="en-US" altLang="zh-CN" sz="1600">
                  <a:solidFill>
                    <a:schemeClr val="tx1"/>
                  </a:solidFill>
                  <a:latin typeface="Times New Roman" panose="02020603050405020304" pitchFamily="18" charset="0"/>
                  <a:ea typeface="微软雅黑" panose="020B0503020204020204" charset="-122"/>
                </a:rPr>
                <a:t>GSCII</a:t>
              </a:r>
              <a:endParaRPr lang="en-US" altLang="zh-CN" sz="1600">
                <a:solidFill>
                  <a:schemeClr val="tx1"/>
                </a:solidFill>
                <a:latin typeface="Times New Roman" panose="02020603050405020304" pitchFamily="18" charset="0"/>
                <a:ea typeface="微软雅黑" panose="020B0503020204020204" charset="-122"/>
              </a:endParaRPr>
            </a:p>
          </p:txBody>
        </p:sp>
        <p:sp>
          <p:nvSpPr>
            <p:cNvPr id="73" name="文本框 72"/>
            <p:cNvSpPr txBox="1"/>
            <p:nvPr>
              <p:custDataLst>
                <p:tags r:id="rId24"/>
              </p:custDataLst>
            </p:nvPr>
          </p:nvSpPr>
          <p:spPr>
            <a:xfrm>
              <a:off x="9705" y="5206"/>
              <a:ext cx="4063" cy="822"/>
            </a:xfrm>
            <a:prstGeom prst="rect">
              <a:avLst/>
            </a:prstGeom>
            <a:noFill/>
          </p:spPr>
          <p:txBody>
            <a:bodyPr wrap="square" rtlCol="0">
              <a:spAutoFit/>
            </a:bodyPr>
            <a:p>
              <a:pPr algn="ctr"/>
              <a:r>
                <a:rPr lang="en-US" altLang="zh-CN" sz="2800" b="1">
                  <a:solidFill>
                    <a:srgbClr val="2F4D92"/>
                  </a:solidFill>
                  <a:latin typeface="Times New Roman" panose="02020603050405020304" pitchFamily="18" charset="0"/>
                  <a:ea typeface="微软雅黑" panose="020B0503020204020204" charset="-122"/>
                </a:rPr>
                <a:t>2.565</a:t>
              </a:r>
              <a:endParaRPr lang="en-US" altLang="zh-CN" sz="2800" b="1">
                <a:solidFill>
                  <a:srgbClr val="2F4D92"/>
                </a:solidFill>
                <a:latin typeface="Times New Roman" panose="02020603050405020304" pitchFamily="18" charset="0"/>
                <a:ea typeface="微软雅黑" panose="020B0503020204020204" charset="-122"/>
              </a:endParaRPr>
            </a:p>
          </p:txBody>
        </p:sp>
        <p:pic>
          <p:nvPicPr>
            <p:cNvPr id="116" name="图片 115" descr="创新"/>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9904" y="4552"/>
              <a:ext cx="737" cy="737"/>
            </a:xfrm>
            <a:prstGeom prst="rect">
              <a:avLst/>
            </a:prstGeom>
          </p:spPr>
        </p:pic>
      </p:grpSp>
      <p:grpSp>
        <p:nvGrpSpPr>
          <p:cNvPr id="7" name="组合 6"/>
          <p:cNvGrpSpPr/>
          <p:nvPr/>
        </p:nvGrpSpPr>
        <p:grpSpPr>
          <a:xfrm>
            <a:off x="9199245" y="2726055"/>
            <a:ext cx="2618105" cy="1289050"/>
            <a:chOff x="14062" y="4261"/>
            <a:chExt cx="4123" cy="2030"/>
          </a:xfrm>
        </p:grpSpPr>
        <p:sp>
          <p:nvSpPr>
            <p:cNvPr id="79" name="同侧圆角矩形 78"/>
            <p:cNvSpPr/>
            <p:nvPr>
              <p:custDataLst>
                <p:tags r:id="rId28"/>
              </p:custDataLst>
            </p:nvPr>
          </p:nvSpPr>
          <p:spPr>
            <a:xfrm>
              <a:off x="14348" y="4261"/>
              <a:ext cx="3552" cy="231"/>
            </a:xfrm>
            <a:prstGeom prst="round2SameRect">
              <a:avLst>
                <a:gd name="adj1" fmla="val 50000"/>
                <a:gd name="adj2" fmla="val 0"/>
              </a:avLst>
            </a:prstGeom>
            <a:solidFill>
              <a:srgbClr val="103F98"/>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0" name="圆角矩形 79"/>
            <p:cNvSpPr/>
            <p:nvPr>
              <p:custDataLst>
                <p:tags r:id="rId29"/>
              </p:custDataLst>
            </p:nvPr>
          </p:nvSpPr>
          <p:spPr>
            <a:xfrm>
              <a:off x="14063" y="4357"/>
              <a:ext cx="4122" cy="1934"/>
            </a:xfrm>
            <a:prstGeom prst="roundRect">
              <a:avLst>
                <a:gd name="adj" fmla="val 6245"/>
              </a:avLst>
            </a:prstGeom>
            <a:solidFill>
              <a:schemeClr val="bg1"/>
            </a:solidFill>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1" name="文本框 80"/>
            <p:cNvSpPr txBox="1"/>
            <p:nvPr>
              <p:custDataLst>
                <p:tags r:id="rId30"/>
              </p:custDataLst>
            </p:nvPr>
          </p:nvSpPr>
          <p:spPr>
            <a:xfrm>
              <a:off x="15018" y="4357"/>
              <a:ext cx="3166" cy="849"/>
            </a:xfrm>
            <a:prstGeom prst="rect">
              <a:avLst/>
            </a:prstGeom>
            <a:noFill/>
          </p:spPr>
          <p:txBody>
            <a:bodyPr wrap="square" rtlCol="0" anchor="ctr" anchorCtr="0">
              <a:noAutofit/>
            </a:bodyPr>
            <a:p>
              <a:pPr>
                <a:lnSpc>
                  <a:spcPct val="110000"/>
                </a:lnSpc>
              </a:pPr>
              <a:r>
                <a:rPr lang="zh-CN" altLang="en-US" sz="2000" b="1">
                  <a:solidFill>
                    <a:srgbClr val="2F4D92"/>
                  </a:solidFill>
                  <a:latin typeface="Times New Roman" panose="02020603050405020304" pitchFamily="18" charset="0"/>
                  <a:ea typeface="微软雅黑" panose="020B0503020204020204" charset="-122"/>
                </a:rPr>
                <a:t>韧性指数</a:t>
              </a:r>
              <a:r>
                <a:rPr lang="en-US" altLang="zh-CN" sz="2000" b="1">
                  <a:solidFill>
                    <a:srgbClr val="2F4D92"/>
                  </a:solidFill>
                  <a:latin typeface="Times New Roman" panose="02020603050405020304" pitchFamily="18" charset="0"/>
                  <a:ea typeface="微软雅黑" panose="020B0503020204020204" charset="-122"/>
                </a:rPr>
                <a:t> </a:t>
              </a:r>
              <a:r>
                <a:rPr lang="en-US" altLang="zh-CN" sz="1600">
                  <a:solidFill>
                    <a:schemeClr val="tx1"/>
                  </a:solidFill>
                  <a:latin typeface="Times New Roman" panose="02020603050405020304" pitchFamily="18" charset="0"/>
                  <a:ea typeface="微软雅黑" panose="020B0503020204020204" charset="-122"/>
                </a:rPr>
                <a:t>GSCRI</a:t>
              </a:r>
              <a:endParaRPr lang="en-US" altLang="zh-CN" sz="1600">
                <a:solidFill>
                  <a:schemeClr val="tx1"/>
                </a:solidFill>
                <a:latin typeface="Times New Roman" panose="02020603050405020304" pitchFamily="18" charset="0"/>
                <a:ea typeface="微软雅黑" panose="020B0503020204020204" charset="-122"/>
              </a:endParaRPr>
            </a:p>
          </p:txBody>
        </p:sp>
        <p:sp>
          <p:nvSpPr>
            <p:cNvPr id="82" name="文本框 81"/>
            <p:cNvSpPr txBox="1"/>
            <p:nvPr>
              <p:custDataLst>
                <p:tags r:id="rId31"/>
              </p:custDataLst>
            </p:nvPr>
          </p:nvSpPr>
          <p:spPr>
            <a:xfrm>
              <a:off x="14062" y="5206"/>
              <a:ext cx="4063" cy="822"/>
            </a:xfrm>
            <a:prstGeom prst="rect">
              <a:avLst/>
            </a:prstGeom>
            <a:noFill/>
          </p:spPr>
          <p:txBody>
            <a:bodyPr wrap="square" rtlCol="0">
              <a:spAutoFit/>
            </a:bodyPr>
            <a:p>
              <a:pPr algn="ctr"/>
              <a:r>
                <a:rPr lang="en-US" altLang="zh-CN" sz="2800" b="1">
                  <a:solidFill>
                    <a:srgbClr val="2F4D92"/>
                  </a:solidFill>
                  <a:latin typeface="Times New Roman" panose="02020603050405020304" pitchFamily="18" charset="0"/>
                  <a:ea typeface="微软雅黑" panose="020B0503020204020204" charset="-122"/>
                </a:rPr>
                <a:t>1.249</a:t>
              </a:r>
              <a:endParaRPr lang="en-US" altLang="zh-CN" sz="2800" b="1">
                <a:solidFill>
                  <a:srgbClr val="2F4D92"/>
                </a:solidFill>
                <a:latin typeface="Times New Roman" panose="02020603050405020304" pitchFamily="18" charset="0"/>
                <a:ea typeface="微软雅黑" panose="020B0503020204020204" charset="-122"/>
              </a:endParaRPr>
            </a:p>
          </p:txBody>
        </p:sp>
        <p:pic>
          <p:nvPicPr>
            <p:cNvPr id="117" name="图片 116" descr="盾牌"/>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14261" y="4552"/>
              <a:ext cx="737" cy="737"/>
            </a:xfrm>
            <a:prstGeom prst="rect">
              <a:avLst/>
            </a:prstGeom>
          </p:spPr>
        </p:pic>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40" y="395605"/>
            <a:ext cx="10699750" cy="737870"/>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ct val="90000"/>
              </a:lnSpc>
              <a:spcBef>
                <a:spcPts val="50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中长期：韧性指数是各指数的枢纽</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ct val="90000"/>
              </a:lnSpc>
              <a:spcBef>
                <a:spcPts val="5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Medium and long-term: </a:t>
            </a: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Resilience Index serves as the linchpin of the Index Matrix </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5945" y="1134110"/>
            <a:ext cx="11068050" cy="69913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a:lnSpc>
                <a:spcPct val="130000"/>
              </a:lnSpc>
              <a:buFont typeface="Wingdings" panose="05000000000000000000" charset="0"/>
              <a:buBlip>
                <a:blip r:embed="rId2">
                  <a:extLst>
                    <a:ext uri="{96DAC541-7B7A-43D3-8B79-37D633B846F1}">
                      <asvg:svgBlip xmlns:asvg="http://schemas.microsoft.com/office/drawing/2016/SVG/main" r:embed="rId3"/>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韧性指数与促进指数、连接指数、创新指数之间存在统计学意义上的因果关系。在韧性指数上升的年份，其余三个指数均上升。</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sp>
        <p:nvSpPr>
          <p:cNvPr id="3" name="文本框 2"/>
          <p:cNvSpPr txBox="1"/>
          <p:nvPr/>
        </p:nvSpPr>
        <p:spPr>
          <a:xfrm>
            <a:off x="900000" y="1833245"/>
            <a:ext cx="10897870" cy="386715"/>
          </a:xfrm>
          <a:prstGeom prst="rect">
            <a:avLst/>
          </a:prstGeom>
          <a:noFill/>
        </p:spPr>
        <p:txBody>
          <a:bodyPr wrap="square" rtlCol="0" anchor="t">
            <a:noAutofit/>
          </a:bodyPr>
          <a:p>
            <a:pPr algn="l"/>
            <a:r>
              <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The Resilience Index demonstrates significant causal relationships with the Promotion Index, Connectivity Index, and Innovation Index from a statistical perspective. In years when the Resilience Index rises, the other three indices also record increases. </a:t>
            </a:r>
            <a:endParaRPr lang="en-US" altLang="zh-CN" sz="12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1" name="文本框 20"/>
          <p:cNvSpPr txBox="1"/>
          <p:nvPr/>
        </p:nvSpPr>
        <p:spPr>
          <a:xfrm>
            <a:off x="6657340" y="5793740"/>
            <a:ext cx="4968000" cy="626110"/>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zh-CN" sz="10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2018-202</a:t>
            </a:r>
            <a:r>
              <a:rPr lang="en-US" altLang="zh-CN" sz="10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5</a:t>
            </a:r>
            <a:r>
              <a:rPr lang="zh-CN" altLang="zh-CN" sz="10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年各指数走势折线图</a:t>
            </a:r>
            <a:endParaRPr lang="zh-CN" altLang="en-US" sz="1000" b="1" dirty="0">
              <a:solidFill>
                <a:schemeClr val="tx1"/>
              </a:solidFill>
              <a:effectLst/>
              <a:latin typeface="微软雅黑" panose="020B0503020204020204" charset="-122"/>
              <a:ea typeface="微软雅黑" panose="020B0503020204020204" charset="-122"/>
            </a:endParaRPr>
          </a:p>
          <a:p>
            <a:pPr algn="ctr"/>
            <a:r>
              <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Line Chart of the Trends of Four Indices from 2018 to 2025</a:t>
            </a:r>
            <a:endPar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rPr>
              <a:t>资料来源</a:t>
            </a:r>
            <a:r>
              <a:rPr lang="en-US" altLang="zh-CN" sz="900"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Source</a:t>
            </a:r>
            <a:r>
              <a:rPr lang="zh-CN"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sym typeface="+mn-ea"/>
              </a:rPr>
              <a:t>中国贸促会研究院/ </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CCPIT Academy</a:t>
            </a:r>
            <a:r>
              <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4" name="组合 3"/>
          <p:cNvGrpSpPr/>
          <p:nvPr/>
        </p:nvGrpSpPr>
        <p:grpSpPr>
          <a:xfrm>
            <a:off x="1000125" y="2419350"/>
            <a:ext cx="4968240" cy="3239770"/>
            <a:chOff x="1115" y="4098"/>
            <a:chExt cx="7824" cy="5102"/>
          </a:xfrm>
          <a:effectLst>
            <a:outerShdw blurRad="50800" dist="38100" dir="8100000" algn="tr" rotWithShape="0">
              <a:prstClr val="black">
                <a:alpha val="40000"/>
              </a:prstClr>
            </a:outerShdw>
          </a:effectLst>
        </p:grpSpPr>
        <p:sp>
          <p:nvSpPr>
            <p:cNvPr id="2" name="文本框 1"/>
            <p:cNvSpPr txBox="1"/>
            <p:nvPr/>
          </p:nvSpPr>
          <p:spPr>
            <a:xfrm>
              <a:off x="1115" y="4098"/>
              <a:ext cx="7824" cy="5102"/>
            </a:xfrm>
            <a:prstGeom prst="rect">
              <a:avLst/>
            </a:prstGeom>
            <a:solidFill>
              <a:schemeClr val="bg1"/>
            </a:solidFill>
          </p:spPr>
          <p:txBody>
            <a:bodyPr wrap="square" rtlCol="0">
              <a:noAutofit/>
            </a:bodyPr>
            <a:p>
              <a:endParaRPr lang="zh-CN" altLang="en-US"/>
            </a:p>
          </p:txBody>
        </p:sp>
        <p:grpSp>
          <p:nvGrpSpPr>
            <p:cNvPr id="18" name="组合 17"/>
            <p:cNvGrpSpPr/>
            <p:nvPr>
              <p:custDataLst>
                <p:tags r:id="rId4"/>
              </p:custDataLst>
            </p:nvPr>
          </p:nvGrpSpPr>
          <p:grpSpPr>
            <a:xfrm>
              <a:off x="1550" y="4486"/>
              <a:ext cx="7107" cy="4409"/>
              <a:chOff x="5779" y="1217"/>
              <a:chExt cx="8006" cy="6388"/>
            </a:xfrm>
          </p:grpSpPr>
          <p:sp>
            <p:nvSpPr>
              <p:cNvPr id="28" name="圆角矩形 27"/>
              <p:cNvSpPr/>
              <p:nvPr>
                <p:custDataLst>
                  <p:tags r:id="rId5"/>
                </p:custDataLst>
              </p:nvPr>
            </p:nvSpPr>
            <p:spPr>
              <a:xfrm>
                <a:off x="5779" y="1218"/>
                <a:ext cx="1930" cy="1239"/>
              </a:xfrm>
              <a:prstGeom prst="roundRect">
                <a:avLst/>
              </a:prstGeom>
              <a:solidFill>
                <a:schemeClr val="accent1">
                  <a:lumMod val="60000"/>
                  <a:lumOff val="40000"/>
                </a:schemeClr>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b="1">
                    <a:solidFill>
                      <a:schemeClr val="bg1"/>
                    </a:solidFill>
                    <a:latin typeface="微软雅黑" panose="020B0503020204020204" charset="-122"/>
                    <a:ea typeface="微软雅黑" panose="020B0503020204020204" charset="-122"/>
                  </a:rPr>
                  <a:t>促进指数</a:t>
                </a:r>
                <a:endParaRPr lang="zh-CN" altLang="en-US" sz="1600" b="1">
                  <a:solidFill>
                    <a:schemeClr val="bg1"/>
                  </a:solidFill>
                  <a:latin typeface="微软雅黑" panose="020B0503020204020204" charset="-122"/>
                  <a:ea typeface="微软雅黑" panose="020B0503020204020204" charset="-122"/>
                </a:endParaRPr>
              </a:p>
              <a:p>
                <a:pPr algn="ctr"/>
                <a:r>
                  <a:rPr lang="en-US" altLang="zh-CN" sz="1400" b="1">
                    <a:solidFill>
                      <a:schemeClr val="bg1"/>
                    </a:solidFill>
                    <a:latin typeface="Times New Roman" panose="02020603050405020304" pitchFamily="18" charset="0"/>
                    <a:ea typeface="微软雅黑" panose="020B0503020204020204" charset="-122"/>
                    <a:cs typeface="Times New Roman" panose="02020603050405020304" pitchFamily="18" charset="0"/>
                  </a:rPr>
                  <a:t>GSCPI</a:t>
                </a:r>
                <a:endParaRPr lang="en-US" altLang="zh-CN" sz="14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8" name="圆角矩形 37"/>
              <p:cNvSpPr/>
              <p:nvPr>
                <p:custDataLst>
                  <p:tags r:id="rId6"/>
                </p:custDataLst>
              </p:nvPr>
            </p:nvSpPr>
            <p:spPr>
              <a:xfrm>
                <a:off x="11855" y="1220"/>
                <a:ext cx="1930" cy="1239"/>
              </a:xfrm>
              <a:prstGeom prst="roundRect">
                <a:avLst/>
              </a:prstGeom>
              <a:solidFill>
                <a:schemeClr val="accent1">
                  <a:lumMod val="60000"/>
                  <a:lumOff val="40000"/>
                </a:schemeClr>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b="1">
                    <a:solidFill>
                      <a:schemeClr val="bg1"/>
                    </a:solidFill>
                    <a:latin typeface="微软雅黑" panose="020B0503020204020204" charset="-122"/>
                    <a:ea typeface="微软雅黑" panose="020B0503020204020204" charset="-122"/>
                  </a:rPr>
                  <a:t>创新指数</a:t>
                </a:r>
                <a:endParaRPr lang="zh-CN" altLang="en-US" sz="1600" b="1">
                  <a:solidFill>
                    <a:schemeClr val="bg1"/>
                  </a:solidFill>
                  <a:latin typeface="微软雅黑" panose="020B0503020204020204" charset="-122"/>
                  <a:ea typeface="微软雅黑" panose="020B0503020204020204" charset="-122"/>
                </a:endParaRPr>
              </a:p>
              <a:p>
                <a:pPr algn="ctr">
                  <a:buClrTx/>
                  <a:buSzTx/>
                  <a:buFontTx/>
                </a:pPr>
                <a:r>
                  <a:rPr lang="en-US" altLang="zh-CN" sz="1400" b="1">
                    <a:solidFill>
                      <a:schemeClr val="bg1"/>
                    </a:solidFill>
                    <a:latin typeface="Times New Roman" panose="02020603050405020304" pitchFamily="18" charset="0"/>
                    <a:ea typeface="微软雅黑" panose="020B0503020204020204" charset="-122"/>
                    <a:cs typeface="Times New Roman" panose="02020603050405020304" pitchFamily="18" charset="0"/>
                  </a:rPr>
                  <a:t>GSCII</a:t>
                </a:r>
                <a:endParaRPr lang="en-US" altLang="zh-CN" sz="14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9" name="圆角矩形 38"/>
              <p:cNvSpPr/>
              <p:nvPr>
                <p:custDataLst>
                  <p:tags r:id="rId7"/>
                </p:custDataLst>
              </p:nvPr>
            </p:nvSpPr>
            <p:spPr>
              <a:xfrm>
                <a:off x="8817" y="1217"/>
                <a:ext cx="1930" cy="1239"/>
              </a:xfrm>
              <a:prstGeom prst="roundRect">
                <a:avLst/>
              </a:prstGeom>
              <a:solidFill>
                <a:schemeClr val="accent1">
                  <a:lumMod val="60000"/>
                  <a:lumOff val="40000"/>
                </a:schemeClr>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b="1">
                    <a:solidFill>
                      <a:schemeClr val="bg1"/>
                    </a:solidFill>
                    <a:latin typeface="微软雅黑" panose="020B0503020204020204" charset="-122"/>
                    <a:ea typeface="微软雅黑" panose="020B0503020204020204" charset="-122"/>
                  </a:rPr>
                  <a:t>连接指数</a:t>
                </a:r>
                <a:endParaRPr lang="zh-CN" altLang="en-US" sz="1600" b="1">
                  <a:solidFill>
                    <a:schemeClr val="bg1"/>
                  </a:solidFill>
                  <a:latin typeface="微软雅黑" panose="020B0503020204020204" charset="-122"/>
                  <a:ea typeface="微软雅黑" panose="020B0503020204020204" charset="-122"/>
                </a:endParaRPr>
              </a:p>
              <a:p>
                <a:pPr algn="ctr">
                  <a:buClrTx/>
                  <a:buSzTx/>
                  <a:buFontTx/>
                </a:pPr>
                <a:r>
                  <a:rPr lang="en-US" altLang="zh-CN" sz="1400" b="1">
                    <a:solidFill>
                      <a:schemeClr val="bg1"/>
                    </a:solidFill>
                    <a:latin typeface="Times New Roman" panose="02020603050405020304" pitchFamily="18" charset="0"/>
                    <a:ea typeface="微软雅黑" panose="020B0503020204020204" charset="-122"/>
                    <a:cs typeface="Times New Roman" panose="02020603050405020304" pitchFamily="18" charset="0"/>
                  </a:rPr>
                  <a:t>GSCCI</a:t>
                </a:r>
                <a:endParaRPr lang="en-US" altLang="zh-CN" sz="14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0" name="椭圆 39"/>
              <p:cNvSpPr/>
              <p:nvPr>
                <p:custDataLst>
                  <p:tags r:id="rId8"/>
                </p:custDataLst>
              </p:nvPr>
            </p:nvSpPr>
            <p:spPr>
              <a:xfrm>
                <a:off x="8286" y="6195"/>
                <a:ext cx="2915" cy="1410"/>
              </a:xfrm>
              <a:prstGeom prst="ellipse">
                <a:avLst/>
              </a:prstGeom>
              <a:solidFill>
                <a:srgbClr val="103F98"/>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b="1">
                    <a:solidFill>
                      <a:schemeClr val="bg1"/>
                    </a:solidFill>
                    <a:latin typeface="微软雅黑" panose="020B0503020204020204" charset="-122"/>
                    <a:ea typeface="微软雅黑" panose="020B0503020204020204" charset="-122"/>
                  </a:rPr>
                  <a:t>韧性指数</a:t>
                </a:r>
                <a:endParaRPr lang="zh-CN" altLang="en-US" sz="1600" b="1">
                  <a:solidFill>
                    <a:schemeClr val="bg1"/>
                  </a:solidFill>
                  <a:latin typeface="微软雅黑" panose="020B0503020204020204" charset="-122"/>
                  <a:ea typeface="微软雅黑" panose="020B0503020204020204" charset="-122"/>
                </a:endParaRPr>
              </a:p>
              <a:p>
                <a:pPr algn="ctr"/>
                <a:r>
                  <a:rPr lang="en-US" altLang="zh-CN" sz="1600" b="1">
                    <a:solidFill>
                      <a:schemeClr val="bg1"/>
                    </a:solidFill>
                    <a:latin typeface="Times New Roman" panose="02020603050405020304" pitchFamily="18" charset="0"/>
                    <a:ea typeface="微软雅黑" panose="020B0503020204020204" charset="-122"/>
                    <a:cs typeface="Times New Roman" panose="02020603050405020304" pitchFamily="18" charset="0"/>
                  </a:rPr>
                  <a:t>GSCRI</a:t>
                </a:r>
                <a:endParaRPr lang="en-US" altLang="zh-CN" sz="16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上箭头 10"/>
              <p:cNvSpPr/>
              <p:nvPr>
                <p:custDataLst>
                  <p:tags r:id="rId9"/>
                </p:custDataLst>
              </p:nvPr>
            </p:nvSpPr>
            <p:spPr>
              <a:xfrm rot="8040000" flipH="1" flipV="1">
                <a:off x="7074" y="4329"/>
                <a:ext cx="986" cy="1459"/>
              </a:xfrm>
              <a:prstGeom prst="upArrow">
                <a:avLst/>
              </a:prstGeom>
              <a:solidFill>
                <a:schemeClr val="accent1">
                  <a:lumMod val="40000"/>
                  <a:lumOff val="60000"/>
                </a:schemeClr>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1600" b="1">
                  <a:solidFill>
                    <a:schemeClr val="tx1"/>
                  </a:solidFill>
                  <a:latin typeface="微软雅黑" panose="020B0503020204020204" charset="-122"/>
                  <a:ea typeface="微软雅黑" panose="020B0503020204020204" charset="-122"/>
                </a:endParaRPr>
              </a:p>
            </p:txBody>
          </p:sp>
          <p:sp>
            <p:nvSpPr>
              <p:cNvPr id="12" name="上箭头 11"/>
              <p:cNvSpPr/>
              <p:nvPr>
                <p:custDataLst>
                  <p:tags r:id="rId10"/>
                </p:custDataLst>
              </p:nvPr>
            </p:nvSpPr>
            <p:spPr>
              <a:xfrm rot="13740000" flipV="1">
                <a:off x="11494" y="4310"/>
                <a:ext cx="985" cy="1459"/>
              </a:xfrm>
              <a:prstGeom prst="upArrow">
                <a:avLst/>
              </a:prstGeom>
              <a:solidFill>
                <a:schemeClr val="accent1">
                  <a:lumMod val="40000"/>
                  <a:lumOff val="60000"/>
                </a:schemeClr>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1600" b="1">
                  <a:solidFill>
                    <a:schemeClr val="tx1"/>
                  </a:solidFill>
                  <a:latin typeface="微软雅黑" panose="020B0503020204020204" charset="-122"/>
                  <a:ea typeface="微软雅黑" panose="020B0503020204020204" charset="-122"/>
                </a:endParaRPr>
              </a:p>
            </p:txBody>
          </p:sp>
          <p:sp>
            <p:nvSpPr>
              <p:cNvPr id="13" name="上箭头 12"/>
              <p:cNvSpPr/>
              <p:nvPr>
                <p:custDataLst>
                  <p:tags r:id="rId11"/>
                </p:custDataLst>
              </p:nvPr>
            </p:nvSpPr>
            <p:spPr>
              <a:xfrm rot="10800000" flipV="1">
                <a:off x="9386" y="4111"/>
                <a:ext cx="783" cy="1385"/>
              </a:xfrm>
              <a:prstGeom prst="upArrow">
                <a:avLst/>
              </a:prstGeom>
              <a:solidFill>
                <a:schemeClr val="accent1">
                  <a:lumMod val="40000"/>
                  <a:lumOff val="60000"/>
                </a:schemeClr>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1600" b="1">
                  <a:solidFill>
                    <a:schemeClr val="tx1"/>
                  </a:solidFill>
                  <a:latin typeface="微软雅黑" panose="020B0503020204020204" charset="-122"/>
                  <a:ea typeface="微软雅黑" panose="020B0503020204020204" charset="-122"/>
                </a:endParaRPr>
              </a:p>
            </p:txBody>
          </p:sp>
          <p:sp>
            <p:nvSpPr>
              <p:cNvPr id="14" name="文本框 13"/>
              <p:cNvSpPr txBox="1"/>
              <p:nvPr>
                <p:custDataLst>
                  <p:tags r:id="rId12"/>
                </p:custDataLst>
              </p:nvPr>
            </p:nvSpPr>
            <p:spPr>
              <a:xfrm>
                <a:off x="5779" y="2746"/>
                <a:ext cx="1935" cy="1612"/>
              </a:xfrm>
              <a:prstGeom prst="rect">
                <a:avLst/>
              </a:prstGeom>
              <a:noFill/>
            </p:spPr>
            <p:txBody>
              <a:bodyPr wrap="square" rtlCol="0">
                <a:spAutoFit/>
              </a:bodyPr>
              <a:lstStyle/>
              <a:p>
                <a:pPr algn="ctr"/>
                <a:r>
                  <a:rPr lang="zh-CN" altLang="en-US" sz="1000">
                    <a:solidFill>
                      <a:schemeClr val="tx1"/>
                    </a:solidFill>
                    <a:uFillTx/>
                    <a:latin typeface="Times New Roman" panose="02020603050405020304" pitchFamily="18" charset="0"/>
                    <a:ea typeface="微软雅黑" panose="020B0503020204020204" charset="-122"/>
                  </a:rPr>
                  <a:t>边际显著影响</a:t>
                </a:r>
                <a:endParaRPr lang="zh-CN" altLang="en-US" sz="1000">
                  <a:solidFill>
                    <a:schemeClr val="tx1"/>
                  </a:solidFill>
                  <a:uFillTx/>
                  <a:latin typeface="Times New Roman" panose="02020603050405020304" pitchFamily="18" charset="0"/>
                  <a:ea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rPr>
                  <a:t>Marginally Significant Influence</a:t>
                </a:r>
                <a:endParaRPr lang="en-US" altLang="zh-CN" sz="1000">
                  <a:solidFill>
                    <a:schemeClr val="tx1"/>
                  </a:solidFill>
                  <a:uFillTx/>
                  <a:latin typeface="Times New Roman" panose="02020603050405020304" pitchFamily="18" charset="0"/>
                  <a:ea typeface="微软雅黑" panose="020B0503020204020204" charset="-122"/>
                </a:endParaRPr>
              </a:p>
            </p:txBody>
          </p:sp>
          <p:sp>
            <p:nvSpPr>
              <p:cNvPr id="15" name="文本框 14"/>
              <p:cNvSpPr txBox="1"/>
              <p:nvPr>
                <p:custDataLst>
                  <p:tags r:id="rId13"/>
                </p:custDataLst>
              </p:nvPr>
            </p:nvSpPr>
            <p:spPr>
              <a:xfrm>
                <a:off x="8816" y="2921"/>
                <a:ext cx="1920" cy="1262"/>
              </a:xfrm>
              <a:prstGeom prst="rect">
                <a:avLst/>
              </a:prstGeom>
              <a:noFill/>
            </p:spPr>
            <p:txBody>
              <a:bodyPr wrap="square" rtlCol="0">
                <a:spAutoFit/>
              </a:bodyPr>
              <a:lstStyle/>
              <a:p>
                <a:pPr algn="ctr"/>
                <a:r>
                  <a:rPr lang="zh-CN" altLang="en-US" sz="1000">
                    <a:solidFill>
                      <a:schemeClr val="tx1"/>
                    </a:solidFill>
                    <a:uFillTx/>
                    <a:latin typeface="Times New Roman" panose="02020603050405020304" pitchFamily="18" charset="0"/>
                    <a:ea typeface="微软雅黑" panose="020B0503020204020204" charset="-122"/>
                  </a:rPr>
                  <a:t>显著影响</a:t>
                </a:r>
                <a:endParaRPr lang="zh-CN" altLang="en-US" sz="1000">
                  <a:solidFill>
                    <a:schemeClr val="tx1"/>
                  </a:solidFill>
                  <a:uFillTx/>
                  <a:latin typeface="Times New Roman" panose="02020603050405020304" pitchFamily="18" charset="0"/>
                  <a:ea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rPr>
                  <a:t>Significant Influence</a:t>
                </a:r>
                <a:endParaRPr lang="en-US" altLang="zh-CN" sz="1000">
                  <a:solidFill>
                    <a:schemeClr val="tx1"/>
                  </a:solidFill>
                  <a:uFillTx/>
                  <a:latin typeface="Times New Roman" panose="02020603050405020304" pitchFamily="18" charset="0"/>
                  <a:ea typeface="微软雅黑" panose="020B0503020204020204" charset="-122"/>
                </a:endParaRPr>
              </a:p>
            </p:txBody>
          </p:sp>
          <p:sp>
            <p:nvSpPr>
              <p:cNvPr id="17" name="文本框 16"/>
              <p:cNvSpPr txBox="1"/>
              <p:nvPr>
                <p:custDataLst>
                  <p:tags r:id="rId14"/>
                </p:custDataLst>
              </p:nvPr>
            </p:nvSpPr>
            <p:spPr>
              <a:xfrm>
                <a:off x="11839" y="2921"/>
                <a:ext cx="1938" cy="1262"/>
              </a:xfrm>
              <a:prstGeom prst="rect">
                <a:avLst/>
              </a:prstGeom>
              <a:noFill/>
            </p:spPr>
            <p:txBody>
              <a:bodyPr wrap="square" rtlCol="0">
                <a:spAutoFit/>
              </a:bodyPr>
              <a:lstStyle/>
              <a:p>
                <a:pPr algn="ctr"/>
                <a:r>
                  <a:rPr lang="zh-CN" altLang="en-US" sz="1000">
                    <a:solidFill>
                      <a:schemeClr val="tx1"/>
                    </a:solidFill>
                    <a:uFillTx/>
                    <a:latin typeface="Times New Roman" panose="02020603050405020304" pitchFamily="18" charset="0"/>
                    <a:ea typeface="微软雅黑" panose="020B0503020204020204" charset="-122"/>
                  </a:rPr>
                  <a:t>显著影响</a:t>
                </a:r>
                <a:endParaRPr lang="zh-CN" altLang="en-US" sz="1000">
                  <a:solidFill>
                    <a:schemeClr val="tx1"/>
                  </a:solidFill>
                  <a:uFillTx/>
                  <a:latin typeface="Times New Roman" panose="02020603050405020304" pitchFamily="18" charset="0"/>
                  <a:ea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rPr>
                  <a:t>Significant Influence</a:t>
                </a:r>
                <a:endParaRPr lang="en-US" altLang="zh-CN" sz="1000">
                  <a:solidFill>
                    <a:schemeClr val="tx1"/>
                  </a:solidFill>
                  <a:uFillTx/>
                  <a:latin typeface="Times New Roman" panose="02020603050405020304" pitchFamily="18" charset="0"/>
                  <a:ea typeface="微软雅黑" panose="020B0503020204020204" charset="-122"/>
                </a:endParaRPr>
              </a:p>
            </p:txBody>
          </p:sp>
        </p:grpSp>
      </p:grpSp>
      <p:sp>
        <p:nvSpPr>
          <p:cNvPr id="87" name="文本框 86"/>
          <p:cNvSpPr txBox="1"/>
          <p:nvPr/>
        </p:nvSpPr>
        <p:spPr>
          <a:xfrm>
            <a:off x="1000125" y="5793740"/>
            <a:ext cx="4968240" cy="602615"/>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oAutofit/>
          </a:bodyPr>
          <a:p>
            <a:pPr algn="ctr"/>
            <a:r>
              <a:rPr lang="zh-CN" altLang="en-US" sz="1000" b="1" dirty="0">
                <a:solidFill>
                  <a:schemeClr val="tx1"/>
                </a:solidFill>
                <a:effectLst/>
                <a:latin typeface="微软雅黑" panose="020B0503020204020204" charset="-122"/>
                <a:ea typeface="微软雅黑" panose="020B0503020204020204" charset="-122"/>
              </a:rPr>
              <a:t>全球供应链韧性指数矩阵逻辑架构</a:t>
            </a:r>
            <a:endParaRPr lang="zh-CN" altLang="en-US" sz="1000" b="1" dirty="0">
              <a:solidFill>
                <a:schemeClr val="tx1"/>
              </a:solidFill>
              <a:effectLst/>
              <a:latin typeface="微软雅黑" panose="020B0503020204020204" charset="-122"/>
              <a:ea typeface="微软雅黑" panose="020B0503020204020204" charset="-122"/>
            </a:endParaRPr>
          </a:p>
          <a:p>
            <a:pPr algn="ctr"/>
            <a:r>
              <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The Structure of the Global Supply Chain Resilience Index Matrix</a:t>
            </a:r>
            <a:endPar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rPr>
              <a:t>资料来源</a:t>
            </a:r>
            <a:r>
              <a:rPr lang="en-US" altLang="zh-CN" sz="900"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Source</a:t>
            </a:r>
            <a:r>
              <a:rPr lang="zh-CN"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sym typeface="+mn-ea"/>
              </a:rPr>
              <a:t>中国贸促会研究院</a:t>
            </a:r>
            <a:r>
              <a:rPr lang="en-US" altLang="zh-CN" sz="900" dirty="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CCPIT Academy</a:t>
            </a:r>
            <a:r>
              <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5" name="组合 4"/>
          <p:cNvGrpSpPr/>
          <p:nvPr/>
        </p:nvGrpSpPr>
        <p:grpSpPr>
          <a:xfrm>
            <a:off x="6657340" y="2416175"/>
            <a:ext cx="4968240" cy="3242945"/>
            <a:chOff x="10484" y="4093"/>
            <a:chExt cx="7824" cy="5107"/>
          </a:xfrm>
        </p:grpSpPr>
        <p:graphicFrame>
          <p:nvGraphicFramePr>
            <p:cNvPr id="7" name="图表 6"/>
            <p:cNvGraphicFramePr/>
            <p:nvPr/>
          </p:nvGraphicFramePr>
          <p:xfrm>
            <a:off x="10484" y="4098"/>
            <a:ext cx="7824" cy="5102"/>
          </p:xfrm>
          <a:graphic>
            <a:graphicData uri="http://schemas.openxmlformats.org/drawingml/2006/chart">
              <c:chart xmlns:c="http://schemas.openxmlformats.org/drawingml/2006/chart" xmlns:r="http://schemas.openxmlformats.org/officeDocument/2006/relationships" r:id="rId1"/>
            </a:graphicData>
          </a:graphic>
        </p:graphicFrame>
        <p:sp>
          <p:nvSpPr>
            <p:cNvPr id="46" name="矩形 45"/>
            <p:cNvSpPr/>
            <p:nvPr/>
          </p:nvSpPr>
          <p:spPr>
            <a:xfrm>
              <a:off x="13226" y="4093"/>
              <a:ext cx="879" cy="3940"/>
            </a:xfrm>
            <a:prstGeom prst="rect">
              <a:avLst/>
            </a:prstGeom>
            <a:solidFill>
              <a:schemeClr val="accent1">
                <a:lumMod val="60000"/>
                <a:lumOff val="40000"/>
                <a:alpha val="1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矩形 44"/>
            <p:cNvSpPr/>
            <p:nvPr/>
          </p:nvSpPr>
          <p:spPr>
            <a:xfrm>
              <a:off x="11443" y="4093"/>
              <a:ext cx="879" cy="3940"/>
            </a:xfrm>
            <a:prstGeom prst="rect">
              <a:avLst/>
            </a:prstGeom>
            <a:solidFill>
              <a:schemeClr val="accent1">
                <a:lumMod val="60000"/>
                <a:lumOff val="40000"/>
                <a:alpha val="1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矩形 46"/>
            <p:cNvSpPr/>
            <p:nvPr/>
          </p:nvSpPr>
          <p:spPr>
            <a:xfrm>
              <a:off x="15882" y="4093"/>
              <a:ext cx="879" cy="3940"/>
            </a:xfrm>
            <a:prstGeom prst="rect">
              <a:avLst/>
            </a:prstGeom>
            <a:solidFill>
              <a:schemeClr val="accent1">
                <a:lumMod val="60000"/>
                <a:lumOff val="40000"/>
                <a:alpha val="1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矩形 47"/>
            <p:cNvSpPr/>
            <p:nvPr/>
          </p:nvSpPr>
          <p:spPr>
            <a:xfrm>
              <a:off x="16793" y="4093"/>
              <a:ext cx="879" cy="3940"/>
            </a:xfrm>
            <a:prstGeom prst="rect">
              <a:avLst/>
            </a:prstGeom>
            <a:solidFill>
              <a:schemeClr val="accent1">
                <a:lumMod val="60000"/>
                <a:lumOff val="40000"/>
                <a:alpha val="1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4" name="图片 43" descr="上升趋势折线图"/>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11599" y="7353"/>
              <a:ext cx="567" cy="567"/>
            </a:xfrm>
            <a:prstGeom prst="rect">
              <a:avLst/>
            </a:prstGeom>
          </p:spPr>
        </p:pic>
        <p:pic>
          <p:nvPicPr>
            <p:cNvPr id="74" name="图片 73" descr="上升趋势折线图"/>
            <p:cNvPicPr>
              <a:picLocks noChangeAspect="1"/>
            </p:cNvPicPr>
            <p:nvPr>
              <p:custDataLst>
                <p:tags r:id="rId18"/>
              </p:custDataLst>
            </p:nvPr>
          </p:nvPicPr>
          <p:blipFill>
            <a:blip r:embed="rId16">
              <a:extLst>
                <a:ext uri="{96DAC541-7B7A-43D3-8B79-37D633B846F1}">
                  <asvg:svgBlip xmlns:asvg="http://schemas.microsoft.com/office/drawing/2016/SVG/main" r:embed="rId17"/>
                </a:ext>
              </a:extLst>
            </a:blip>
            <a:stretch>
              <a:fillRect/>
            </a:stretch>
          </p:blipFill>
          <p:spPr>
            <a:xfrm>
              <a:off x="13382" y="7353"/>
              <a:ext cx="567" cy="567"/>
            </a:xfrm>
            <a:prstGeom prst="rect">
              <a:avLst/>
            </a:prstGeom>
          </p:spPr>
        </p:pic>
        <p:pic>
          <p:nvPicPr>
            <p:cNvPr id="42" name="图片 41" descr="上升趋势折线图"/>
            <p:cNvPicPr>
              <a:picLocks noChangeAspect="1"/>
            </p:cNvPicPr>
            <p:nvPr>
              <p:custDataLst>
                <p:tags r:id="rId19"/>
              </p:custDataLst>
            </p:nvPr>
          </p:nvPicPr>
          <p:blipFill>
            <a:blip r:embed="rId16">
              <a:extLst>
                <a:ext uri="{96DAC541-7B7A-43D3-8B79-37D633B846F1}">
                  <asvg:svgBlip xmlns:asvg="http://schemas.microsoft.com/office/drawing/2016/SVG/main" r:embed="rId17"/>
                </a:ext>
              </a:extLst>
            </a:blip>
            <a:stretch>
              <a:fillRect/>
            </a:stretch>
          </p:blipFill>
          <p:spPr>
            <a:xfrm>
              <a:off x="16038" y="7353"/>
              <a:ext cx="567" cy="567"/>
            </a:xfrm>
            <a:prstGeom prst="rect">
              <a:avLst/>
            </a:prstGeom>
          </p:spPr>
        </p:pic>
        <p:pic>
          <p:nvPicPr>
            <p:cNvPr id="43" name="图片 42" descr="上升趋势折线图"/>
            <p:cNvPicPr>
              <a:picLocks noChangeAspect="1"/>
            </p:cNvPicPr>
            <p:nvPr>
              <p:custDataLst>
                <p:tags r:id="rId20"/>
              </p:custDataLst>
            </p:nvPr>
          </p:nvPicPr>
          <p:blipFill>
            <a:blip r:embed="rId16">
              <a:extLst>
                <a:ext uri="{96DAC541-7B7A-43D3-8B79-37D633B846F1}">
                  <asvg:svgBlip xmlns:asvg="http://schemas.microsoft.com/office/drawing/2016/SVG/main" r:embed="rId17"/>
                </a:ext>
              </a:extLst>
            </a:blip>
            <a:stretch>
              <a:fillRect/>
            </a:stretch>
          </p:blipFill>
          <p:spPr>
            <a:xfrm>
              <a:off x="16949" y="7353"/>
              <a:ext cx="567" cy="567"/>
            </a:xfrm>
            <a:prstGeom prst="rect">
              <a:avLst/>
            </a:prstGeom>
          </p:spPr>
        </p:pic>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00000" y="1818640"/>
            <a:ext cx="10579100" cy="524510"/>
          </a:xfrm>
          <a:prstGeom prst="rect">
            <a:avLst/>
          </a:prstGeom>
          <a:noFill/>
        </p:spPr>
        <p:txBody>
          <a:bodyPr wrap="square" rtlCol="0" anchor="t">
            <a:noAutofit/>
          </a:bodyPr>
          <a:p>
            <a:pPr algn="just"/>
            <a: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From 2018 to 2025, the U.S. Supply Chain Resilience Index was generally higher than that of the EU, but experienced pronounced high-level volatility. The EU index was lower overall, but its trajectory remained generally stable. </a:t>
            </a:r>
            <a:endPar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nvSpPr>
        <p:spPr>
          <a:xfrm>
            <a:off x="4500245" y="5812790"/>
            <a:ext cx="7055485" cy="657860"/>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zh-CN" sz="10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2018-202</a:t>
            </a:r>
            <a:r>
              <a:rPr lang="en-US" altLang="zh-CN" sz="10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5</a:t>
            </a:r>
            <a:r>
              <a:rPr lang="zh-CN" altLang="zh-CN" sz="10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年美国韧性指数和欧盟韧性指数走势折线图</a:t>
            </a:r>
            <a:endParaRPr lang="zh-CN" altLang="en-US" sz="1000" b="1" dirty="0">
              <a:solidFill>
                <a:schemeClr val="tx1"/>
              </a:solidFill>
              <a:effectLst/>
              <a:latin typeface="微软雅黑" panose="020B0503020204020204" charset="-122"/>
              <a:ea typeface="微软雅黑" panose="020B0503020204020204" charset="-122"/>
            </a:endParaRPr>
          </a:p>
          <a:p>
            <a:pPr algn="ctr"/>
            <a:r>
              <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Line chart of the trends of USSCRI and EUSCRI from 2018 to 2025</a:t>
            </a:r>
            <a:endPar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rPr>
              <a:t>资料来源</a:t>
            </a:r>
            <a:r>
              <a:rPr lang="en-US" altLang="zh-CN" sz="900"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Source</a:t>
            </a:r>
            <a:r>
              <a:rPr lang="zh-CN"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900" dirty="0">
                <a:solidFill>
                  <a:schemeClr val="tx1"/>
                </a:solidFill>
                <a:effectLst/>
                <a:latin typeface="微软雅黑" panose="020B0503020204020204" charset="-122"/>
                <a:ea typeface="微软雅黑" panose="020B0503020204020204" charset="-122"/>
                <a:cs typeface="微软雅黑" panose="020B0503020204020204" charset="-122"/>
                <a:sym typeface="+mn-ea"/>
              </a:rPr>
              <a:t>中国贸促会研究院/ </a:t>
            </a:r>
            <a:r>
              <a:rPr lang="en-US" altLang="zh-CN"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CCPIT Academy</a:t>
            </a:r>
            <a:r>
              <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9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6" name="文本占位符 15"/>
          <p:cNvSpPr>
            <a:spLocks noGrp="1"/>
          </p:cNvSpPr>
          <p:nvPr/>
        </p:nvSpPr>
        <p:spPr>
          <a:xfrm>
            <a:off x="828040" y="431800"/>
            <a:ext cx="10696575" cy="79057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ts val="1800"/>
              </a:lnSpc>
              <a:spcBef>
                <a:spcPts val="50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中长期：美欧供应链韧性指数呈现“美高欧低、美烈欧稳”的走势</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ts val="1800"/>
              </a:lnSpc>
              <a:spcBef>
                <a:spcPts val="5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Medium and long-term: </a:t>
            </a: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two indices display contrasting patterns, characterized by higher levels but greater volatility in the U.S. and lower levels but greater stability in the EU</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6000" y="1370330"/>
            <a:ext cx="11068050" cy="44513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a:lnSpc>
                <a:spcPct val="130000"/>
              </a:lnSpc>
              <a:buFont typeface="Wingdings" panose="05000000000000000000" charset="0"/>
              <a:buBlip>
                <a:blip r:embed="rId2">
                  <a:extLst>
                    <a:ext uri="{96DAC541-7B7A-43D3-8B79-37D633B846F1}">
                      <asvg:svgBlip xmlns:asvg="http://schemas.microsoft.com/office/drawing/2016/SVG/main" r:embed="rId3"/>
                    </a:ext>
                  </a:extLst>
                </a:blip>
              </a:buBlip>
            </a:pPr>
            <a:r>
              <a:rPr lang="en-US" altLang="zh-CN"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2018-2025</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年，美国供应链韧性指数整体高于欧盟，但</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sym typeface="+mn-ea"/>
              </a:rPr>
              <a:t>高位</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震荡明显。欧盟整体更低，但走势总体平稳。</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grpSp>
        <p:nvGrpSpPr>
          <p:cNvPr id="26" name="组合 25"/>
          <p:cNvGrpSpPr/>
          <p:nvPr>
            <p:custDataLst>
              <p:tags r:id="rId4"/>
            </p:custDataLst>
          </p:nvPr>
        </p:nvGrpSpPr>
        <p:grpSpPr>
          <a:xfrm>
            <a:off x="1141095" y="2498090"/>
            <a:ext cx="2701925" cy="1756410"/>
            <a:chOff x="1329" y="3726"/>
            <a:chExt cx="4255" cy="2766"/>
          </a:xfrm>
          <a:effectLst>
            <a:outerShdw blurRad="50800" dist="38100" dir="8100000" algn="tr" rotWithShape="0">
              <a:prstClr val="black">
                <a:alpha val="40000"/>
              </a:prstClr>
            </a:outerShdw>
          </a:effectLst>
        </p:grpSpPr>
        <p:sp>
          <p:nvSpPr>
            <p:cNvPr id="5" name="同侧圆角矩形 4"/>
            <p:cNvSpPr/>
            <p:nvPr>
              <p:custDataLst>
                <p:tags r:id="rId5"/>
              </p:custDataLst>
            </p:nvPr>
          </p:nvSpPr>
          <p:spPr>
            <a:xfrm>
              <a:off x="1486" y="3726"/>
              <a:ext cx="3881" cy="231"/>
            </a:xfrm>
            <a:prstGeom prst="round2SameRect">
              <a:avLst>
                <a:gd name="adj1" fmla="val 50000"/>
                <a:gd name="adj2" fmla="val 0"/>
              </a:avLst>
            </a:prstGeom>
            <a:solidFill>
              <a:schemeClr val="tx2"/>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6"/>
              </p:custDataLst>
            </p:nvPr>
          </p:nvSpPr>
          <p:spPr>
            <a:xfrm>
              <a:off x="1329" y="3822"/>
              <a:ext cx="4195" cy="2665"/>
            </a:xfrm>
            <a:prstGeom prst="roundRect">
              <a:avLst>
                <a:gd name="adj" fmla="val 6245"/>
              </a:avLst>
            </a:prstGeom>
            <a:solidFill>
              <a:schemeClr val="bg1"/>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7"/>
              </p:custDataLst>
            </p:nvPr>
          </p:nvSpPr>
          <p:spPr>
            <a:xfrm>
              <a:off x="1388" y="3821"/>
              <a:ext cx="4196" cy="964"/>
            </a:xfrm>
            <a:prstGeom prst="rect">
              <a:avLst/>
            </a:prstGeom>
            <a:noFill/>
          </p:spPr>
          <p:txBody>
            <a:bodyPr wrap="square" rtlCol="0" anchor="ctr" anchorCtr="0">
              <a:noAutofit/>
            </a:bodyPr>
            <a:p>
              <a:pPr algn="ctr">
                <a:lnSpc>
                  <a:spcPct val="110000"/>
                </a:lnSpc>
              </a:pPr>
              <a:r>
                <a:rPr lang="zh-CN" altLang="en-US" sz="1600" b="1">
                  <a:solidFill>
                    <a:schemeClr val="tx2"/>
                  </a:solidFill>
                  <a:latin typeface="Times New Roman" panose="02020603050405020304" pitchFamily="18" charset="0"/>
                  <a:ea typeface="微软雅黑" panose="020B0503020204020204" charset="-122"/>
                </a:rPr>
                <a:t>美国供应链韧性指数</a:t>
              </a:r>
              <a:endParaRPr lang="zh-CN" altLang="en-US" sz="1600" b="1">
                <a:solidFill>
                  <a:schemeClr val="tx2"/>
                </a:solidFill>
                <a:latin typeface="Times New Roman" panose="02020603050405020304" pitchFamily="18" charset="0"/>
                <a:ea typeface="微软雅黑" panose="020B0503020204020204" charset="-122"/>
              </a:endParaRPr>
            </a:p>
            <a:p>
              <a:pPr algn="ctr">
                <a:lnSpc>
                  <a:spcPct val="110000"/>
                </a:lnSpc>
              </a:pPr>
              <a:r>
                <a:rPr lang="en-US" altLang="zh-CN" sz="1600" b="1">
                  <a:solidFill>
                    <a:srgbClr val="2F4D92"/>
                  </a:solidFill>
                  <a:latin typeface="Times New Roman" panose="02020603050405020304" pitchFamily="18" charset="0"/>
                  <a:ea typeface="微软雅黑" panose="020B0503020204020204" charset="-122"/>
                </a:rPr>
                <a:t> </a:t>
              </a:r>
              <a:r>
                <a:rPr lang="en-US" altLang="zh-CN" sz="1200">
                  <a:solidFill>
                    <a:schemeClr val="tx1"/>
                  </a:solidFill>
                  <a:latin typeface="Times New Roman" panose="02020603050405020304" pitchFamily="18" charset="0"/>
                  <a:ea typeface="微软雅黑" panose="020B0503020204020204" charset="-122"/>
                </a:rPr>
                <a:t>USSCRI</a:t>
              </a:r>
              <a:endParaRPr lang="en-US" altLang="zh-CN" sz="1200">
                <a:solidFill>
                  <a:schemeClr val="tx1"/>
                </a:solidFill>
                <a:latin typeface="Times New Roman" panose="02020603050405020304" pitchFamily="18" charset="0"/>
                <a:ea typeface="微软雅黑" panose="020B0503020204020204" charset="-122"/>
              </a:endParaRPr>
            </a:p>
          </p:txBody>
        </p:sp>
        <p:sp>
          <p:nvSpPr>
            <p:cNvPr id="11" name="文本框 10"/>
            <p:cNvSpPr txBox="1"/>
            <p:nvPr>
              <p:custDataLst>
                <p:tags r:id="rId8"/>
              </p:custDataLst>
            </p:nvPr>
          </p:nvSpPr>
          <p:spPr>
            <a:xfrm>
              <a:off x="1388" y="4671"/>
              <a:ext cx="4196" cy="725"/>
            </a:xfrm>
            <a:prstGeom prst="rect">
              <a:avLst/>
            </a:prstGeom>
            <a:noFill/>
          </p:spPr>
          <p:txBody>
            <a:bodyPr wrap="square" rtlCol="0">
              <a:spAutoFit/>
            </a:bodyPr>
            <a:p>
              <a:pPr algn="ctr"/>
              <a:r>
                <a:rPr lang="en-US" altLang="zh-CN" sz="2400" b="1">
                  <a:solidFill>
                    <a:schemeClr val="tx2"/>
                  </a:solidFill>
                  <a:latin typeface="Times New Roman" panose="02020603050405020304" pitchFamily="18" charset="0"/>
                  <a:ea typeface="微软雅黑" panose="020B0503020204020204" charset="-122"/>
                </a:rPr>
                <a:t>1→1.349</a:t>
              </a:r>
              <a:endParaRPr lang="en-US" altLang="zh-CN" sz="2400" b="1">
                <a:solidFill>
                  <a:schemeClr val="tx2"/>
                </a:solidFill>
                <a:latin typeface="Times New Roman" panose="02020603050405020304" pitchFamily="18" charset="0"/>
                <a:ea typeface="微软雅黑" panose="020B0503020204020204" charset="-122"/>
              </a:endParaRPr>
            </a:p>
          </p:txBody>
        </p:sp>
        <p:sp>
          <p:nvSpPr>
            <p:cNvPr id="12" name="文本框 11"/>
            <p:cNvSpPr txBox="1"/>
            <p:nvPr>
              <p:custDataLst>
                <p:tags r:id="rId9"/>
              </p:custDataLst>
            </p:nvPr>
          </p:nvSpPr>
          <p:spPr>
            <a:xfrm>
              <a:off x="1388" y="5449"/>
              <a:ext cx="4196" cy="463"/>
            </a:xfrm>
            <a:prstGeom prst="rect">
              <a:avLst/>
            </a:prstGeom>
            <a:noFill/>
          </p:spPr>
          <p:txBody>
            <a:bodyPr wrap="square" rtlCol="0">
              <a:spAutoFit/>
            </a:bodyPr>
            <a:p>
              <a:pPr algn="ctr">
                <a:lnSpc>
                  <a:spcPct val="110000"/>
                </a:lnSpc>
              </a:pPr>
              <a:r>
                <a:rPr lang="zh-CN" altLang="en-US" sz="1200">
                  <a:solidFill>
                    <a:schemeClr val="tx1"/>
                  </a:solidFill>
                  <a:latin typeface="Times New Roman" panose="02020603050405020304" pitchFamily="18" charset="0"/>
                  <a:ea typeface="微软雅黑" panose="020B0503020204020204" charset="-122"/>
                </a:rPr>
                <a:t>年均复合增长率</a:t>
              </a:r>
              <a:r>
                <a:rPr lang="en-US" altLang="zh-CN" sz="1200">
                  <a:solidFill>
                    <a:schemeClr val="tx1"/>
                  </a:solidFill>
                  <a:latin typeface="Times New Roman" panose="02020603050405020304" pitchFamily="18" charset="0"/>
                  <a:ea typeface="微软雅黑" panose="020B0503020204020204" charset="-122"/>
                </a:rPr>
                <a:t> CAGR </a:t>
              </a:r>
              <a:endParaRPr lang="en-US" altLang="zh-CN" sz="1200">
                <a:solidFill>
                  <a:schemeClr val="tx1"/>
                </a:solidFill>
                <a:latin typeface="Times New Roman" panose="02020603050405020304" pitchFamily="18" charset="0"/>
                <a:ea typeface="微软雅黑" panose="020B0503020204020204" charset="-122"/>
              </a:endParaRPr>
            </a:p>
          </p:txBody>
        </p:sp>
        <p:cxnSp>
          <p:nvCxnSpPr>
            <p:cNvPr id="13" name="直接连接符 12"/>
            <p:cNvCxnSpPr/>
            <p:nvPr>
              <p:custDataLst>
                <p:tags r:id="rId10"/>
              </p:custDataLst>
            </p:nvPr>
          </p:nvCxnSpPr>
          <p:spPr>
            <a:xfrm>
              <a:off x="1638" y="5388"/>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
          <p:nvSpPr>
            <p:cNvPr id="14" name="文本框 13"/>
            <p:cNvSpPr txBox="1"/>
            <p:nvPr>
              <p:custDataLst>
                <p:tags r:id="rId11"/>
              </p:custDataLst>
            </p:nvPr>
          </p:nvSpPr>
          <p:spPr>
            <a:xfrm>
              <a:off x="1388" y="5912"/>
              <a:ext cx="4196" cy="580"/>
            </a:xfrm>
            <a:prstGeom prst="rect">
              <a:avLst/>
            </a:prstGeom>
            <a:noFill/>
          </p:spPr>
          <p:txBody>
            <a:bodyPr wrap="square" rtlCol="0">
              <a:spAutoFit/>
            </a:bodyPr>
            <a:p>
              <a:pPr algn="ctr"/>
              <a:r>
                <a:rPr lang="en-US" altLang="zh-CN" b="1">
                  <a:solidFill>
                    <a:schemeClr val="tx2"/>
                  </a:solidFill>
                  <a:latin typeface="Times New Roman" panose="02020603050405020304" pitchFamily="18" charset="0"/>
                  <a:ea typeface="微软雅黑" panose="020B0503020204020204" charset="-122"/>
                </a:rPr>
                <a:t>4.37%</a:t>
              </a:r>
              <a:endParaRPr lang="en-US" altLang="zh-CN" b="1">
                <a:solidFill>
                  <a:schemeClr val="tx2"/>
                </a:solidFill>
                <a:latin typeface="Times New Roman" panose="02020603050405020304" pitchFamily="18" charset="0"/>
                <a:ea typeface="微软雅黑" panose="020B0503020204020204" charset="-122"/>
              </a:endParaRPr>
            </a:p>
          </p:txBody>
        </p:sp>
      </p:grpSp>
      <p:grpSp>
        <p:nvGrpSpPr>
          <p:cNvPr id="17" name="组合 16"/>
          <p:cNvGrpSpPr/>
          <p:nvPr>
            <p:custDataLst>
              <p:tags r:id="rId12"/>
            </p:custDataLst>
          </p:nvPr>
        </p:nvGrpSpPr>
        <p:grpSpPr>
          <a:xfrm>
            <a:off x="1178560" y="4576445"/>
            <a:ext cx="2664460" cy="1767840"/>
            <a:chOff x="1388" y="6999"/>
            <a:chExt cx="4196" cy="2784"/>
          </a:xfrm>
          <a:effectLst>
            <a:outerShdw blurRad="50800" dist="38100" dir="8100000" algn="tr" rotWithShape="0">
              <a:prstClr val="black">
                <a:alpha val="40000"/>
              </a:prstClr>
            </a:outerShdw>
          </a:effectLst>
        </p:grpSpPr>
        <p:sp>
          <p:nvSpPr>
            <p:cNvPr id="19" name="同侧圆角矩形 18"/>
            <p:cNvSpPr/>
            <p:nvPr>
              <p:custDataLst>
                <p:tags r:id="rId13"/>
              </p:custDataLst>
            </p:nvPr>
          </p:nvSpPr>
          <p:spPr>
            <a:xfrm>
              <a:off x="1546" y="6999"/>
              <a:ext cx="3881" cy="231"/>
            </a:xfrm>
            <a:prstGeom prst="round2SameRect">
              <a:avLst>
                <a:gd name="adj1" fmla="val 50000"/>
                <a:gd name="adj2" fmla="val 0"/>
              </a:avLst>
            </a:prstGeom>
            <a:solidFill>
              <a:srgbClr val="103F9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custDataLst>
                <p:tags r:id="rId14"/>
              </p:custDataLst>
            </p:nvPr>
          </p:nvSpPr>
          <p:spPr>
            <a:xfrm>
              <a:off x="1389" y="7095"/>
              <a:ext cx="4195" cy="2665"/>
            </a:xfrm>
            <a:prstGeom prst="roundRect">
              <a:avLst>
                <a:gd name="adj" fmla="val 6245"/>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15"/>
              </p:custDataLst>
            </p:nvPr>
          </p:nvSpPr>
          <p:spPr>
            <a:xfrm>
              <a:off x="1388" y="7166"/>
              <a:ext cx="4196" cy="823"/>
            </a:xfrm>
            <a:prstGeom prst="rect">
              <a:avLst/>
            </a:prstGeom>
            <a:noFill/>
          </p:spPr>
          <p:txBody>
            <a:bodyPr wrap="square" rtlCol="0" anchor="ctr" anchorCtr="0">
              <a:noAutofit/>
            </a:bodyPr>
            <a:p>
              <a:pPr algn="ctr">
                <a:lnSpc>
                  <a:spcPct val="110000"/>
                </a:lnSpc>
              </a:pPr>
              <a:r>
                <a:rPr lang="zh-CN" altLang="en-US" sz="1600" b="1">
                  <a:solidFill>
                    <a:srgbClr val="2F4D92"/>
                  </a:solidFill>
                  <a:latin typeface="Times New Roman" panose="02020603050405020304" pitchFamily="18" charset="0"/>
                  <a:ea typeface="微软雅黑" panose="020B0503020204020204" charset="-122"/>
                </a:rPr>
                <a:t>欧盟供应链韧性指数</a:t>
              </a:r>
              <a:endParaRPr lang="zh-CN" altLang="en-US" sz="1600" b="1">
                <a:solidFill>
                  <a:srgbClr val="2F4D92"/>
                </a:solidFill>
                <a:latin typeface="Times New Roman" panose="02020603050405020304" pitchFamily="18" charset="0"/>
                <a:ea typeface="微软雅黑" panose="020B0503020204020204" charset="-122"/>
              </a:endParaRPr>
            </a:p>
            <a:p>
              <a:pPr algn="ctr">
                <a:lnSpc>
                  <a:spcPct val="110000"/>
                </a:lnSpc>
              </a:pPr>
              <a:r>
                <a:rPr lang="en-US" altLang="zh-CN" sz="1600" b="1">
                  <a:solidFill>
                    <a:srgbClr val="2F4D92"/>
                  </a:solidFill>
                  <a:latin typeface="Times New Roman" panose="02020603050405020304" pitchFamily="18" charset="0"/>
                  <a:ea typeface="微软雅黑" panose="020B0503020204020204" charset="-122"/>
                </a:rPr>
                <a:t> </a:t>
              </a:r>
              <a:r>
                <a:rPr lang="en-US" altLang="zh-CN" sz="1200">
                  <a:solidFill>
                    <a:schemeClr val="tx1"/>
                  </a:solidFill>
                  <a:latin typeface="Times New Roman" panose="02020603050405020304" pitchFamily="18" charset="0"/>
                  <a:ea typeface="微软雅黑" panose="020B0503020204020204" charset="-122"/>
                </a:rPr>
                <a:t>EUSCRI</a:t>
              </a:r>
              <a:endParaRPr lang="en-US" altLang="zh-CN" sz="1200">
                <a:solidFill>
                  <a:schemeClr val="tx1"/>
                </a:solidFill>
                <a:latin typeface="Times New Roman" panose="02020603050405020304" pitchFamily="18" charset="0"/>
                <a:ea typeface="微软雅黑" panose="020B0503020204020204" charset="-122"/>
              </a:endParaRPr>
            </a:p>
          </p:txBody>
        </p:sp>
        <p:sp>
          <p:nvSpPr>
            <p:cNvPr id="22" name="文本框 21"/>
            <p:cNvSpPr txBox="1"/>
            <p:nvPr>
              <p:custDataLst>
                <p:tags r:id="rId16"/>
              </p:custDataLst>
            </p:nvPr>
          </p:nvSpPr>
          <p:spPr>
            <a:xfrm>
              <a:off x="1388" y="7944"/>
              <a:ext cx="4196" cy="725"/>
            </a:xfrm>
            <a:prstGeom prst="rect">
              <a:avLst/>
            </a:prstGeom>
            <a:noFill/>
          </p:spPr>
          <p:txBody>
            <a:bodyPr wrap="square" rtlCol="0">
              <a:spAutoFit/>
            </a:bodyPr>
            <a:p>
              <a:pPr algn="ctr"/>
              <a:r>
                <a:rPr lang="en-US" altLang="zh-CN" sz="2400" b="1">
                  <a:solidFill>
                    <a:srgbClr val="2F4D92"/>
                  </a:solidFill>
                  <a:latin typeface="Times New Roman" panose="02020603050405020304" pitchFamily="18" charset="0"/>
                  <a:ea typeface="微软雅黑" panose="020B0503020204020204" charset="-122"/>
                </a:rPr>
                <a:t>1</a:t>
              </a:r>
              <a:r>
                <a:rPr lang="en-US" altLang="zh-CN" sz="2400" b="1">
                  <a:solidFill>
                    <a:schemeClr val="tx2"/>
                  </a:solidFill>
                  <a:latin typeface="Times New Roman" panose="02020603050405020304" pitchFamily="18" charset="0"/>
                  <a:ea typeface="微软雅黑" panose="020B0503020204020204" charset="-122"/>
                  <a:sym typeface="+mn-ea"/>
                </a:rPr>
                <a:t>→</a:t>
              </a:r>
              <a:r>
                <a:rPr lang="en-US" altLang="zh-CN" sz="2400" b="1">
                  <a:solidFill>
                    <a:srgbClr val="2F4D92"/>
                  </a:solidFill>
                  <a:latin typeface="Times New Roman" panose="02020603050405020304" pitchFamily="18" charset="0"/>
                  <a:ea typeface="微软雅黑" panose="020B0503020204020204" charset="-122"/>
                </a:rPr>
                <a:t>1.094</a:t>
              </a:r>
              <a:endParaRPr lang="en-US" altLang="zh-CN" sz="2400" b="1">
                <a:solidFill>
                  <a:srgbClr val="2F4D92"/>
                </a:solidFill>
                <a:latin typeface="Times New Roman" panose="02020603050405020304" pitchFamily="18" charset="0"/>
                <a:ea typeface="微软雅黑" panose="020B0503020204020204" charset="-122"/>
              </a:endParaRPr>
            </a:p>
          </p:txBody>
        </p:sp>
        <p:sp>
          <p:nvSpPr>
            <p:cNvPr id="23" name="文本框 22"/>
            <p:cNvSpPr txBox="1"/>
            <p:nvPr>
              <p:custDataLst>
                <p:tags r:id="rId17"/>
              </p:custDataLst>
            </p:nvPr>
          </p:nvSpPr>
          <p:spPr>
            <a:xfrm>
              <a:off x="1388" y="8740"/>
              <a:ext cx="4196" cy="463"/>
            </a:xfrm>
            <a:prstGeom prst="rect">
              <a:avLst/>
            </a:prstGeom>
            <a:noFill/>
          </p:spPr>
          <p:txBody>
            <a:bodyPr wrap="square" rtlCol="0">
              <a:spAutoFit/>
            </a:bodyPr>
            <a:p>
              <a:pPr algn="ctr">
                <a:lnSpc>
                  <a:spcPct val="110000"/>
                </a:lnSpc>
              </a:pPr>
              <a:r>
                <a:rPr lang="zh-CN" altLang="en-US" sz="1200">
                  <a:solidFill>
                    <a:schemeClr val="tx1"/>
                  </a:solidFill>
                  <a:latin typeface="Times New Roman" panose="02020603050405020304" pitchFamily="18" charset="0"/>
                  <a:ea typeface="微软雅黑" panose="020B0503020204020204" charset="-122"/>
                </a:rPr>
                <a:t>年均复合增长率</a:t>
              </a:r>
              <a:r>
                <a:rPr lang="en-US" altLang="zh-CN" sz="1200">
                  <a:solidFill>
                    <a:schemeClr val="tx1"/>
                  </a:solidFill>
                  <a:latin typeface="Times New Roman" panose="02020603050405020304" pitchFamily="18" charset="0"/>
                  <a:ea typeface="微软雅黑" panose="020B0503020204020204" charset="-122"/>
                </a:rPr>
                <a:t> CAGR </a:t>
              </a:r>
              <a:endParaRPr lang="en-US" altLang="zh-CN" sz="1200">
                <a:solidFill>
                  <a:schemeClr val="tx1"/>
                </a:solidFill>
                <a:latin typeface="Times New Roman" panose="02020603050405020304" pitchFamily="18" charset="0"/>
                <a:ea typeface="微软雅黑" panose="020B0503020204020204" charset="-122"/>
              </a:endParaRPr>
            </a:p>
          </p:txBody>
        </p:sp>
        <p:cxnSp>
          <p:nvCxnSpPr>
            <p:cNvPr id="24" name="直接连接符 23"/>
            <p:cNvCxnSpPr/>
            <p:nvPr>
              <p:custDataLst>
                <p:tags r:id="rId18"/>
              </p:custDataLst>
            </p:nvPr>
          </p:nvCxnSpPr>
          <p:spPr>
            <a:xfrm>
              <a:off x="1698" y="8697"/>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19"/>
              </p:custDataLst>
            </p:nvPr>
          </p:nvSpPr>
          <p:spPr>
            <a:xfrm>
              <a:off x="1388" y="9203"/>
              <a:ext cx="4196" cy="580"/>
            </a:xfrm>
            <a:prstGeom prst="rect">
              <a:avLst/>
            </a:prstGeom>
            <a:noFill/>
          </p:spPr>
          <p:txBody>
            <a:bodyPr wrap="square" rtlCol="0">
              <a:spAutoFit/>
            </a:bodyPr>
            <a:p>
              <a:pPr algn="ctr"/>
              <a:r>
                <a:rPr lang="en-US" altLang="zh-CN" b="1">
                  <a:solidFill>
                    <a:srgbClr val="2F4D92"/>
                  </a:solidFill>
                  <a:latin typeface="Times New Roman" panose="02020603050405020304" pitchFamily="18" charset="0"/>
                  <a:ea typeface="微软雅黑" panose="020B0503020204020204" charset="-122"/>
                </a:rPr>
                <a:t>1.29%</a:t>
              </a:r>
              <a:endParaRPr lang="en-US" altLang="zh-CN" b="1">
                <a:solidFill>
                  <a:srgbClr val="2F4D92"/>
                </a:solidFill>
                <a:latin typeface="Times New Roman" panose="02020603050405020304" pitchFamily="18" charset="0"/>
                <a:ea typeface="微软雅黑" panose="020B0503020204020204" charset="-122"/>
              </a:endParaRPr>
            </a:p>
          </p:txBody>
        </p:sp>
      </p:grpSp>
      <p:grpSp>
        <p:nvGrpSpPr>
          <p:cNvPr id="28" name="组合 27"/>
          <p:cNvGrpSpPr/>
          <p:nvPr/>
        </p:nvGrpSpPr>
        <p:grpSpPr>
          <a:xfrm>
            <a:off x="4499610" y="2608580"/>
            <a:ext cx="7056120" cy="3167380"/>
            <a:chOff x="6060" y="3702"/>
            <a:chExt cx="11112" cy="4988"/>
          </a:xfrm>
        </p:grpSpPr>
        <p:graphicFrame>
          <p:nvGraphicFramePr>
            <p:cNvPr id="4" name="图表 3"/>
            <p:cNvGraphicFramePr/>
            <p:nvPr/>
          </p:nvGraphicFramePr>
          <p:xfrm>
            <a:off x="6060" y="3702"/>
            <a:ext cx="11112" cy="4989"/>
          </p:xfrm>
          <a:graphic>
            <a:graphicData uri="http://schemas.openxmlformats.org/drawingml/2006/chart">
              <c:chart xmlns:c="http://schemas.openxmlformats.org/drawingml/2006/chart" xmlns:r="http://schemas.openxmlformats.org/officeDocument/2006/relationships" r:id="rId1"/>
            </a:graphicData>
          </a:graphic>
        </p:graphicFrame>
        <p:sp>
          <p:nvSpPr>
            <p:cNvPr id="45" name="任意多边形 44"/>
            <p:cNvSpPr/>
            <p:nvPr>
              <p:custDataLst>
                <p:tags r:id="rId20"/>
              </p:custDataLst>
            </p:nvPr>
          </p:nvSpPr>
          <p:spPr>
            <a:xfrm>
              <a:off x="9765" y="3726"/>
              <a:ext cx="2642" cy="3118"/>
            </a:xfrm>
            <a:custGeom>
              <a:avLst/>
              <a:gdLst>
                <a:gd name="connsiteX0" fmla="*/ 0 w 2642"/>
                <a:gd name="connsiteY0" fmla="*/ 0 h 3118"/>
                <a:gd name="connsiteX1" fmla="*/ 2594 w 2642"/>
                <a:gd name="connsiteY1" fmla="*/ 0 h 3118"/>
                <a:gd name="connsiteX2" fmla="*/ 2642 w 2642"/>
                <a:gd name="connsiteY2" fmla="*/ 3106 h 3118"/>
                <a:gd name="connsiteX3" fmla="*/ 0 w 2642"/>
                <a:gd name="connsiteY3" fmla="*/ 3118 h 3118"/>
                <a:gd name="connsiteX4" fmla="*/ 0 w 2642"/>
                <a:gd name="connsiteY4" fmla="*/ 0 h 3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 h="3118">
                  <a:moveTo>
                    <a:pt x="0" y="0"/>
                  </a:moveTo>
                  <a:lnTo>
                    <a:pt x="2594" y="0"/>
                  </a:lnTo>
                  <a:lnTo>
                    <a:pt x="2642" y="3106"/>
                  </a:lnTo>
                  <a:lnTo>
                    <a:pt x="0" y="3118"/>
                  </a:lnTo>
                  <a:lnTo>
                    <a:pt x="0" y="0"/>
                  </a:lnTo>
                  <a:close/>
                </a:path>
              </a:pathLst>
            </a:custGeom>
            <a:solidFill>
              <a:schemeClr val="bg2">
                <a:lumMod val="90000"/>
                <a:alpha val="1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7180" y="5659"/>
              <a:ext cx="9138" cy="1191"/>
            </a:xfrm>
            <a:prstGeom prst="rect">
              <a:avLst/>
            </a:prstGeom>
            <a:solidFill>
              <a:schemeClr val="accent1">
                <a:lumMod val="40000"/>
                <a:lumOff val="60000"/>
                <a:alpha val="20000"/>
              </a:schemeClr>
            </a:solidFill>
          </p:spPr>
          <p:txBody>
            <a:bodyPr wrap="square" rtlCol="0">
              <a:noAutofit/>
            </a:bodyPr>
            <a:p>
              <a:endParaRPr lang="zh-CN" altLang="en-US"/>
            </a:p>
          </p:txBody>
        </p:sp>
        <p:sp>
          <p:nvSpPr>
            <p:cNvPr id="36" name="文本框 35"/>
            <p:cNvSpPr txBox="1"/>
            <p:nvPr>
              <p:custDataLst>
                <p:tags r:id="rId21"/>
              </p:custDataLst>
            </p:nvPr>
          </p:nvSpPr>
          <p:spPr>
            <a:xfrm>
              <a:off x="7856" y="3957"/>
              <a:ext cx="2960" cy="800"/>
            </a:xfrm>
            <a:prstGeom prst="rect">
              <a:avLst/>
            </a:prstGeom>
            <a:solidFill>
              <a:schemeClr val="tx2"/>
            </a:solidFill>
            <a:effectLst>
              <a:outerShdw blurRad="50800" dist="38100" dir="8100000" algn="tr" rotWithShape="0">
                <a:prstClr val="black">
                  <a:alpha val="40000"/>
                </a:prstClr>
              </a:outerShdw>
            </a:effectLst>
          </p:spPr>
          <p:txBody>
            <a:bodyPr wrap="square" rtlCol="0">
              <a:noAutofit/>
            </a:bodyPr>
            <a:lstStyle/>
            <a:p>
              <a:pPr indent="0" fontAlgn="auto">
                <a:lnSpc>
                  <a:spcPct val="130000"/>
                </a:lnSpc>
              </a:pPr>
              <a:r>
                <a:rPr lang="zh-CN" altLang="en-US" sz="1000" b="1">
                  <a:solidFill>
                    <a:schemeClr val="bg1"/>
                  </a:solidFill>
                  <a:latin typeface="微软雅黑" panose="020B0503020204020204" charset="-122"/>
                  <a:ea typeface="微软雅黑" panose="020B0503020204020204" charset="-122"/>
                </a:rPr>
                <a:t>美国供应链韧性指数</a:t>
              </a:r>
              <a:r>
                <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rPr>
                <a:t> USSCRI</a:t>
              </a:r>
              <a:endPar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indent="0" algn="ctr" fontAlgn="auto">
                <a:lnSpc>
                  <a:spcPct val="130000"/>
                </a:lnSpc>
              </a:pPr>
              <a:r>
                <a:rPr lang="zh-CN" altLang="en-US" sz="1000">
                  <a:solidFill>
                    <a:schemeClr val="bg1"/>
                  </a:solidFill>
                  <a:latin typeface="微软雅黑" panose="020B0503020204020204" charset="-122"/>
                  <a:ea typeface="微软雅黑" panose="020B0503020204020204" charset="-122"/>
                </a:rPr>
                <a:t>历史高位</a:t>
              </a:r>
              <a:r>
                <a:rPr lang="en-US" altLang="zh-CN" sz="1000">
                  <a:solidFill>
                    <a:schemeClr val="bg1"/>
                  </a:solidFill>
                  <a:latin typeface="微软雅黑" panose="020B0503020204020204" charset="-122"/>
                  <a:ea typeface="微软雅黑" panose="020B0503020204020204" charset="-122"/>
                </a:rPr>
                <a:t> </a:t>
              </a:r>
              <a:r>
                <a:rPr lang="en-US" altLang="zh-CN" sz="1000">
                  <a:solidFill>
                    <a:schemeClr val="bg1"/>
                  </a:solidFill>
                  <a:uFillTx/>
                  <a:latin typeface="Times New Roman" panose="02020603050405020304" pitchFamily="18" charset="0"/>
                  <a:ea typeface="微软雅黑" panose="020B0503020204020204" charset="-122"/>
                  <a:sym typeface="+mn-ea"/>
                </a:rPr>
                <a:t>H</a:t>
              </a:r>
              <a:r>
                <a:rPr lang="en-US" altLang="zh-CN" sz="1000">
                  <a:solidFill>
                    <a:schemeClr val="bg1"/>
                  </a:solidFill>
                  <a:uFillTx/>
                  <a:latin typeface="Times New Roman" panose="02020603050405020304" pitchFamily="18" charset="0"/>
                  <a:ea typeface="微软雅黑" panose="020B0503020204020204" charset="-122"/>
                  <a:sym typeface="+mn-ea"/>
                </a:rPr>
                <a:t>istorical Peak</a:t>
              </a:r>
              <a:endParaRPr lang="en-US" altLang="zh-CN" sz="1000">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22"/>
              </p:custDataLst>
            </p:nvPr>
          </p:nvSpPr>
          <p:spPr>
            <a:xfrm>
              <a:off x="11753" y="4546"/>
              <a:ext cx="2960" cy="800"/>
            </a:xfrm>
            <a:prstGeom prst="rect">
              <a:avLst/>
            </a:prstGeom>
            <a:solidFill>
              <a:srgbClr val="0B358B"/>
            </a:solidFill>
            <a:effectLst>
              <a:outerShdw blurRad="50800" dist="38100" dir="8100000" algn="tr" rotWithShape="0">
                <a:prstClr val="black">
                  <a:alpha val="40000"/>
                </a:prstClr>
              </a:outerShdw>
            </a:effectLst>
          </p:spPr>
          <p:txBody>
            <a:bodyPr wrap="square" rtlCol="0">
              <a:noAutofit/>
            </a:bodyPr>
            <a:lstStyle/>
            <a:p>
              <a:pPr indent="0" fontAlgn="auto">
                <a:lnSpc>
                  <a:spcPct val="130000"/>
                </a:lnSpc>
              </a:pPr>
              <a:r>
                <a:rPr lang="zh-CN" altLang="en-US" sz="1000" b="1">
                  <a:solidFill>
                    <a:schemeClr val="bg1"/>
                  </a:solidFill>
                  <a:latin typeface="微软雅黑" panose="020B0503020204020204" charset="-122"/>
                  <a:ea typeface="微软雅黑" panose="020B0503020204020204" charset="-122"/>
                </a:rPr>
                <a:t>欧盟供应链韧性指数</a:t>
              </a:r>
              <a:r>
                <a:rPr lang="en-US" altLang="zh-CN" sz="1000" b="1">
                  <a:solidFill>
                    <a:schemeClr val="bg1"/>
                  </a:solidFill>
                  <a:latin typeface="微软雅黑" panose="020B0503020204020204" charset="-122"/>
                  <a:ea typeface="微软雅黑" panose="020B0503020204020204" charset="-122"/>
                </a:rPr>
                <a:t> </a:t>
              </a:r>
              <a:r>
                <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rPr>
                <a:t>EUSC</a:t>
              </a:r>
              <a:r>
                <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rPr>
                <a:t>RI</a:t>
              </a:r>
              <a:endPar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indent="0" algn="ctr" fontAlgn="auto">
                <a:lnSpc>
                  <a:spcPct val="130000"/>
                </a:lnSpc>
              </a:pPr>
              <a:r>
                <a:rPr lang="zh-CN" altLang="en-US" sz="1000">
                  <a:solidFill>
                    <a:schemeClr val="bg1"/>
                  </a:solidFill>
                  <a:latin typeface="微软雅黑" panose="020B0503020204020204" charset="-122"/>
                  <a:ea typeface="微软雅黑" panose="020B0503020204020204" charset="-122"/>
                </a:rPr>
                <a:t>历史高位</a:t>
              </a:r>
              <a:r>
                <a:rPr lang="en-US" altLang="zh-CN" sz="1000">
                  <a:solidFill>
                    <a:schemeClr val="bg1"/>
                  </a:solidFill>
                  <a:latin typeface="微软雅黑" panose="020B0503020204020204" charset="-122"/>
                  <a:ea typeface="微软雅黑" panose="020B0503020204020204" charset="-122"/>
                </a:rPr>
                <a:t> </a:t>
              </a:r>
              <a:r>
                <a:rPr lang="en-US" altLang="zh-CN" sz="1000">
                  <a:solidFill>
                    <a:schemeClr val="bg1"/>
                  </a:solidFill>
                  <a:uFillTx/>
                  <a:latin typeface="Times New Roman" panose="02020603050405020304" pitchFamily="18" charset="0"/>
                  <a:ea typeface="微软雅黑" panose="020B0503020204020204" charset="-122"/>
                  <a:sym typeface="+mn-ea"/>
                </a:rPr>
                <a:t>H</a:t>
              </a:r>
              <a:r>
                <a:rPr lang="en-US" altLang="zh-CN" sz="1000">
                  <a:solidFill>
                    <a:schemeClr val="bg1"/>
                  </a:solidFill>
                  <a:uFillTx/>
                  <a:latin typeface="Times New Roman" panose="02020603050405020304" pitchFamily="18" charset="0"/>
                  <a:ea typeface="微软雅黑" panose="020B0503020204020204" charset="-122"/>
                  <a:sym typeface="+mn-ea"/>
                </a:rPr>
                <a:t>istorical Peak</a:t>
              </a:r>
              <a:endParaRPr lang="en-US" altLang="zh-CN" sz="1000">
                <a:solidFill>
                  <a:schemeClr val="bg1"/>
                </a:solidFill>
                <a:latin typeface="微软雅黑" panose="020B0503020204020204" charset="-122"/>
                <a:ea typeface="微软雅黑" panose="020B0503020204020204" charset="-122"/>
              </a:endParaRPr>
            </a:p>
          </p:txBody>
        </p:sp>
        <p:cxnSp>
          <p:nvCxnSpPr>
            <p:cNvPr id="2" name="直接连接符 1"/>
            <p:cNvCxnSpPr/>
            <p:nvPr/>
          </p:nvCxnSpPr>
          <p:spPr>
            <a:xfrm>
              <a:off x="11085" y="3747"/>
              <a:ext cx="16" cy="3855"/>
            </a:xfrm>
            <a:prstGeom prst="line">
              <a:avLst/>
            </a:prstGeom>
            <a:ln>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cxnSp>
          <p:nvCxnSpPr>
            <p:cNvPr id="9" name="直接箭头连接符 8"/>
            <p:cNvCxnSpPr>
              <a:stCxn id="36" idx="3"/>
            </p:cNvCxnSpPr>
            <p:nvPr/>
          </p:nvCxnSpPr>
          <p:spPr>
            <a:xfrm>
              <a:off x="10816" y="4357"/>
              <a:ext cx="190" cy="189"/>
            </a:xfrm>
            <a:prstGeom prst="straightConnector1">
              <a:avLst/>
            </a:prstGeom>
            <a:ln w="15875">
              <a:solidFill>
                <a:srgbClr val="44546A"/>
              </a:solidFill>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00000" y="1518920"/>
            <a:ext cx="9232900" cy="524510"/>
          </a:xfrm>
          <a:prstGeom prst="rect">
            <a:avLst/>
          </a:prstGeom>
          <a:noFill/>
        </p:spPr>
        <p:txBody>
          <a:bodyPr wrap="square" rtlCol="0" anchor="t">
            <a:noAutofit/>
          </a:bodyPr>
          <a:p>
            <a:pPr algn="l"/>
            <a: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The Promotion Index, Connectivity Index, and Innovation Index reached new highs, while the Resilience Index has yet to recover to its historical peak. </a:t>
            </a:r>
            <a:endPar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6" name="文本占位符 15"/>
          <p:cNvSpPr>
            <a:spLocks noGrp="1"/>
          </p:cNvSpPr>
          <p:nvPr/>
        </p:nvSpPr>
        <p:spPr>
          <a:xfrm>
            <a:off x="828000" y="260350"/>
            <a:ext cx="11209020"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en-US" altLang="zh-CN"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2025</a:t>
            </a: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年：各指数增幅差异较大</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year 2025</a:t>
            </a: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 The indices registered notably varied growth rates</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6000" y="1072515"/>
            <a:ext cx="11068050" cy="48069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a:lnSpc>
                <a:spcPct val="130000"/>
              </a:lnSpc>
              <a:buFont typeface="Wingdings" panose="05000000000000000000" charset="0"/>
              <a:buBlip>
                <a:blip r:embed="rId2">
                  <a:extLst>
                    <a:ext uri="{96DAC541-7B7A-43D3-8B79-37D633B846F1}">
                      <asvg:svgBlip xmlns:asvg="http://schemas.microsoft.com/office/drawing/2016/SVG/main" r:embed="rId3"/>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促进指数、连接指数、创新指数再创新高，韧性指数仍未恢复至历史高位。</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sp>
        <p:nvSpPr>
          <p:cNvPr id="12" name="文本框 11"/>
          <p:cNvSpPr txBox="1"/>
          <p:nvPr/>
        </p:nvSpPr>
        <p:spPr>
          <a:xfrm>
            <a:off x="781685" y="5845810"/>
            <a:ext cx="5288915" cy="626110"/>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zh-CN" sz="12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2018-202</a:t>
            </a:r>
            <a:r>
              <a:rPr lang="en-US" altLang="zh-CN" sz="12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5</a:t>
            </a:r>
            <a:r>
              <a:rPr lang="zh-CN" altLang="zh-CN" sz="1200" b="1"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年各指数走势折线图</a:t>
            </a:r>
            <a:endParaRPr lang="zh-CN" altLang="en-US" sz="1200" b="1" dirty="0">
              <a:solidFill>
                <a:schemeClr val="tx1"/>
              </a:solidFill>
              <a:effectLst/>
              <a:latin typeface="微软雅黑" panose="020B0503020204020204" charset="-122"/>
              <a:ea typeface="微软雅黑" panose="020B0503020204020204" charset="-122"/>
            </a:endParaRPr>
          </a:p>
          <a:p>
            <a:pPr algn="ctr"/>
            <a:r>
              <a:rPr lang="en-US" altLang="zh-CN" sz="10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Line Chart of the Trends of Four Indices from 2018 to 2025</a:t>
            </a:r>
            <a:endParaRPr lang="en-US" altLang="zh-CN" sz="10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ctr"/>
            <a:r>
              <a:rPr lang="zh-CN" altLang="zh-CN" sz="1000" dirty="0">
                <a:solidFill>
                  <a:schemeClr val="tx1"/>
                </a:solidFill>
                <a:effectLst/>
                <a:latin typeface="微软雅黑" panose="020B0503020204020204" charset="-122"/>
                <a:ea typeface="微软雅黑" panose="020B0503020204020204" charset="-122"/>
                <a:cs typeface="微软雅黑" panose="020B0503020204020204" charset="-122"/>
              </a:rPr>
              <a:t>资料来源</a:t>
            </a:r>
            <a:r>
              <a:rPr lang="en-US" altLang="zh-CN" sz="1000" dirty="0">
                <a:solidFill>
                  <a:schemeClr val="tx1"/>
                </a:solidFill>
                <a:effectLst/>
                <a:latin typeface="微软雅黑" panose="020B0503020204020204" charset="-122"/>
                <a:ea typeface="微软雅黑" panose="020B0503020204020204" charset="-122"/>
                <a:cs typeface="微软雅黑" panose="020B0503020204020204" charset="-122"/>
              </a:rPr>
              <a:t>/</a:t>
            </a:r>
            <a:r>
              <a:rPr lang="en-US" altLang="zh-CN" sz="10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Source</a:t>
            </a:r>
            <a:r>
              <a:rPr lang="zh-CN" altLang="zh-CN" sz="10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000" dirty="0">
                <a:solidFill>
                  <a:schemeClr val="tx1"/>
                </a:solidFill>
                <a:effectLst/>
                <a:latin typeface="微软雅黑" panose="020B0503020204020204" charset="-122"/>
                <a:ea typeface="微软雅黑" panose="020B0503020204020204" charset="-122"/>
                <a:cs typeface="微软雅黑" panose="020B0503020204020204" charset="-122"/>
                <a:sym typeface="+mn-ea"/>
              </a:rPr>
              <a:t>中国贸促会研究院/ </a:t>
            </a:r>
            <a:r>
              <a:rPr lang="en-US" altLang="zh-CN" sz="1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CCPIT Academy</a:t>
            </a:r>
            <a:r>
              <a:rPr lang="zh-CN" altLang="en-US" sz="1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1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4" name="组合 3"/>
          <p:cNvGrpSpPr/>
          <p:nvPr/>
        </p:nvGrpSpPr>
        <p:grpSpPr>
          <a:xfrm>
            <a:off x="813435" y="2068195"/>
            <a:ext cx="5255895" cy="3782695"/>
            <a:chOff x="1005" y="3233"/>
            <a:chExt cx="8277" cy="5957"/>
          </a:xfrm>
        </p:grpSpPr>
        <p:graphicFrame>
          <p:nvGraphicFramePr>
            <p:cNvPr id="13" name="图表 12"/>
            <p:cNvGraphicFramePr/>
            <p:nvPr/>
          </p:nvGraphicFramePr>
          <p:xfrm>
            <a:off x="1005" y="4223"/>
            <a:ext cx="8277" cy="4967"/>
          </p:xfrm>
          <a:graphic>
            <a:graphicData uri="http://schemas.openxmlformats.org/drawingml/2006/chart">
              <c:chart xmlns:c="http://schemas.openxmlformats.org/drawingml/2006/chart" xmlns:r="http://schemas.openxmlformats.org/officeDocument/2006/relationships" r:id="rId1"/>
            </a:graphicData>
          </a:graphic>
        </p:graphicFrame>
        <p:cxnSp>
          <p:nvCxnSpPr>
            <p:cNvPr id="22" name="直接连接符 21"/>
            <p:cNvCxnSpPr/>
            <p:nvPr/>
          </p:nvCxnSpPr>
          <p:spPr>
            <a:xfrm>
              <a:off x="8600" y="4257"/>
              <a:ext cx="16" cy="3969"/>
            </a:xfrm>
            <a:prstGeom prst="line">
              <a:avLst/>
            </a:prstGeom>
            <a:ln>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a:off x="4884" y="4257"/>
              <a:ext cx="16" cy="3969"/>
            </a:xfrm>
            <a:prstGeom prst="line">
              <a:avLst/>
            </a:prstGeom>
            <a:ln>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
          <p:nvSpPr>
            <p:cNvPr id="36" name="文本框 35"/>
            <p:cNvSpPr txBox="1"/>
            <p:nvPr/>
          </p:nvSpPr>
          <p:spPr>
            <a:xfrm>
              <a:off x="3448" y="3233"/>
              <a:ext cx="1884" cy="838"/>
            </a:xfrm>
            <a:prstGeom prst="roundRect">
              <a:avLst>
                <a:gd name="adj" fmla="val 7159"/>
              </a:avLst>
            </a:prstGeom>
            <a:solidFill>
              <a:schemeClr val="accent1">
                <a:lumMod val="60000"/>
                <a:lumOff val="40000"/>
              </a:schemeClr>
            </a:solidFill>
            <a:effectLst>
              <a:outerShdw blurRad="50800" dist="38100" dir="8100000" algn="tr" rotWithShape="0">
                <a:prstClr val="black">
                  <a:alpha val="40000"/>
                </a:prstClr>
              </a:outerShdw>
            </a:effectLst>
          </p:spPr>
          <p:txBody>
            <a:bodyPr wrap="square" rtlCol="0">
              <a:noAutofit/>
            </a:bodyPr>
            <a:lstStyle/>
            <a:p>
              <a:r>
                <a:rPr lang="zh-CN" altLang="en-US" sz="1000">
                  <a:solidFill>
                    <a:schemeClr val="bg1"/>
                  </a:solidFill>
                  <a:uFillTx/>
                  <a:latin typeface="Times New Roman" panose="02020603050405020304" pitchFamily="18" charset="0"/>
                  <a:ea typeface="微软雅黑" panose="020B0503020204020204" charset="-122"/>
                </a:rPr>
                <a:t>韧性指数</a:t>
              </a:r>
              <a:r>
                <a:rPr lang="en-US" altLang="zh-CN" sz="1000">
                  <a:solidFill>
                    <a:schemeClr val="bg1"/>
                  </a:solidFill>
                  <a:uFillTx/>
                  <a:latin typeface="Times New Roman" panose="02020603050405020304" pitchFamily="18" charset="0"/>
                  <a:ea typeface="微软雅黑" panose="020B0503020204020204" charset="-122"/>
                </a:rPr>
                <a:t> GSCRI</a:t>
              </a:r>
              <a:endParaRPr lang="en-US" altLang="zh-CN" sz="1000">
                <a:solidFill>
                  <a:schemeClr val="bg1"/>
                </a:solidFill>
                <a:uFillTx/>
                <a:latin typeface="Times New Roman" panose="02020603050405020304" pitchFamily="18" charset="0"/>
                <a:ea typeface="微软雅黑" panose="020B0503020204020204" charset="-122"/>
              </a:endParaRPr>
            </a:p>
            <a:p>
              <a:pPr algn="ctr"/>
              <a:r>
                <a:rPr lang="zh-CN" altLang="en-US" sz="1000">
                  <a:solidFill>
                    <a:schemeClr val="bg1"/>
                  </a:solidFill>
                  <a:uFillTx/>
                  <a:latin typeface="Times New Roman" panose="02020603050405020304" pitchFamily="18" charset="0"/>
                  <a:ea typeface="微软雅黑" panose="020B0503020204020204" charset="-122"/>
                </a:rPr>
                <a:t>历史高位</a:t>
              </a:r>
              <a:endParaRPr lang="zh-CN" altLang="en-US" sz="1000">
                <a:solidFill>
                  <a:schemeClr val="bg1"/>
                </a:solidFill>
                <a:uFillTx/>
                <a:latin typeface="Times New Roman" panose="02020603050405020304" pitchFamily="18" charset="0"/>
                <a:ea typeface="微软雅黑" panose="020B0503020204020204" charset="-122"/>
              </a:endParaRPr>
            </a:p>
            <a:p>
              <a:pPr algn="ctr"/>
              <a:r>
                <a:rPr lang="en-US" altLang="zh-CN" sz="1000">
                  <a:solidFill>
                    <a:schemeClr val="bg1"/>
                  </a:solidFill>
                  <a:uFillTx/>
                  <a:latin typeface="Times New Roman" panose="02020603050405020304" pitchFamily="18" charset="0"/>
                  <a:ea typeface="微软雅黑" panose="020B0503020204020204" charset="-122"/>
                </a:rPr>
                <a:t>Historical Peak</a:t>
              </a:r>
              <a:endParaRPr lang="en-US" altLang="zh-CN" sz="1000">
                <a:solidFill>
                  <a:schemeClr val="bg1"/>
                </a:solidFill>
                <a:uFillTx/>
                <a:latin typeface="Times New Roman" panose="02020603050405020304" pitchFamily="18" charset="0"/>
                <a:ea typeface="微软雅黑" panose="020B0503020204020204" charset="-122"/>
              </a:endParaRPr>
            </a:p>
          </p:txBody>
        </p:sp>
        <p:sp>
          <p:nvSpPr>
            <p:cNvPr id="37" name="文本框 36"/>
            <p:cNvSpPr txBox="1"/>
            <p:nvPr/>
          </p:nvSpPr>
          <p:spPr>
            <a:xfrm>
              <a:off x="5750" y="3233"/>
              <a:ext cx="3499" cy="838"/>
            </a:xfrm>
            <a:prstGeom prst="roundRect">
              <a:avLst>
                <a:gd name="adj" fmla="val 12125"/>
              </a:avLst>
            </a:prstGeom>
            <a:solidFill>
              <a:schemeClr val="accent1">
                <a:lumMod val="60000"/>
                <a:lumOff val="40000"/>
              </a:schemeClr>
            </a:solidFill>
            <a:effectLst>
              <a:outerShdw blurRad="50800" dist="38100" dir="8100000" algn="tr" rotWithShape="0">
                <a:prstClr val="black">
                  <a:alpha val="40000"/>
                </a:prstClr>
              </a:outerShdw>
            </a:effectLst>
          </p:spPr>
          <p:txBody>
            <a:bodyPr wrap="square" rtlCol="0">
              <a:noAutofit/>
            </a:bodyPr>
            <a:lstStyle/>
            <a:p>
              <a:r>
                <a:rPr lang="zh-CN" altLang="en-US" sz="1000">
                  <a:solidFill>
                    <a:schemeClr val="bg1"/>
                  </a:solidFill>
                  <a:uFillTx/>
                  <a:latin typeface="Times New Roman" panose="02020603050405020304" pitchFamily="18" charset="0"/>
                  <a:ea typeface="微软雅黑" panose="020B0503020204020204" charset="-122"/>
                  <a:sym typeface="+mn-ea"/>
                </a:rPr>
                <a:t>促进指数</a:t>
              </a:r>
              <a:r>
                <a:rPr lang="en-US" altLang="zh-CN" sz="1000">
                  <a:solidFill>
                    <a:schemeClr val="bg1"/>
                  </a:solidFill>
                  <a:uFillTx/>
                  <a:latin typeface="Times New Roman" panose="02020603050405020304" pitchFamily="18" charset="0"/>
                  <a:ea typeface="微软雅黑" panose="020B0503020204020204" charset="-122"/>
                  <a:sym typeface="+mn-ea"/>
                </a:rPr>
                <a:t> GSCPI   </a:t>
              </a:r>
              <a:r>
                <a:rPr lang="zh-CN" altLang="en-US" sz="1000">
                  <a:solidFill>
                    <a:schemeClr val="bg1"/>
                  </a:solidFill>
                  <a:uFillTx/>
                  <a:latin typeface="Times New Roman" panose="02020603050405020304" pitchFamily="18" charset="0"/>
                  <a:ea typeface="微软雅黑" panose="020B0503020204020204" charset="-122"/>
                  <a:sym typeface="+mn-ea"/>
                </a:rPr>
                <a:t>连接指数</a:t>
              </a:r>
              <a:r>
                <a:rPr lang="en-US" altLang="zh-CN" sz="1000">
                  <a:solidFill>
                    <a:schemeClr val="bg1"/>
                  </a:solidFill>
                  <a:uFillTx/>
                  <a:latin typeface="Times New Roman" panose="02020603050405020304" pitchFamily="18" charset="0"/>
                  <a:ea typeface="微软雅黑" panose="020B0503020204020204" charset="-122"/>
                  <a:sym typeface="+mn-ea"/>
                </a:rPr>
                <a:t> GSCCI</a:t>
              </a:r>
              <a:r>
                <a:rPr lang="zh-CN" altLang="en-US" sz="1000">
                  <a:solidFill>
                    <a:schemeClr val="bg1"/>
                  </a:solidFill>
                  <a:uFillTx/>
                  <a:latin typeface="Times New Roman" panose="02020603050405020304" pitchFamily="18" charset="0"/>
                  <a:ea typeface="微软雅黑" panose="020B0503020204020204" charset="-122"/>
                  <a:sym typeface="+mn-ea"/>
                </a:rPr>
                <a:t>创新指数</a:t>
              </a:r>
              <a:r>
                <a:rPr lang="en-US" altLang="zh-CN" sz="1000">
                  <a:solidFill>
                    <a:schemeClr val="bg1"/>
                  </a:solidFill>
                  <a:uFillTx/>
                  <a:latin typeface="Times New Roman" panose="02020603050405020304" pitchFamily="18" charset="0"/>
                  <a:ea typeface="微软雅黑" panose="020B0503020204020204" charset="-122"/>
                  <a:sym typeface="+mn-ea"/>
                </a:rPr>
                <a:t> GSCII    </a:t>
              </a:r>
              <a:endParaRPr lang="en-US" altLang="zh-CN" sz="1000">
                <a:solidFill>
                  <a:schemeClr val="bg1"/>
                </a:solidFill>
                <a:uFillTx/>
                <a:latin typeface="Times New Roman" panose="02020603050405020304" pitchFamily="18" charset="0"/>
                <a:ea typeface="微软雅黑" panose="020B0503020204020204" charset="-122"/>
                <a:sym typeface="+mn-ea"/>
              </a:endParaRPr>
            </a:p>
            <a:p>
              <a:r>
                <a:rPr lang="zh-CN" altLang="en-US" sz="1000">
                  <a:solidFill>
                    <a:schemeClr val="bg1"/>
                  </a:solidFill>
                  <a:uFillTx/>
                  <a:latin typeface="Times New Roman" panose="02020603050405020304" pitchFamily="18" charset="0"/>
                  <a:ea typeface="微软雅黑" panose="020B0503020204020204" charset="-122"/>
                </a:rPr>
                <a:t>再创新高</a:t>
              </a:r>
              <a:r>
                <a:rPr lang="en-US" altLang="zh-CN" sz="1000">
                  <a:solidFill>
                    <a:schemeClr val="bg1"/>
                  </a:solidFill>
                  <a:uFillTx/>
                  <a:latin typeface="Times New Roman" panose="02020603050405020304" pitchFamily="18" charset="0"/>
                  <a:ea typeface="微软雅黑" panose="020B0503020204020204" charset="-122"/>
                </a:rPr>
                <a:t> R</a:t>
              </a:r>
              <a:r>
                <a:rPr lang="en-US" altLang="zh-CN" sz="1000">
                  <a:solidFill>
                    <a:schemeClr val="bg1"/>
                  </a:solidFill>
                  <a:uFillTx/>
                  <a:latin typeface="Times New Roman" panose="02020603050405020304" pitchFamily="18" charset="0"/>
                  <a:ea typeface="微软雅黑" panose="020B0503020204020204" charset="-122"/>
                </a:rPr>
                <a:t>eached New Highs</a:t>
              </a:r>
              <a:endParaRPr lang="en-US" altLang="zh-CN" sz="1000">
                <a:solidFill>
                  <a:schemeClr val="bg1"/>
                </a:solidFill>
                <a:uFillTx/>
                <a:latin typeface="Times New Roman" panose="02020603050405020304" pitchFamily="18" charset="0"/>
                <a:ea typeface="微软雅黑" panose="020B0503020204020204" charset="-122"/>
              </a:endParaRPr>
            </a:p>
          </p:txBody>
        </p:sp>
      </p:grpSp>
      <p:grpSp>
        <p:nvGrpSpPr>
          <p:cNvPr id="9" name="组合 8"/>
          <p:cNvGrpSpPr/>
          <p:nvPr>
            <p:custDataLst>
              <p:tags r:id="rId4"/>
            </p:custDataLst>
          </p:nvPr>
        </p:nvGrpSpPr>
        <p:grpSpPr>
          <a:xfrm>
            <a:off x="6387465" y="2489200"/>
            <a:ext cx="2524125" cy="1714500"/>
            <a:chOff x="9843" y="3196"/>
            <a:chExt cx="3975" cy="2700"/>
          </a:xfrm>
          <a:effectLst>
            <a:outerShdw blurRad="50800" dist="38100" dir="8100000" algn="tr" rotWithShape="0">
              <a:prstClr val="black">
                <a:alpha val="40000"/>
              </a:prstClr>
            </a:outerShdw>
          </a:effectLst>
        </p:grpSpPr>
        <p:sp>
          <p:nvSpPr>
            <p:cNvPr id="39" name="同侧圆角矩形 38"/>
            <p:cNvSpPr/>
            <p:nvPr>
              <p:custDataLst>
                <p:tags r:id="rId5"/>
              </p:custDataLst>
            </p:nvPr>
          </p:nvSpPr>
          <p:spPr>
            <a:xfrm>
              <a:off x="10129" y="3196"/>
              <a:ext cx="3552" cy="222"/>
            </a:xfrm>
            <a:prstGeom prst="round2SameRect">
              <a:avLst>
                <a:gd name="adj1" fmla="val 50000"/>
                <a:gd name="adj2" fmla="val 0"/>
              </a:avLst>
            </a:prstGeom>
            <a:solidFill>
              <a:srgbClr val="103F9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圆角矩形 39"/>
            <p:cNvSpPr/>
            <p:nvPr>
              <p:custDataLst>
                <p:tags r:id="rId6"/>
              </p:custDataLst>
            </p:nvPr>
          </p:nvSpPr>
          <p:spPr>
            <a:xfrm>
              <a:off x="9844" y="3288"/>
              <a:ext cx="3969" cy="2608"/>
            </a:xfrm>
            <a:prstGeom prst="roundRect">
              <a:avLst>
                <a:gd name="adj" fmla="val 6245"/>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文本框 40"/>
            <p:cNvSpPr txBox="1"/>
            <p:nvPr>
              <p:custDataLst>
                <p:tags r:id="rId7"/>
              </p:custDataLst>
            </p:nvPr>
          </p:nvSpPr>
          <p:spPr>
            <a:xfrm>
              <a:off x="9910" y="3288"/>
              <a:ext cx="3905" cy="815"/>
            </a:xfrm>
            <a:prstGeom prst="rect">
              <a:avLst/>
            </a:prstGeom>
            <a:noFill/>
          </p:spPr>
          <p:txBody>
            <a:bodyPr wrap="square" rtlCol="0" anchor="ctr" anchorCtr="0">
              <a:noAutofit/>
            </a:bodyPr>
            <a:p>
              <a:pPr algn="ctr">
                <a:lnSpc>
                  <a:spcPct val="110000"/>
                </a:lnSpc>
              </a:pPr>
              <a:r>
                <a:rPr lang="en-US" altLang="zh-CN" sz="1600" b="1">
                  <a:solidFill>
                    <a:srgbClr val="2F4D92"/>
                  </a:solidFill>
                  <a:latin typeface="微软雅黑" panose="020B0503020204020204" charset="-122"/>
                  <a:ea typeface="微软雅黑" panose="020B0503020204020204" charset="-122"/>
                </a:rPr>
                <a:t>     </a:t>
              </a:r>
              <a:r>
                <a:rPr lang="zh-CN" altLang="en-US" sz="1600" b="1">
                  <a:solidFill>
                    <a:srgbClr val="2F4D92"/>
                  </a:solidFill>
                  <a:latin typeface="微软雅黑" panose="020B0503020204020204" charset="-122"/>
                  <a:ea typeface="微软雅黑" panose="020B0503020204020204" charset="-122"/>
                </a:rPr>
                <a:t>促进指数</a:t>
              </a:r>
              <a:r>
                <a:rPr lang="en-US" altLang="zh-CN" sz="1600" b="1">
                  <a:solidFill>
                    <a:srgbClr val="2F4D9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rPr>
                <a:t>GSCPI</a:t>
              </a:r>
              <a:endPar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2" name="文本框 41"/>
            <p:cNvSpPr txBox="1"/>
            <p:nvPr>
              <p:custDataLst>
                <p:tags r:id="rId8"/>
              </p:custDataLst>
            </p:nvPr>
          </p:nvSpPr>
          <p:spPr>
            <a:xfrm>
              <a:off x="9843" y="4090"/>
              <a:ext cx="3913" cy="580"/>
            </a:xfrm>
            <a:prstGeom prst="rect">
              <a:avLst/>
            </a:prstGeom>
            <a:noFill/>
          </p:spPr>
          <p:txBody>
            <a:bodyPr wrap="square" rtlCol="0">
              <a:spAutoFit/>
            </a:bodyPr>
            <a:p>
              <a:pPr algn="ctr"/>
              <a:r>
                <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rPr>
                <a:t>4.93%</a:t>
              </a:r>
              <a:endPar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3" name="文本框 42"/>
            <p:cNvSpPr txBox="1"/>
            <p:nvPr>
              <p:custDataLst>
                <p:tags r:id="rId9"/>
              </p:custDataLst>
            </p:nvPr>
          </p:nvSpPr>
          <p:spPr>
            <a:xfrm>
              <a:off x="9844" y="4874"/>
              <a:ext cx="3970" cy="907"/>
            </a:xfrm>
            <a:prstGeom prst="rect">
              <a:avLst/>
            </a:prstGeom>
            <a:noFill/>
          </p:spPr>
          <p:txBody>
            <a:bodyPr wrap="square" rtlCol="0" anchor="ctr" anchorCtr="0">
              <a:noAutofit/>
            </a:bodyPr>
            <a:p>
              <a:pPr algn="ctr">
                <a:lnSpc>
                  <a:spcPct val="110000"/>
                </a:lnSpc>
              </a:pPr>
              <a:r>
                <a:rPr lang="zh-CN" altLang="en-US" sz="1200" b="1">
                  <a:solidFill>
                    <a:schemeClr val="tx1"/>
                  </a:solidFill>
                  <a:uFillTx/>
                  <a:latin typeface="Times New Roman" panose="02020603050405020304" pitchFamily="18" charset="0"/>
                  <a:ea typeface="微软雅黑" panose="020B0503020204020204" charset="-122"/>
                </a:rPr>
                <a:t>全球供应链促进环境总体较好</a:t>
              </a:r>
              <a:endParaRPr lang="zh-CN" altLang="en-US" sz="1200" b="1">
                <a:solidFill>
                  <a:schemeClr val="tx1"/>
                </a:solidFill>
                <a:uFillTx/>
                <a:latin typeface="Times New Roman" panose="02020603050405020304" pitchFamily="18" charset="0"/>
                <a:ea typeface="微软雅黑" panose="020B0503020204020204" charset="-122"/>
              </a:endParaRPr>
            </a:p>
            <a:p>
              <a:pPr algn="ctr">
                <a:lnSpc>
                  <a:spcPct val="110000"/>
                </a:lnSpc>
              </a:pPr>
              <a:r>
                <a:rPr lang="en-US" altLang="zh-CN" sz="1000">
                  <a:solidFill>
                    <a:schemeClr val="tx1"/>
                  </a:solidFill>
                  <a:uFillTx/>
                  <a:latin typeface="Times New Roman" panose="02020603050405020304" pitchFamily="18" charset="0"/>
                  <a:ea typeface="微软雅黑" panose="020B0503020204020204" charset="-122"/>
                </a:rPr>
                <a:t>The overall environment for supply chain promotion remains favorable.</a:t>
              </a:r>
              <a:endParaRPr lang="en-US" altLang="zh-CN" sz="1000">
                <a:solidFill>
                  <a:schemeClr val="tx1"/>
                </a:solidFill>
                <a:uFillTx/>
                <a:latin typeface="Times New Roman" panose="02020603050405020304" pitchFamily="18" charset="0"/>
                <a:ea typeface="微软雅黑" panose="020B0503020204020204" charset="-122"/>
              </a:endParaRPr>
            </a:p>
          </p:txBody>
        </p:sp>
        <p:cxnSp>
          <p:nvCxnSpPr>
            <p:cNvPr id="44" name="直接连接符 43"/>
            <p:cNvCxnSpPr/>
            <p:nvPr>
              <p:custDataLst>
                <p:tags r:id="rId10"/>
              </p:custDataLst>
            </p:nvPr>
          </p:nvCxnSpPr>
          <p:spPr>
            <a:xfrm>
              <a:off x="10254" y="4850"/>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pic>
          <p:nvPicPr>
            <p:cNvPr id="45" name="图片 44"/>
            <p:cNvPicPr>
              <a:picLocks noChangeAspect="1"/>
            </p:cNvPicPr>
            <p:nvPr>
              <p:custDataLst>
                <p:tags r:id="rId11"/>
              </p:custDataLst>
            </p:nvPr>
          </p:nvPicPr>
          <p:blipFill>
            <a:blip r:embed="rId12"/>
            <a:stretch>
              <a:fillRect/>
            </a:stretch>
          </p:blipFill>
          <p:spPr>
            <a:xfrm>
              <a:off x="10224" y="3530"/>
              <a:ext cx="567" cy="567"/>
            </a:xfrm>
            <a:prstGeom prst="rect">
              <a:avLst/>
            </a:prstGeom>
          </p:spPr>
        </p:pic>
        <p:pic>
          <p:nvPicPr>
            <p:cNvPr id="74" name="图片 73" descr="上升趋势折线图"/>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2929" y="4097"/>
              <a:ext cx="567" cy="567"/>
            </a:xfrm>
            <a:prstGeom prst="rect">
              <a:avLst/>
            </a:prstGeom>
          </p:spPr>
        </p:pic>
      </p:grpSp>
      <p:grpSp>
        <p:nvGrpSpPr>
          <p:cNvPr id="8" name="组合 7"/>
          <p:cNvGrpSpPr/>
          <p:nvPr>
            <p:custDataLst>
              <p:tags r:id="rId16"/>
            </p:custDataLst>
          </p:nvPr>
        </p:nvGrpSpPr>
        <p:grpSpPr>
          <a:xfrm>
            <a:off x="9204325" y="2489200"/>
            <a:ext cx="2534285" cy="1714500"/>
            <a:chOff x="14279" y="3196"/>
            <a:chExt cx="3991" cy="2700"/>
          </a:xfrm>
          <a:effectLst>
            <a:outerShdw blurRad="50800" dist="38100" dir="8100000" algn="tr" rotWithShape="0">
              <a:prstClr val="black">
                <a:alpha val="40000"/>
              </a:prstClr>
            </a:outerShdw>
          </a:effectLst>
        </p:grpSpPr>
        <p:sp>
          <p:nvSpPr>
            <p:cNvPr id="47" name="同侧圆角矩形 46"/>
            <p:cNvSpPr/>
            <p:nvPr>
              <p:custDataLst>
                <p:tags r:id="rId17"/>
              </p:custDataLst>
            </p:nvPr>
          </p:nvSpPr>
          <p:spPr>
            <a:xfrm>
              <a:off x="14565" y="3196"/>
              <a:ext cx="3552" cy="222"/>
            </a:xfrm>
            <a:prstGeom prst="round2SameRect">
              <a:avLst>
                <a:gd name="adj1" fmla="val 50000"/>
                <a:gd name="adj2" fmla="val 0"/>
              </a:avLst>
            </a:prstGeom>
            <a:solidFill>
              <a:srgbClr val="103F9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圆角矩形 47"/>
            <p:cNvSpPr/>
            <p:nvPr>
              <p:custDataLst>
                <p:tags r:id="rId18"/>
              </p:custDataLst>
            </p:nvPr>
          </p:nvSpPr>
          <p:spPr>
            <a:xfrm>
              <a:off x="14280" y="3288"/>
              <a:ext cx="3969" cy="2608"/>
            </a:xfrm>
            <a:prstGeom prst="roundRect">
              <a:avLst>
                <a:gd name="adj" fmla="val 6245"/>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文本框 48"/>
            <p:cNvSpPr txBox="1"/>
            <p:nvPr>
              <p:custDataLst>
                <p:tags r:id="rId19"/>
              </p:custDataLst>
            </p:nvPr>
          </p:nvSpPr>
          <p:spPr>
            <a:xfrm>
              <a:off x="14346" y="3288"/>
              <a:ext cx="3924" cy="815"/>
            </a:xfrm>
            <a:prstGeom prst="rect">
              <a:avLst/>
            </a:prstGeom>
            <a:noFill/>
          </p:spPr>
          <p:txBody>
            <a:bodyPr wrap="square" rtlCol="0" anchor="ctr" anchorCtr="0">
              <a:noAutofit/>
            </a:bodyPr>
            <a:p>
              <a:pPr algn="ctr">
                <a:lnSpc>
                  <a:spcPct val="110000"/>
                </a:lnSpc>
              </a:pPr>
              <a:r>
                <a:rPr lang="en-US" altLang="zh-CN" sz="1600" b="1">
                  <a:solidFill>
                    <a:srgbClr val="2F4D92"/>
                  </a:solidFill>
                  <a:latin typeface="微软雅黑" panose="020B0503020204020204" charset="-122"/>
                  <a:ea typeface="微软雅黑" panose="020B0503020204020204" charset="-122"/>
                </a:rPr>
                <a:t>     </a:t>
              </a:r>
              <a:r>
                <a:rPr lang="zh-CN" altLang="en-US" sz="1600" b="1">
                  <a:solidFill>
                    <a:srgbClr val="2F4D92"/>
                  </a:solidFill>
                  <a:latin typeface="微软雅黑" panose="020B0503020204020204" charset="-122"/>
                  <a:ea typeface="微软雅黑" panose="020B0503020204020204" charset="-122"/>
                </a:rPr>
                <a:t>连接指数</a:t>
              </a:r>
              <a:r>
                <a:rPr lang="en-US" altLang="zh-CN" sz="1600" b="1">
                  <a:solidFill>
                    <a:srgbClr val="2F4D92"/>
                  </a:solidFill>
                  <a:latin typeface="微软雅黑" panose="020B0503020204020204" charset="-122"/>
                  <a:ea typeface="微软雅黑" panose="020B0503020204020204" charset="-122"/>
                </a:rPr>
                <a:t> </a:t>
              </a:r>
              <a:r>
                <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rPr>
                <a:t>GSCCI</a:t>
              </a:r>
              <a:endPar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0" name="文本框 49"/>
            <p:cNvSpPr txBox="1"/>
            <p:nvPr>
              <p:custDataLst>
                <p:tags r:id="rId20"/>
              </p:custDataLst>
            </p:nvPr>
          </p:nvSpPr>
          <p:spPr>
            <a:xfrm>
              <a:off x="14279" y="4090"/>
              <a:ext cx="3931" cy="580"/>
            </a:xfrm>
            <a:prstGeom prst="rect">
              <a:avLst/>
            </a:prstGeom>
            <a:noFill/>
          </p:spPr>
          <p:txBody>
            <a:bodyPr wrap="square" rtlCol="0">
              <a:spAutoFit/>
            </a:bodyPr>
            <a:p>
              <a:pPr algn="ctr"/>
              <a:r>
                <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rPr>
                <a:t>6.29%</a:t>
              </a:r>
              <a:endPar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1" name="文本框 50"/>
            <p:cNvSpPr txBox="1"/>
            <p:nvPr>
              <p:custDataLst>
                <p:tags r:id="rId21"/>
              </p:custDataLst>
            </p:nvPr>
          </p:nvSpPr>
          <p:spPr>
            <a:xfrm>
              <a:off x="14280" y="4874"/>
              <a:ext cx="3988" cy="907"/>
            </a:xfrm>
            <a:prstGeom prst="rect">
              <a:avLst/>
            </a:prstGeom>
            <a:noFill/>
          </p:spPr>
          <p:txBody>
            <a:bodyPr wrap="square" rtlCol="0" anchor="ctr" anchorCtr="0">
              <a:noAutofit/>
            </a:bodyPr>
            <a:p>
              <a:pPr algn="ctr">
                <a:lnSpc>
                  <a:spcPct val="110000"/>
                </a:lnSpc>
              </a:pPr>
              <a:r>
                <a:rPr lang="zh-CN" altLang="en-US" sz="1200" b="1">
                  <a:uFillTx/>
                  <a:latin typeface="Times New Roman" panose="02020603050405020304" pitchFamily="18" charset="0"/>
                  <a:ea typeface="微软雅黑" panose="020B0503020204020204" charset="-122"/>
                  <a:sym typeface="+mn-ea"/>
                </a:rPr>
                <a:t>全球供应链</a:t>
              </a:r>
              <a:r>
                <a:rPr lang="zh-CN" altLang="en-US" sz="1200" b="1">
                  <a:solidFill>
                    <a:schemeClr val="tx1"/>
                  </a:solidFill>
                  <a:uFillTx/>
                  <a:latin typeface="Times New Roman" panose="02020603050405020304" pitchFamily="18" charset="0"/>
                  <a:ea typeface="微软雅黑" panose="020B0503020204020204" charset="-122"/>
                </a:rPr>
                <a:t>连接状态稳中向好</a:t>
              </a:r>
              <a:endParaRPr lang="zh-CN" altLang="en-US" sz="1200" b="1">
                <a:solidFill>
                  <a:schemeClr val="tx1"/>
                </a:solidFill>
                <a:uFillTx/>
                <a:latin typeface="Times New Roman" panose="02020603050405020304" pitchFamily="18" charset="0"/>
                <a:ea typeface="微软雅黑" panose="020B0503020204020204" charset="-122"/>
              </a:endParaRPr>
            </a:p>
            <a:p>
              <a:pPr algn="ctr">
                <a:lnSpc>
                  <a:spcPct val="110000"/>
                </a:lnSpc>
              </a:pPr>
              <a:r>
                <a:rPr lang="en-US" altLang="zh-CN" sz="1000">
                  <a:solidFill>
                    <a:schemeClr val="tx1"/>
                  </a:solidFill>
                  <a:uFillTx/>
                  <a:latin typeface="Times New Roman" panose="02020603050405020304" pitchFamily="18" charset="0"/>
                  <a:ea typeface="微软雅黑" panose="020B0503020204020204" charset="-122"/>
                </a:rPr>
                <a:t> The state of global supply chain connectivity is stable and improving.</a:t>
              </a:r>
              <a:endParaRPr lang="en-US" altLang="zh-CN" sz="1000">
                <a:solidFill>
                  <a:schemeClr val="tx1"/>
                </a:solidFill>
                <a:uFillTx/>
                <a:latin typeface="Times New Roman" panose="02020603050405020304" pitchFamily="18" charset="0"/>
                <a:ea typeface="微软雅黑" panose="020B0503020204020204" charset="-122"/>
              </a:endParaRPr>
            </a:p>
          </p:txBody>
        </p:sp>
        <p:cxnSp>
          <p:nvCxnSpPr>
            <p:cNvPr id="52" name="直接连接符 51"/>
            <p:cNvCxnSpPr/>
            <p:nvPr>
              <p:custDataLst>
                <p:tags r:id="rId22"/>
              </p:custDataLst>
            </p:nvPr>
          </p:nvCxnSpPr>
          <p:spPr>
            <a:xfrm>
              <a:off x="14690" y="4850"/>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pic>
          <p:nvPicPr>
            <p:cNvPr id="53" name="图片 52"/>
            <p:cNvPicPr>
              <a:picLocks noChangeAspect="1"/>
            </p:cNvPicPr>
            <p:nvPr>
              <p:custDataLst>
                <p:tags r:id="rId23"/>
              </p:custDataLst>
            </p:nvPr>
          </p:nvPicPr>
          <p:blipFill>
            <a:blip r:embed="rId24"/>
            <a:stretch>
              <a:fillRect/>
            </a:stretch>
          </p:blipFill>
          <p:spPr>
            <a:xfrm>
              <a:off x="14664" y="3494"/>
              <a:ext cx="567" cy="567"/>
            </a:xfrm>
            <a:prstGeom prst="rect">
              <a:avLst/>
            </a:prstGeom>
          </p:spPr>
        </p:pic>
        <p:pic>
          <p:nvPicPr>
            <p:cNvPr id="75" name="图片 74" descr="上升趋势折线图"/>
            <p:cNvPicPr>
              <a:picLocks noChangeAspect="1"/>
            </p:cNvPicPr>
            <p:nvPr>
              <p:custDataLst>
                <p:tags r:id="rId25"/>
              </p:custDataLst>
            </p:nvPr>
          </p:nvPicPr>
          <p:blipFill>
            <a:blip r:embed="rId14">
              <a:extLst>
                <a:ext uri="{96DAC541-7B7A-43D3-8B79-37D633B846F1}">
                  <asvg:svgBlip xmlns:asvg="http://schemas.microsoft.com/office/drawing/2016/SVG/main" r:embed="rId15"/>
                </a:ext>
              </a:extLst>
            </a:blip>
            <a:stretch>
              <a:fillRect/>
            </a:stretch>
          </p:blipFill>
          <p:spPr>
            <a:xfrm>
              <a:off x="17343" y="4097"/>
              <a:ext cx="567" cy="567"/>
            </a:xfrm>
            <a:prstGeom prst="rect">
              <a:avLst/>
            </a:prstGeom>
          </p:spPr>
        </p:pic>
      </p:grpSp>
      <p:grpSp>
        <p:nvGrpSpPr>
          <p:cNvPr id="7" name="组合 6"/>
          <p:cNvGrpSpPr/>
          <p:nvPr>
            <p:custDataLst>
              <p:tags r:id="rId26"/>
            </p:custDataLst>
          </p:nvPr>
        </p:nvGrpSpPr>
        <p:grpSpPr>
          <a:xfrm>
            <a:off x="6409055" y="4465320"/>
            <a:ext cx="2534285" cy="1714500"/>
            <a:chOff x="9877" y="6292"/>
            <a:chExt cx="3991" cy="2700"/>
          </a:xfrm>
          <a:effectLst>
            <a:outerShdw blurRad="50800" dist="38100" dir="8100000" algn="tr" rotWithShape="0">
              <a:prstClr val="black">
                <a:alpha val="40000"/>
              </a:prstClr>
            </a:outerShdw>
          </a:effectLst>
        </p:grpSpPr>
        <p:sp>
          <p:nvSpPr>
            <p:cNvPr id="55" name="同侧圆角矩形 54"/>
            <p:cNvSpPr/>
            <p:nvPr>
              <p:custDataLst>
                <p:tags r:id="rId27"/>
              </p:custDataLst>
            </p:nvPr>
          </p:nvSpPr>
          <p:spPr>
            <a:xfrm>
              <a:off x="10163" y="6292"/>
              <a:ext cx="3552" cy="222"/>
            </a:xfrm>
            <a:prstGeom prst="round2SameRect">
              <a:avLst>
                <a:gd name="adj1" fmla="val 50000"/>
                <a:gd name="adj2" fmla="val 0"/>
              </a:avLst>
            </a:prstGeom>
            <a:solidFill>
              <a:srgbClr val="103F9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圆角矩形 55"/>
            <p:cNvSpPr/>
            <p:nvPr>
              <p:custDataLst>
                <p:tags r:id="rId28"/>
              </p:custDataLst>
            </p:nvPr>
          </p:nvSpPr>
          <p:spPr>
            <a:xfrm>
              <a:off x="9878" y="6384"/>
              <a:ext cx="3969" cy="2608"/>
            </a:xfrm>
            <a:prstGeom prst="roundRect">
              <a:avLst>
                <a:gd name="adj" fmla="val 6245"/>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文本框 56"/>
            <p:cNvSpPr txBox="1"/>
            <p:nvPr>
              <p:custDataLst>
                <p:tags r:id="rId29"/>
              </p:custDataLst>
            </p:nvPr>
          </p:nvSpPr>
          <p:spPr>
            <a:xfrm>
              <a:off x="9944" y="6384"/>
              <a:ext cx="3925" cy="815"/>
            </a:xfrm>
            <a:prstGeom prst="rect">
              <a:avLst/>
            </a:prstGeom>
            <a:noFill/>
          </p:spPr>
          <p:txBody>
            <a:bodyPr wrap="square" rtlCol="0" anchor="ctr" anchorCtr="0">
              <a:noAutofit/>
            </a:bodyPr>
            <a:p>
              <a:pPr algn="ctr">
                <a:lnSpc>
                  <a:spcPct val="110000"/>
                </a:lnSpc>
              </a:pPr>
              <a:r>
                <a:rPr lang="en-US" altLang="zh-CN" sz="1600" b="1">
                  <a:solidFill>
                    <a:srgbClr val="2F4D92"/>
                  </a:solidFill>
                  <a:latin typeface="微软雅黑" panose="020B0503020204020204" charset="-122"/>
                  <a:ea typeface="微软雅黑" panose="020B0503020204020204" charset="-122"/>
                </a:rPr>
                <a:t>     </a:t>
              </a:r>
              <a:r>
                <a:rPr lang="zh-CN" altLang="en-US" sz="1600" b="1">
                  <a:solidFill>
                    <a:srgbClr val="2F4D92"/>
                  </a:solidFill>
                  <a:latin typeface="微软雅黑" panose="020B0503020204020204" charset="-122"/>
                  <a:ea typeface="微软雅黑" panose="020B0503020204020204" charset="-122"/>
                </a:rPr>
                <a:t>创新指数</a:t>
              </a:r>
              <a:r>
                <a:rPr lang="en-US" altLang="zh-CN" sz="1600" b="1">
                  <a:solidFill>
                    <a:srgbClr val="2F4D92"/>
                  </a:solidFill>
                  <a:latin typeface="微软雅黑" panose="020B0503020204020204" charset="-122"/>
                  <a:ea typeface="微软雅黑" panose="020B0503020204020204" charset="-122"/>
                </a:rPr>
                <a:t> </a:t>
              </a:r>
              <a:r>
                <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rPr>
                <a:t>GSCII</a:t>
              </a:r>
              <a:endPar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9" name="文本框 58"/>
            <p:cNvSpPr txBox="1"/>
            <p:nvPr>
              <p:custDataLst>
                <p:tags r:id="rId30"/>
              </p:custDataLst>
            </p:nvPr>
          </p:nvSpPr>
          <p:spPr>
            <a:xfrm>
              <a:off x="9877" y="7122"/>
              <a:ext cx="3932" cy="580"/>
            </a:xfrm>
            <a:prstGeom prst="rect">
              <a:avLst/>
            </a:prstGeom>
            <a:noFill/>
          </p:spPr>
          <p:txBody>
            <a:bodyPr wrap="square" rtlCol="0">
              <a:spAutoFit/>
            </a:bodyPr>
            <a:p>
              <a:pPr algn="ctr"/>
              <a:r>
                <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rPr>
                <a:t>18.81%</a:t>
              </a:r>
              <a:endPar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1" name="文本框 60"/>
            <p:cNvSpPr txBox="1"/>
            <p:nvPr>
              <p:custDataLst>
                <p:tags r:id="rId31"/>
              </p:custDataLst>
            </p:nvPr>
          </p:nvSpPr>
          <p:spPr>
            <a:xfrm>
              <a:off x="9878" y="7813"/>
              <a:ext cx="3989" cy="983"/>
            </a:xfrm>
            <a:prstGeom prst="rect">
              <a:avLst/>
            </a:prstGeom>
            <a:noFill/>
          </p:spPr>
          <p:txBody>
            <a:bodyPr wrap="square" lIns="46990" tIns="46990" rIns="46990" bIns="46990" rtlCol="0" anchor="t" anchorCtr="0">
              <a:noAutofit/>
            </a:bodyPr>
            <a:p>
              <a:pPr algn="ctr">
                <a:lnSpc>
                  <a:spcPct val="110000"/>
                </a:lnSpc>
              </a:pPr>
              <a:r>
                <a:rPr lang="zh-CN" altLang="en-US" sz="1200" b="1">
                  <a:uFillTx/>
                  <a:latin typeface="Times New Roman" panose="02020603050405020304" pitchFamily="18" charset="0"/>
                  <a:ea typeface="微软雅黑" panose="020B0503020204020204" charset="-122"/>
                  <a:sym typeface="+mn-ea"/>
                </a:rPr>
                <a:t>全球供应链</a:t>
              </a:r>
              <a:r>
                <a:rPr lang="zh-CN" altLang="en-US" sz="1200" b="1">
                  <a:solidFill>
                    <a:schemeClr val="tx1"/>
                  </a:solidFill>
                  <a:uFillTx/>
                  <a:latin typeface="Times New Roman" panose="02020603050405020304" pitchFamily="18" charset="0"/>
                  <a:ea typeface="微软雅黑" panose="020B0503020204020204" charset="-122"/>
                </a:rPr>
                <a:t>创新水平大幅提升</a:t>
              </a:r>
              <a:endParaRPr lang="zh-CN" altLang="en-US" sz="1200" b="1">
                <a:solidFill>
                  <a:schemeClr val="tx1"/>
                </a:solidFill>
                <a:uFillTx/>
                <a:latin typeface="Times New Roman" panose="02020603050405020304" pitchFamily="18" charset="0"/>
                <a:ea typeface="微软雅黑" panose="020B0503020204020204" charset="-122"/>
              </a:endParaRPr>
            </a:p>
            <a:p>
              <a:pPr algn="ctr">
                <a:lnSpc>
                  <a:spcPct val="110000"/>
                </a:lnSpc>
              </a:pPr>
              <a:r>
                <a:rPr lang="en-US" altLang="zh-CN" sz="1000">
                  <a:solidFill>
                    <a:schemeClr val="tx1"/>
                  </a:solidFill>
                  <a:uFillTx/>
                  <a:latin typeface="Times New Roman" panose="02020603050405020304" pitchFamily="18" charset="0"/>
                  <a:ea typeface="微软雅黑" panose="020B0503020204020204" charset="-122"/>
                </a:rPr>
                <a:t>The level of global supply chain innovation has been enhanced substantially.</a:t>
              </a:r>
              <a:endParaRPr lang="en-US" altLang="zh-CN" sz="1000">
                <a:solidFill>
                  <a:schemeClr val="tx1"/>
                </a:solidFill>
                <a:uFillTx/>
                <a:latin typeface="Times New Roman" panose="02020603050405020304" pitchFamily="18" charset="0"/>
                <a:ea typeface="微软雅黑" panose="020B0503020204020204" charset="-122"/>
              </a:endParaRPr>
            </a:p>
          </p:txBody>
        </p:sp>
        <p:cxnSp>
          <p:nvCxnSpPr>
            <p:cNvPr id="63" name="直接连接符 62"/>
            <p:cNvCxnSpPr/>
            <p:nvPr>
              <p:custDataLst>
                <p:tags r:id="rId32"/>
              </p:custDataLst>
            </p:nvPr>
          </p:nvCxnSpPr>
          <p:spPr>
            <a:xfrm>
              <a:off x="10288" y="7824"/>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pic>
          <p:nvPicPr>
            <p:cNvPr id="65" name="图片 64"/>
            <p:cNvPicPr>
              <a:picLocks noChangeAspect="1"/>
            </p:cNvPicPr>
            <p:nvPr>
              <p:custDataLst>
                <p:tags r:id="rId33"/>
              </p:custDataLst>
            </p:nvPr>
          </p:nvPicPr>
          <p:blipFill>
            <a:blip r:embed="rId34"/>
            <a:stretch>
              <a:fillRect/>
            </a:stretch>
          </p:blipFill>
          <p:spPr>
            <a:xfrm>
              <a:off x="10270" y="6536"/>
              <a:ext cx="567" cy="567"/>
            </a:xfrm>
            <a:prstGeom prst="rect">
              <a:avLst/>
            </a:prstGeom>
          </p:spPr>
        </p:pic>
        <p:pic>
          <p:nvPicPr>
            <p:cNvPr id="76" name="图片 75" descr="上升趋势折线图"/>
            <p:cNvPicPr>
              <a:picLocks noChangeAspect="1"/>
            </p:cNvPicPr>
            <p:nvPr>
              <p:custDataLst>
                <p:tags r:id="rId35"/>
              </p:custDataLst>
            </p:nvPr>
          </p:nvPicPr>
          <p:blipFill>
            <a:blip r:embed="rId14">
              <a:extLst>
                <a:ext uri="{96DAC541-7B7A-43D3-8B79-37D633B846F1}">
                  <asvg:svgBlip xmlns:asvg="http://schemas.microsoft.com/office/drawing/2016/SVG/main" r:embed="rId15"/>
                </a:ext>
              </a:extLst>
            </a:blip>
            <a:stretch>
              <a:fillRect/>
            </a:stretch>
          </p:blipFill>
          <p:spPr>
            <a:xfrm>
              <a:off x="12929" y="7129"/>
              <a:ext cx="567" cy="567"/>
            </a:xfrm>
            <a:prstGeom prst="rect">
              <a:avLst/>
            </a:prstGeom>
          </p:spPr>
        </p:pic>
      </p:grpSp>
      <p:grpSp>
        <p:nvGrpSpPr>
          <p:cNvPr id="5" name="组合 4"/>
          <p:cNvGrpSpPr/>
          <p:nvPr>
            <p:custDataLst>
              <p:tags r:id="rId36"/>
            </p:custDataLst>
          </p:nvPr>
        </p:nvGrpSpPr>
        <p:grpSpPr>
          <a:xfrm>
            <a:off x="9225915" y="4465320"/>
            <a:ext cx="2534285" cy="1714500"/>
            <a:chOff x="14313" y="6292"/>
            <a:chExt cx="3991" cy="2700"/>
          </a:xfrm>
          <a:effectLst>
            <a:outerShdw blurRad="50800" dist="38100" dir="8100000" algn="tr" rotWithShape="0">
              <a:prstClr val="black">
                <a:alpha val="40000"/>
              </a:prstClr>
            </a:outerShdw>
          </a:effectLst>
        </p:grpSpPr>
        <p:sp>
          <p:nvSpPr>
            <p:cNvPr id="67" name="同侧圆角矩形 66"/>
            <p:cNvSpPr/>
            <p:nvPr>
              <p:custDataLst>
                <p:tags r:id="rId37"/>
              </p:custDataLst>
            </p:nvPr>
          </p:nvSpPr>
          <p:spPr>
            <a:xfrm>
              <a:off x="14599" y="6292"/>
              <a:ext cx="3552" cy="222"/>
            </a:xfrm>
            <a:prstGeom prst="round2SameRect">
              <a:avLst>
                <a:gd name="adj1" fmla="val 50000"/>
                <a:gd name="adj2" fmla="val 0"/>
              </a:avLst>
            </a:prstGeom>
            <a:solidFill>
              <a:srgbClr val="103F9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圆角矩形 67"/>
            <p:cNvSpPr/>
            <p:nvPr>
              <p:custDataLst>
                <p:tags r:id="rId38"/>
              </p:custDataLst>
            </p:nvPr>
          </p:nvSpPr>
          <p:spPr>
            <a:xfrm>
              <a:off x="14314" y="6384"/>
              <a:ext cx="3969" cy="2608"/>
            </a:xfrm>
            <a:prstGeom prst="roundRect">
              <a:avLst>
                <a:gd name="adj" fmla="val 6245"/>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文本框 68"/>
            <p:cNvSpPr txBox="1"/>
            <p:nvPr>
              <p:custDataLst>
                <p:tags r:id="rId39"/>
              </p:custDataLst>
            </p:nvPr>
          </p:nvSpPr>
          <p:spPr>
            <a:xfrm>
              <a:off x="14380" y="6384"/>
              <a:ext cx="3924" cy="815"/>
            </a:xfrm>
            <a:prstGeom prst="rect">
              <a:avLst/>
            </a:prstGeom>
            <a:noFill/>
          </p:spPr>
          <p:txBody>
            <a:bodyPr wrap="square" rtlCol="0" anchor="ctr" anchorCtr="0">
              <a:noAutofit/>
            </a:bodyPr>
            <a:p>
              <a:pPr algn="ctr">
                <a:lnSpc>
                  <a:spcPct val="110000"/>
                </a:lnSpc>
              </a:pPr>
              <a:r>
                <a:rPr lang="en-US" altLang="zh-CN" sz="1600" b="1">
                  <a:solidFill>
                    <a:srgbClr val="2F4D92"/>
                  </a:solidFill>
                  <a:latin typeface="微软雅黑" panose="020B0503020204020204" charset="-122"/>
                  <a:ea typeface="微软雅黑" panose="020B0503020204020204" charset="-122"/>
                </a:rPr>
                <a:t>   </a:t>
              </a:r>
              <a:r>
                <a:rPr lang="zh-CN" sz="1600" b="1">
                  <a:solidFill>
                    <a:srgbClr val="2F4D92"/>
                  </a:solidFill>
                  <a:latin typeface="微软雅黑" panose="020B0503020204020204" charset="-122"/>
                  <a:ea typeface="微软雅黑" panose="020B0503020204020204" charset="-122"/>
                </a:rPr>
                <a:t>韧性</a:t>
              </a:r>
              <a:r>
                <a:rPr lang="zh-CN" altLang="en-US" sz="1600" b="1">
                  <a:solidFill>
                    <a:srgbClr val="2F4D92"/>
                  </a:solidFill>
                  <a:latin typeface="微软雅黑" panose="020B0503020204020204" charset="-122"/>
                  <a:ea typeface="微软雅黑" panose="020B0503020204020204" charset="-122"/>
                </a:rPr>
                <a:t>指数</a:t>
              </a:r>
              <a:r>
                <a:rPr lang="en-US" altLang="zh-CN" sz="1600" b="1">
                  <a:solidFill>
                    <a:srgbClr val="2F4D92"/>
                  </a:solidFill>
                  <a:latin typeface="微软雅黑" panose="020B0503020204020204" charset="-122"/>
                  <a:ea typeface="微软雅黑" panose="020B0503020204020204" charset="-122"/>
                </a:rPr>
                <a:t> </a:t>
              </a:r>
              <a:r>
                <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rPr>
                <a:t>GSCRI</a:t>
              </a:r>
              <a:endParaRPr lang="en-US" altLang="zh-CN" sz="12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0" name="文本框 69"/>
            <p:cNvSpPr txBox="1"/>
            <p:nvPr>
              <p:custDataLst>
                <p:tags r:id="rId40"/>
              </p:custDataLst>
            </p:nvPr>
          </p:nvSpPr>
          <p:spPr>
            <a:xfrm>
              <a:off x="14313" y="7122"/>
              <a:ext cx="3931" cy="580"/>
            </a:xfrm>
            <a:prstGeom prst="rect">
              <a:avLst/>
            </a:prstGeom>
            <a:noFill/>
          </p:spPr>
          <p:txBody>
            <a:bodyPr wrap="square" rtlCol="0">
              <a:spAutoFit/>
            </a:bodyPr>
            <a:p>
              <a:pPr algn="ctr"/>
              <a:r>
                <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rPr>
                <a:t>2.19%</a:t>
              </a:r>
              <a:endParaRPr lang="en-US" altLang="zh-CN"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1" name="文本框 70"/>
            <p:cNvSpPr txBox="1"/>
            <p:nvPr>
              <p:custDataLst>
                <p:tags r:id="rId41"/>
              </p:custDataLst>
            </p:nvPr>
          </p:nvSpPr>
          <p:spPr>
            <a:xfrm>
              <a:off x="14314" y="7813"/>
              <a:ext cx="3988" cy="983"/>
            </a:xfrm>
            <a:prstGeom prst="rect">
              <a:avLst/>
            </a:prstGeom>
            <a:noFill/>
          </p:spPr>
          <p:txBody>
            <a:bodyPr wrap="square" rtlCol="0" anchor="t" anchorCtr="0">
              <a:noAutofit/>
            </a:bodyPr>
            <a:p>
              <a:pPr algn="ctr">
                <a:lnSpc>
                  <a:spcPct val="110000"/>
                </a:lnSpc>
              </a:pPr>
              <a:r>
                <a:rPr lang="zh-CN" altLang="en-US" sz="1200" b="1">
                  <a:uFillTx/>
                  <a:latin typeface="Times New Roman" panose="02020603050405020304" pitchFamily="18" charset="0"/>
                  <a:ea typeface="微软雅黑" panose="020B0503020204020204" charset="-122"/>
                  <a:sym typeface="+mn-ea"/>
                </a:rPr>
                <a:t>全球供应链</a:t>
              </a:r>
              <a:r>
                <a:rPr lang="zh-CN" altLang="en-US" sz="1200" b="1">
                  <a:solidFill>
                    <a:schemeClr val="tx1"/>
                  </a:solidFill>
                  <a:uFillTx/>
                  <a:latin typeface="Times New Roman" panose="02020603050405020304" pitchFamily="18" charset="0"/>
                  <a:ea typeface="微软雅黑" panose="020B0503020204020204" charset="-122"/>
                </a:rPr>
                <a:t>内在韧性缓慢恢复</a:t>
              </a:r>
              <a:endParaRPr lang="zh-CN" altLang="en-US" sz="1200" b="1">
                <a:solidFill>
                  <a:schemeClr val="tx1"/>
                </a:solidFill>
                <a:uFillTx/>
                <a:latin typeface="Times New Roman" panose="02020603050405020304" pitchFamily="18" charset="0"/>
                <a:ea typeface="微软雅黑" panose="020B0503020204020204" charset="-122"/>
              </a:endParaRPr>
            </a:p>
            <a:p>
              <a:pPr algn="ctr">
                <a:lnSpc>
                  <a:spcPct val="110000"/>
                </a:lnSpc>
              </a:pPr>
              <a:r>
                <a:rPr lang="en-US" altLang="zh-CN" sz="1000">
                  <a:solidFill>
                    <a:schemeClr val="tx1"/>
                  </a:solidFill>
                  <a:uFillTx/>
                  <a:latin typeface="Times New Roman" panose="02020603050405020304" pitchFamily="18" charset="0"/>
                  <a:ea typeface="微软雅黑" panose="020B0503020204020204" charset="-122"/>
                </a:rPr>
                <a:t>The inherent resilience of global supply chains is in a phase of gradual recovery.</a:t>
              </a:r>
              <a:endParaRPr lang="en-US" altLang="zh-CN" sz="1000">
                <a:solidFill>
                  <a:schemeClr val="tx1"/>
                </a:solidFill>
                <a:uFillTx/>
                <a:latin typeface="Times New Roman" panose="02020603050405020304" pitchFamily="18" charset="0"/>
                <a:ea typeface="微软雅黑" panose="020B0503020204020204" charset="-122"/>
              </a:endParaRPr>
            </a:p>
          </p:txBody>
        </p:sp>
        <p:cxnSp>
          <p:nvCxnSpPr>
            <p:cNvPr id="72" name="直接连接符 71"/>
            <p:cNvCxnSpPr/>
            <p:nvPr>
              <p:custDataLst>
                <p:tags r:id="rId42"/>
              </p:custDataLst>
            </p:nvPr>
          </p:nvCxnSpPr>
          <p:spPr>
            <a:xfrm>
              <a:off x="14724" y="7824"/>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pic>
          <p:nvPicPr>
            <p:cNvPr id="73" name="图片 72"/>
            <p:cNvPicPr>
              <a:picLocks noChangeAspect="1"/>
            </p:cNvPicPr>
            <p:nvPr>
              <p:custDataLst>
                <p:tags r:id="rId43"/>
              </p:custDataLst>
            </p:nvPr>
          </p:nvPicPr>
          <p:blipFill>
            <a:blip r:embed="rId44"/>
            <a:stretch>
              <a:fillRect/>
            </a:stretch>
          </p:blipFill>
          <p:spPr>
            <a:xfrm>
              <a:off x="14666" y="6590"/>
              <a:ext cx="567" cy="567"/>
            </a:xfrm>
            <a:prstGeom prst="rect">
              <a:avLst/>
            </a:prstGeom>
          </p:spPr>
        </p:pic>
        <p:pic>
          <p:nvPicPr>
            <p:cNvPr id="77" name="图片 76" descr="上升趋势折线图"/>
            <p:cNvPicPr>
              <a:picLocks noChangeAspect="1"/>
            </p:cNvPicPr>
            <p:nvPr>
              <p:custDataLst>
                <p:tags r:id="rId45"/>
              </p:custDataLst>
            </p:nvPr>
          </p:nvPicPr>
          <p:blipFill>
            <a:blip r:embed="rId14">
              <a:extLst>
                <a:ext uri="{96DAC541-7B7A-43D3-8B79-37D633B846F1}">
                  <asvg:svgBlip xmlns:asvg="http://schemas.microsoft.com/office/drawing/2016/SVG/main" r:embed="rId15"/>
                </a:ext>
              </a:extLst>
            </a:blip>
            <a:stretch>
              <a:fillRect/>
            </a:stretch>
          </p:blipFill>
          <p:spPr>
            <a:xfrm>
              <a:off x="17343" y="7129"/>
              <a:ext cx="567" cy="567"/>
            </a:xfrm>
            <a:prstGeom prst="rect">
              <a:avLst/>
            </a:prstGeom>
          </p:spPr>
        </p:pic>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40" y="396240"/>
            <a:ext cx="10815320" cy="86423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ts val="1800"/>
              </a:lnSpc>
              <a:spcBef>
                <a:spcPts val="500"/>
              </a:spcBef>
              <a:buClrTx/>
              <a:buSzTx/>
              <a:buNone/>
            </a:pPr>
            <a:r>
              <a:rPr lang="en-US" altLang="zh-CN"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2025</a:t>
            </a: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年：</a:t>
            </a: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预防能力和恢复能力是影响全球供应链韧性的关键</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ts val="1800"/>
              </a:lnSpc>
              <a:spcBef>
                <a:spcPts val="5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year 2025</a:t>
            </a: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 Prevention capacity and recovery capacity are critical determinants of global supply </a:t>
            </a:r>
            <a:b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chain resilience</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nvSpPr>
        <p:spPr>
          <a:xfrm>
            <a:off x="900000" y="1793240"/>
            <a:ext cx="8509000" cy="524510"/>
          </a:xfrm>
          <a:prstGeom prst="rect">
            <a:avLst/>
          </a:prstGeom>
          <a:noFill/>
        </p:spPr>
        <p:txBody>
          <a:bodyPr wrap="square" rtlCol="0" anchor="t">
            <a:noAutofit/>
          </a:bodyPr>
          <a:p>
            <a:pPr algn="just"/>
            <a: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Enhancing global supply chain resilience hinges on strengthening risk resistance capacity and safeguarding </a:t>
            </a:r>
            <a:b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the baseline capacity for recovery and reconstruction.</a:t>
            </a:r>
            <a:endPar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6000" y="1325245"/>
            <a:ext cx="11068050" cy="603250"/>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a:lnSpc>
                <a:spcPct val="130000"/>
              </a:lnSpc>
              <a:buFont typeface="Wingdings" panose="05000000000000000000" charset="0"/>
              <a:buBlip>
                <a:blip r:embed="rId3">
                  <a:extLst>
                    <a:ext uri="{96DAC541-7B7A-43D3-8B79-37D633B846F1}">
                      <asvg:svgBlip xmlns:asvg="http://schemas.microsoft.com/office/drawing/2016/SVG/main" r:embed="rId4"/>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增强全球供应链韧性重在提升抵御冲击的能力，并守住恢复重建的能力底线</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sp>
        <p:nvSpPr>
          <p:cNvPr id="2" name="文本框 1"/>
          <p:cNvSpPr txBox="1"/>
          <p:nvPr/>
        </p:nvSpPr>
        <p:spPr>
          <a:xfrm>
            <a:off x="2947670" y="6051550"/>
            <a:ext cx="6394450" cy="664210"/>
          </a:xfrm>
          <a:prstGeom prst="rect">
            <a:avLst/>
          </a:prstGeom>
        </p:spPr>
        <p:txBody>
          <a:bodyPr wrap="square">
            <a:noAutofit/>
          </a:bodyPr>
          <a:lstStyle/>
          <a:p>
            <a:pPr marL="0" indent="0" algn="ctr" defTabSz="266700">
              <a:spcBef>
                <a:spcPct val="0"/>
              </a:spcBef>
              <a:spcAft>
                <a:spcPct val="0"/>
              </a:spcAft>
            </a:pPr>
            <a:r>
              <a:rPr lang="en-US" altLang="zh-CN" sz="1600" b="1"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  </a:t>
            </a:r>
            <a:r>
              <a:rPr lang="en-US" altLang="zh-CN" sz="1200" b="1"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2025</a:t>
            </a:r>
            <a:r>
              <a:rPr lang="zh-CN" altLang="en-US" sz="1200" b="1"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年韧性指数对一级指标正（右）</a:t>
            </a:r>
            <a:r>
              <a:rPr lang="en-US" altLang="zh-CN" sz="1200" b="1"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 </a:t>
            </a:r>
            <a:r>
              <a:rPr lang="zh-CN" altLang="en-US" sz="1200" b="1"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负（左）向冲击10%的响应</a:t>
            </a:r>
            <a:endParaRPr lang="zh-CN" altLang="en-US" sz="1400" b="1"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endParaRPr>
          </a:p>
          <a:p>
            <a:pPr marL="0" indent="0" algn="ctr" defTabSz="266700">
              <a:spcBef>
                <a:spcPct val="0"/>
              </a:spcBef>
              <a:spcAft>
                <a:spcPct val="0"/>
              </a:spcAft>
            </a:pPr>
            <a:r>
              <a:rPr lang="en-US" altLang="zh-CN" sz="1000" dirty="0">
                <a:solidFill>
                  <a:schemeClr val="tx1"/>
                </a:solidFill>
                <a:uFillTx/>
                <a:latin typeface="Times New Roman" panose="02020603050405020304" pitchFamily="18" charset="0"/>
                <a:ea typeface="微软雅黑" panose="020B0503020204020204" charset="-122"/>
              </a:rPr>
              <a:t>Response of the Resilience Index to ±10% shocks on first-level indicators in 2025</a:t>
            </a:r>
            <a:endParaRPr lang="en-US" altLang="zh-CN" sz="1000" dirty="0">
              <a:solidFill>
                <a:schemeClr val="tx1"/>
              </a:solidFill>
              <a:uFillTx/>
              <a:latin typeface="Times New Roman" panose="02020603050405020304" pitchFamily="18" charset="0"/>
              <a:ea typeface="微软雅黑" panose="020B0503020204020204" charset="-122"/>
            </a:endParaRPr>
          </a:p>
          <a:p>
            <a:pPr marL="0" indent="0" algn="ctr" defTabSz="266700">
              <a:spcBef>
                <a:spcPct val="0"/>
              </a:spcBef>
              <a:spcAft>
                <a:spcPct val="0"/>
              </a:spcAft>
            </a:pPr>
            <a:r>
              <a:rPr lang="zh-CN" altLang="zh-CN" sz="1000" dirty="0">
                <a:effectLst/>
                <a:latin typeface="微软雅黑" panose="020B0503020204020204" charset="-122"/>
                <a:ea typeface="微软雅黑" panose="020B0503020204020204" charset="-122"/>
                <a:cs typeface="微软雅黑" panose="020B0503020204020204" charset="-122"/>
                <a:sym typeface="+mn-ea"/>
              </a:rPr>
              <a:t>资料来源</a:t>
            </a:r>
            <a:r>
              <a:rPr lang="en-US" altLang="zh-CN" sz="1000" dirty="0">
                <a:effectLst/>
                <a:latin typeface="微软雅黑" panose="020B0503020204020204" charset="-122"/>
                <a:ea typeface="微软雅黑" panose="020B0503020204020204" charset="-122"/>
                <a:cs typeface="微软雅黑" panose="020B0503020204020204" charset="-122"/>
                <a:sym typeface="+mn-ea"/>
              </a:rPr>
              <a:t>/</a:t>
            </a:r>
            <a:r>
              <a:rPr lang="en-US" altLang="zh-CN" sz="1000" dirty="0">
                <a:latin typeface="Times New Roman" panose="02020603050405020304" pitchFamily="18" charset="0"/>
                <a:ea typeface="微软雅黑" panose="020B0503020204020204" charset="-122"/>
                <a:cs typeface="Times New Roman" panose="02020603050405020304" pitchFamily="18" charset="0"/>
                <a:sym typeface="+mn-ea"/>
              </a:rPr>
              <a:t>Source</a:t>
            </a:r>
            <a:r>
              <a:rPr lang="zh-CN"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1000" dirty="0">
                <a:effectLst/>
                <a:latin typeface="微软雅黑" panose="020B0503020204020204" charset="-122"/>
                <a:ea typeface="微软雅黑" panose="020B0503020204020204" charset="-122"/>
                <a:cs typeface="微软雅黑" panose="020B0503020204020204" charset="-122"/>
                <a:sym typeface="+mn-ea"/>
              </a:rPr>
              <a:t>中国贸促会研究院/ </a:t>
            </a:r>
            <a:r>
              <a:rPr lang="en-US" altLang="zh-CN" sz="1000" dirty="0">
                <a:latin typeface="Times New Roman" panose="02020603050405020304" pitchFamily="18" charset="0"/>
                <a:ea typeface="微软雅黑" panose="020B0503020204020204" charset="-122"/>
                <a:cs typeface="Times New Roman" panose="02020603050405020304" pitchFamily="18" charset="0"/>
                <a:sym typeface="+mn-ea"/>
              </a:rPr>
              <a:t>CCPIT Academy</a:t>
            </a:r>
            <a:r>
              <a:rPr lang="zh-CN" altLang="en-US" sz="1000" dirty="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1000"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4" name="组合 3"/>
          <p:cNvGrpSpPr/>
          <p:nvPr/>
        </p:nvGrpSpPr>
        <p:grpSpPr>
          <a:xfrm>
            <a:off x="899795" y="4159885"/>
            <a:ext cx="10690225" cy="1887220"/>
            <a:chOff x="1417" y="6551"/>
            <a:chExt cx="16835" cy="2972"/>
          </a:xfrm>
        </p:grpSpPr>
        <p:graphicFrame>
          <p:nvGraphicFramePr>
            <p:cNvPr id="10" name="图表 9"/>
            <p:cNvGraphicFramePr/>
            <p:nvPr/>
          </p:nvGraphicFramePr>
          <p:xfrm>
            <a:off x="8758" y="6551"/>
            <a:ext cx="9495" cy="297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1417" y="6551"/>
            <a:ext cx="8009" cy="2973"/>
          </p:xfrm>
          <a:graphic>
            <a:graphicData uri="http://schemas.openxmlformats.org/drawingml/2006/chart">
              <c:chart xmlns:c="http://schemas.openxmlformats.org/drawingml/2006/chart" xmlns:r="http://schemas.openxmlformats.org/officeDocument/2006/relationships" r:id="rId2"/>
            </a:graphicData>
          </a:graphic>
        </p:graphicFrame>
      </p:grpSp>
      <p:sp>
        <p:nvSpPr>
          <p:cNvPr id="7" name="文本框 6"/>
          <p:cNvSpPr txBox="1"/>
          <p:nvPr/>
        </p:nvSpPr>
        <p:spPr>
          <a:xfrm>
            <a:off x="8727440" y="2916555"/>
            <a:ext cx="3251835" cy="568325"/>
          </a:xfrm>
          <a:prstGeom prst="rect">
            <a:avLst/>
          </a:prstGeom>
          <a:noFill/>
        </p:spPr>
        <p:txBody>
          <a:bodyPr wrap="square" rtlCol="0" anchor="ctr" anchorCtr="0">
            <a:noAutofit/>
          </a:bodyPr>
          <a:p>
            <a:pPr algn="ctr"/>
            <a:r>
              <a:rPr lang="zh-CN" altLang="en-US" sz="2400" b="1">
                <a:solidFill>
                  <a:srgbClr val="06297C"/>
                </a:solidFill>
                <a:latin typeface="微软雅黑" panose="020B0503020204020204" charset="-122"/>
                <a:ea typeface="微软雅黑" panose="020B0503020204020204" charset="-122"/>
              </a:rPr>
              <a:t>抵御能力</a:t>
            </a:r>
            <a:endParaRPr lang="zh-CN" altLang="en-US" sz="2400" b="1">
              <a:solidFill>
                <a:srgbClr val="06297C"/>
              </a:solidFill>
              <a:latin typeface="微软雅黑" panose="020B0503020204020204" charset="-122"/>
              <a:ea typeface="微软雅黑" panose="020B0503020204020204" charset="-122"/>
            </a:endParaRPr>
          </a:p>
        </p:txBody>
      </p:sp>
      <p:sp>
        <p:nvSpPr>
          <p:cNvPr id="11" name="文本框 10"/>
          <p:cNvSpPr txBox="1"/>
          <p:nvPr/>
        </p:nvSpPr>
        <p:spPr>
          <a:xfrm>
            <a:off x="694055" y="2916555"/>
            <a:ext cx="3251835" cy="568325"/>
          </a:xfrm>
          <a:prstGeom prst="rect">
            <a:avLst/>
          </a:prstGeom>
          <a:noFill/>
        </p:spPr>
        <p:txBody>
          <a:bodyPr wrap="square" rtlCol="0" anchor="ctr" anchorCtr="0">
            <a:noAutofit/>
          </a:bodyPr>
          <a:p>
            <a:pPr algn="ctr"/>
            <a:r>
              <a:rPr lang="zh-CN" altLang="en-US" sz="2400" b="1">
                <a:solidFill>
                  <a:srgbClr val="06297C"/>
                </a:solidFill>
                <a:latin typeface="微软雅黑" panose="020B0503020204020204" charset="-122"/>
                <a:ea typeface="微软雅黑" panose="020B0503020204020204" charset="-122"/>
              </a:rPr>
              <a:t>恢复能力</a:t>
            </a:r>
            <a:endParaRPr lang="zh-CN" altLang="en-US" sz="2400" b="1">
              <a:solidFill>
                <a:srgbClr val="06297C"/>
              </a:solidFill>
              <a:latin typeface="微软雅黑" panose="020B0503020204020204" charset="-122"/>
              <a:ea typeface="微软雅黑" panose="020B0503020204020204" charset="-122"/>
            </a:endParaRPr>
          </a:p>
        </p:txBody>
      </p:sp>
      <p:sp>
        <p:nvSpPr>
          <p:cNvPr id="12" name="椭圆 11"/>
          <p:cNvSpPr/>
          <p:nvPr/>
        </p:nvSpPr>
        <p:spPr>
          <a:xfrm>
            <a:off x="5382260" y="2321560"/>
            <a:ext cx="1764000" cy="1764000"/>
          </a:xfrm>
          <a:prstGeom prst="ellipse">
            <a:avLst/>
          </a:prstGeom>
          <a:solidFill>
            <a:schemeClr val="bg1"/>
          </a:solidFill>
          <a:ln>
            <a:solidFill>
              <a:srgbClr val="06297C"/>
            </a:solid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custDataLst>
              <p:tags r:id="rId5"/>
            </p:custDataLst>
          </p:nvPr>
        </p:nvSpPr>
        <p:spPr>
          <a:xfrm>
            <a:off x="5407938" y="3007995"/>
            <a:ext cx="1616075" cy="774700"/>
          </a:xfrm>
          <a:prstGeom prst="rect">
            <a:avLst/>
          </a:prstGeom>
          <a:noFill/>
        </p:spPr>
        <p:txBody>
          <a:bodyPr wrap="square" rtlCol="0" anchor="ctr" anchorCtr="0">
            <a:noAutofit/>
          </a:bodyPr>
          <a:p>
            <a:pPr algn="ctr">
              <a:lnSpc>
                <a:spcPct val="110000"/>
              </a:lnSpc>
            </a:pPr>
            <a:r>
              <a:rPr lang="en-US" altLang="zh-CN" sz="2400" b="1">
                <a:solidFill>
                  <a:srgbClr val="2F4D92"/>
                </a:solidFill>
                <a:latin typeface="Times New Roman" panose="02020603050405020304" pitchFamily="18" charset="0"/>
                <a:ea typeface="微软雅黑" panose="020B0503020204020204" charset="-122"/>
              </a:rPr>
              <a:t> </a:t>
            </a:r>
            <a:r>
              <a:rPr lang="zh-CN" sz="2400" b="1">
                <a:solidFill>
                  <a:srgbClr val="06297C"/>
                </a:solidFill>
                <a:latin typeface="Times New Roman" panose="02020603050405020304" pitchFamily="18" charset="0"/>
                <a:ea typeface="微软雅黑" panose="020B0503020204020204" charset="-122"/>
              </a:rPr>
              <a:t>韧性</a:t>
            </a:r>
            <a:r>
              <a:rPr lang="zh-CN" altLang="en-US" sz="2400" b="1">
                <a:solidFill>
                  <a:srgbClr val="06297C"/>
                </a:solidFill>
                <a:latin typeface="Times New Roman" panose="02020603050405020304" pitchFamily="18" charset="0"/>
                <a:ea typeface="微软雅黑" panose="020B0503020204020204" charset="-122"/>
              </a:rPr>
              <a:t>指数</a:t>
            </a:r>
            <a:r>
              <a:rPr lang="en-US" altLang="zh-CN" sz="2000" b="1">
                <a:solidFill>
                  <a:srgbClr val="06297C"/>
                </a:solidFill>
                <a:latin typeface="Times New Roman" panose="02020603050405020304" pitchFamily="18" charset="0"/>
                <a:ea typeface="微软雅黑" panose="020B0503020204020204" charset="-122"/>
              </a:rPr>
              <a:t> </a:t>
            </a:r>
            <a:endParaRPr lang="en-US" altLang="zh-CN" sz="2000" b="1">
              <a:solidFill>
                <a:srgbClr val="06297C"/>
              </a:solidFill>
              <a:latin typeface="Times New Roman" panose="02020603050405020304" pitchFamily="18" charset="0"/>
              <a:ea typeface="微软雅黑" panose="020B0503020204020204" charset="-122"/>
            </a:endParaRPr>
          </a:p>
          <a:p>
            <a:pPr algn="ctr">
              <a:lnSpc>
                <a:spcPct val="110000"/>
              </a:lnSpc>
            </a:pPr>
            <a:r>
              <a:rPr lang="en-US" altLang="zh-CN" sz="1600">
                <a:solidFill>
                  <a:schemeClr val="tx1"/>
                </a:solidFill>
                <a:latin typeface="Times New Roman" panose="02020603050405020304" pitchFamily="18" charset="0"/>
                <a:ea typeface="微软雅黑" panose="020B0503020204020204" charset="-122"/>
              </a:rPr>
              <a:t>GSCRI</a:t>
            </a:r>
            <a:endParaRPr lang="en-US" altLang="zh-CN" sz="1600">
              <a:solidFill>
                <a:schemeClr val="tx1"/>
              </a:solidFill>
              <a:latin typeface="Times New Roman" panose="02020603050405020304" pitchFamily="18" charset="0"/>
              <a:ea typeface="微软雅黑" panose="020B0503020204020204" charset="-122"/>
            </a:endParaRPr>
          </a:p>
        </p:txBody>
      </p:sp>
      <p:pic>
        <p:nvPicPr>
          <p:cNvPr id="15" name="图片 14" descr="盾牌"/>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994400" y="2477770"/>
            <a:ext cx="540000" cy="540000"/>
          </a:xfrm>
          <a:prstGeom prst="rect">
            <a:avLst/>
          </a:prstGeom>
        </p:spPr>
      </p:pic>
      <p:pic>
        <p:nvPicPr>
          <p:cNvPr id="17" name="图片 16" descr="盾牌"/>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10083165" y="2430780"/>
            <a:ext cx="540000" cy="540000"/>
          </a:xfrm>
          <a:prstGeom prst="rect">
            <a:avLst/>
          </a:prstGeom>
        </p:spPr>
      </p:pic>
      <p:pic>
        <p:nvPicPr>
          <p:cNvPr id="18" name="图片 17" descr="人"/>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2050415" y="2430780"/>
            <a:ext cx="540000" cy="540000"/>
          </a:xfrm>
          <a:prstGeom prst="rect">
            <a:avLst/>
          </a:prstGeom>
        </p:spPr>
      </p:pic>
      <p:sp>
        <p:nvSpPr>
          <p:cNvPr id="19" name="右箭头 18"/>
          <p:cNvSpPr/>
          <p:nvPr/>
        </p:nvSpPr>
        <p:spPr>
          <a:xfrm>
            <a:off x="3406775" y="2952735"/>
            <a:ext cx="1752600" cy="501650"/>
          </a:xfrm>
          <a:prstGeom prst="rightArrow">
            <a:avLst/>
          </a:prstGeom>
          <a:solidFill>
            <a:srgbClr val="5793D6"/>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7271385" y="3397885"/>
            <a:ext cx="2107565" cy="337185"/>
          </a:xfrm>
          <a:prstGeom prst="rect">
            <a:avLst/>
          </a:prstGeom>
          <a:noFill/>
        </p:spPr>
        <p:txBody>
          <a:bodyPr wrap="square" rtlCol="0">
            <a:spAutoFit/>
          </a:bodyPr>
          <a:p>
            <a:pPr algn="ctr"/>
            <a:r>
              <a:rPr lang="zh-CN" altLang="en-US" sz="1600" b="1">
                <a:solidFill>
                  <a:schemeClr val="tx1"/>
                </a:solidFill>
                <a:uFillTx/>
                <a:latin typeface="Times New Roman" panose="02020603050405020304" pitchFamily="18" charset="0"/>
                <a:ea typeface="微软雅黑" panose="020B0503020204020204" charset="-122"/>
              </a:rPr>
              <a:t>显著正向拉动</a:t>
            </a:r>
            <a:endParaRPr lang="zh-CN" altLang="en-US" sz="1600" b="1">
              <a:solidFill>
                <a:schemeClr val="tx1"/>
              </a:solidFill>
              <a:uFillTx/>
              <a:latin typeface="Times New Roman" panose="02020603050405020304" pitchFamily="18" charset="0"/>
              <a:ea typeface="微软雅黑" panose="020B0503020204020204" charset="-122"/>
            </a:endParaRPr>
          </a:p>
        </p:txBody>
      </p:sp>
      <p:sp>
        <p:nvSpPr>
          <p:cNvPr id="21" name="左箭头 20"/>
          <p:cNvSpPr/>
          <p:nvPr/>
        </p:nvSpPr>
        <p:spPr>
          <a:xfrm>
            <a:off x="7324725" y="2952735"/>
            <a:ext cx="1752600" cy="501650"/>
          </a:xfrm>
          <a:prstGeom prst="leftArrow">
            <a:avLst/>
          </a:prstGeom>
          <a:solidFill>
            <a:srgbClr val="2F4D92"/>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3274695" y="3397885"/>
            <a:ext cx="2107565" cy="337185"/>
          </a:xfrm>
          <a:prstGeom prst="rect">
            <a:avLst/>
          </a:prstGeom>
          <a:noFill/>
        </p:spPr>
        <p:txBody>
          <a:bodyPr wrap="square" rtlCol="0">
            <a:spAutoFit/>
          </a:bodyPr>
          <a:p>
            <a:r>
              <a:rPr lang="zh-CN" altLang="en-US" sz="1600" b="1">
                <a:solidFill>
                  <a:schemeClr val="tx1"/>
                </a:solidFill>
                <a:uFillTx/>
                <a:latin typeface="Times New Roman" panose="02020603050405020304" pitchFamily="18" charset="0"/>
                <a:ea typeface="微软雅黑" panose="020B0503020204020204" charset="-122"/>
              </a:rPr>
              <a:t>负向变动大幅拖累</a:t>
            </a:r>
            <a:endParaRPr lang="zh-CN" altLang="en-US" sz="1600" b="1">
              <a:solidFill>
                <a:schemeClr val="tx1"/>
              </a:solidFill>
              <a:uFillTx/>
              <a:latin typeface="Times New Roman" panose="02020603050405020304" pitchFamily="18" charset="0"/>
              <a:ea typeface="微软雅黑" panose="020B0503020204020204" charset="-122"/>
            </a:endParaRPr>
          </a:p>
        </p:txBody>
      </p:sp>
      <p:sp>
        <p:nvSpPr>
          <p:cNvPr id="5" name="文本框 4"/>
          <p:cNvSpPr txBox="1"/>
          <p:nvPr/>
        </p:nvSpPr>
        <p:spPr>
          <a:xfrm>
            <a:off x="9227820" y="3400425"/>
            <a:ext cx="2356485" cy="306705"/>
          </a:xfrm>
          <a:prstGeom prst="rect">
            <a:avLst/>
          </a:prstGeom>
          <a:noFill/>
        </p:spPr>
        <p:txBody>
          <a:bodyPr wrap="square" rtlCol="0">
            <a:spAutoFit/>
          </a:bodyPr>
          <a:p>
            <a:r>
              <a:rPr lang="en-US" altLang="zh-CN" sz="1400">
                <a:solidFill>
                  <a:schemeClr val="tx1"/>
                </a:solidFill>
                <a:uFillTx/>
                <a:latin typeface="Times New Roman" panose="02020603050405020304" pitchFamily="18" charset="0"/>
                <a:ea typeface="微软雅黑" panose="020B0503020204020204" charset="-122"/>
              </a:rPr>
              <a:t>Risk Resistance Capacity</a:t>
            </a:r>
            <a:endParaRPr lang="en-US" altLang="zh-CN" sz="1400">
              <a:solidFill>
                <a:schemeClr val="tx1"/>
              </a:solidFill>
              <a:uFillTx/>
              <a:latin typeface="Times New Roman" panose="02020603050405020304" pitchFamily="18" charset="0"/>
              <a:ea typeface="微软雅黑" panose="020B0503020204020204" charset="-122"/>
            </a:endParaRPr>
          </a:p>
        </p:txBody>
      </p:sp>
      <p:sp>
        <p:nvSpPr>
          <p:cNvPr id="9" name="文本框 8"/>
          <p:cNvSpPr txBox="1"/>
          <p:nvPr/>
        </p:nvSpPr>
        <p:spPr>
          <a:xfrm>
            <a:off x="1505585" y="3400425"/>
            <a:ext cx="1621790" cy="306705"/>
          </a:xfrm>
          <a:prstGeom prst="rect">
            <a:avLst/>
          </a:prstGeom>
          <a:noFill/>
        </p:spPr>
        <p:txBody>
          <a:bodyPr wrap="square" rtlCol="0">
            <a:spAutoFit/>
          </a:bodyPr>
          <a:p>
            <a:pPr algn="ctr"/>
            <a:r>
              <a:rPr lang="en-US" altLang="zh-CN" sz="1400">
                <a:solidFill>
                  <a:schemeClr val="tx1"/>
                </a:solidFill>
                <a:uFillTx/>
                <a:latin typeface="Times New Roman" panose="02020603050405020304" pitchFamily="18" charset="0"/>
                <a:ea typeface="微软雅黑" panose="020B0503020204020204" charset="-122"/>
              </a:rPr>
              <a:t>Recovery Capacity</a:t>
            </a:r>
            <a:endParaRPr lang="en-US" altLang="zh-CN" sz="1400">
              <a:solidFill>
                <a:schemeClr val="tx1"/>
              </a:solidFill>
              <a:uFillTx/>
              <a:latin typeface="Times New Roman" panose="02020603050405020304" pitchFamily="18" charset="0"/>
              <a:ea typeface="微软雅黑" panose="020B0503020204020204" charset="-122"/>
            </a:endParaRPr>
          </a:p>
        </p:txBody>
      </p:sp>
      <p:sp>
        <p:nvSpPr>
          <p:cNvPr id="13" name="文本框 12"/>
          <p:cNvSpPr txBox="1"/>
          <p:nvPr/>
        </p:nvSpPr>
        <p:spPr>
          <a:xfrm>
            <a:off x="7105650" y="3716020"/>
            <a:ext cx="2439035" cy="275590"/>
          </a:xfrm>
          <a:prstGeom prst="rect">
            <a:avLst/>
          </a:prstGeom>
          <a:noFill/>
        </p:spPr>
        <p:txBody>
          <a:bodyPr wrap="square" rtlCol="0">
            <a:spAutoFit/>
          </a:bodyPr>
          <a:p>
            <a:pPr algn="ctr"/>
            <a:r>
              <a:rPr lang="en-US" altLang="zh-CN" sz="1200">
                <a:solidFill>
                  <a:schemeClr val="tx1"/>
                </a:solidFill>
                <a:uFillTx/>
                <a:latin typeface="Times New Roman" panose="02020603050405020304" pitchFamily="18" charset="0"/>
                <a:ea typeface="微软雅黑" panose="020B0503020204020204" charset="-122"/>
              </a:rPr>
              <a:t>Significantly Positive Driving Effect</a:t>
            </a:r>
            <a:endParaRPr lang="en-US" altLang="zh-CN" sz="1200">
              <a:solidFill>
                <a:schemeClr val="tx1"/>
              </a:solidFill>
              <a:uFillTx/>
              <a:latin typeface="Times New Roman" panose="02020603050405020304" pitchFamily="18" charset="0"/>
              <a:ea typeface="微软雅黑" panose="020B0503020204020204" charset="-122"/>
            </a:endParaRPr>
          </a:p>
        </p:txBody>
      </p:sp>
      <p:sp>
        <p:nvSpPr>
          <p:cNvPr id="14" name="文本框 13"/>
          <p:cNvSpPr txBox="1"/>
          <p:nvPr/>
        </p:nvSpPr>
        <p:spPr>
          <a:xfrm>
            <a:off x="3274695" y="3716020"/>
            <a:ext cx="2107565" cy="275590"/>
          </a:xfrm>
          <a:prstGeom prst="rect">
            <a:avLst/>
          </a:prstGeom>
          <a:noFill/>
        </p:spPr>
        <p:txBody>
          <a:bodyPr wrap="square" rtlCol="0">
            <a:spAutoFit/>
          </a:bodyPr>
          <a:p>
            <a:pPr lvl="0" algn="l">
              <a:buClrTx/>
              <a:buSzTx/>
              <a:buFontTx/>
            </a:pPr>
            <a:r>
              <a:rPr lang="en-US" altLang="zh-CN" sz="1200">
                <a:solidFill>
                  <a:schemeClr val="tx1"/>
                </a:solidFill>
                <a:uFillTx/>
                <a:latin typeface="Times New Roman" panose="02020603050405020304" pitchFamily="18" charset="0"/>
                <a:ea typeface="微软雅黑" panose="020B0503020204020204" charset="-122"/>
                <a:sym typeface="+mn-ea"/>
              </a:rPr>
              <a:t>Substantial Negative Impact</a:t>
            </a:r>
            <a:endParaRPr lang="en-US" altLang="zh-CN" sz="1200">
              <a:solidFill>
                <a:schemeClr val="tx1"/>
              </a:solidFill>
              <a:uFillTx/>
              <a:latin typeface="Times New Roman" panose="02020603050405020304" pitchFamily="18" charset="0"/>
              <a:ea typeface="微软雅黑" panose="020B0503020204020204" charset="-122"/>
              <a:sym typeface="+mn-ea"/>
            </a:endParaRPr>
          </a:p>
        </p:txBody>
      </p:sp>
      <p:sp>
        <p:nvSpPr>
          <p:cNvPr id="23" name="文本框 22"/>
          <p:cNvSpPr txBox="1"/>
          <p:nvPr/>
        </p:nvSpPr>
        <p:spPr>
          <a:xfrm>
            <a:off x="5521960" y="4321810"/>
            <a:ext cx="1126490" cy="386080"/>
          </a:xfrm>
          <a:prstGeom prst="rect">
            <a:avLst/>
          </a:prstGeom>
          <a:noFill/>
        </p:spPr>
        <p:txBody>
          <a:bodyPr wrap="square" rtlCol="0">
            <a:spAutoFit/>
          </a:bodyPr>
          <a:p>
            <a:pPr>
              <a:lnSpc>
                <a:spcPct val="80000"/>
              </a:lnSpc>
            </a:pPr>
            <a:r>
              <a:rPr lang="en-US" altLang="zh-CN" sz="1200">
                <a:solidFill>
                  <a:schemeClr val="tx1"/>
                </a:solidFill>
                <a:uFillTx/>
                <a:latin typeface="Times New Roman" panose="02020603050405020304" pitchFamily="18" charset="0"/>
                <a:ea typeface="微软雅黑" panose="020B0503020204020204" charset="-122"/>
              </a:rPr>
              <a:t>Recovery Capacity</a:t>
            </a:r>
            <a:endParaRPr lang="en-US" altLang="zh-CN" sz="1200">
              <a:solidFill>
                <a:schemeClr val="tx1"/>
              </a:solidFill>
              <a:uFillTx/>
              <a:latin typeface="Times New Roman" panose="02020603050405020304" pitchFamily="18" charset="0"/>
              <a:ea typeface="微软雅黑" panose="020B0503020204020204" charset="-122"/>
            </a:endParaRPr>
          </a:p>
        </p:txBody>
      </p:sp>
      <p:sp>
        <p:nvSpPr>
          <p:cNvPr id="24" name="文本框 23"/>
          <p:cNvSpPr txBox="1"/>
          <p:nvPr/>
        </p:nvSpPr>
        <p:spPr>
          <a:xfrm>
            <a:off x="5521960" y="4795520"/>
            <a:ext cx="1126490" cy="533400"/>
          </a:xfrm>
          <a:prstGeom prst="rect">
            <a:avLst/>
          </a:prstGeom>
          <a:noFill/>
        </p:spPr>
        <p:txBody>
          <a:bodyPr wrap="square" rtlCol="0">
            <a:spAutoFit/>
          </a:bodyPr>
          <a:p>
            <a:pPr>
              <a:lnSpc>
                <a:spcPct val="80000"/>
              </a:lnSpc>
            </a:pPr>
            <a:r>
              <a:rPr lang="en-US" altLang="zh-CN" sz="1200">
                <a:uFillTx/>
                <a:latin typeface="Times New Roman" panose="02020603050405020304" pitchFamily="18" charset="0"/>
                <a:ea typeface="微软雅黑" panose="020B0503020204020204" charset="-122"/>
                <a:sym typeface="+mn-ea"/>
              </a:rPr>
              <a:t>Risk Resistance Capacity</a:t>
            </a:r>
            <a:endParaRPr lang="en-US" altLang="zh-CN" sz="1200">
              <a:solidFill>
                <a:schemeClr val="tx1"/>
              </a:solidFill>
              <a:uFillTx/>
              <a:latin typeface="Times New Roman" panose="02020603050405020304" pitchFamily="18" charset="0"/>
              <a:ea typeface="微软雅黑" panose="020B0503020204020204" charset="-122"/>
            </a:endParaRPr>
          </a:p>
        </p:txBody>
      </p:sp>
      <p:sp>
        <p:nvSpPr>
          <p:cNvPr id="25" name="文本框 24"/>
          <p:cNvSpPr txBox="1"/>
          <p:nvPr/>
        </p:nvSpPr>
        <p:spPr>
          <a:xfrm>
            <a:off x="5521960" y="5440680"/>
            <a:ext cx="1126490" cy="386080"/>
          </a:xfrm>
          <a:prstGeom prst="rect">
            <a:avLst/>
          </a:prstGeom>
          <a:noFill/>
        </p:spPr>
        <p:txBody>
          <a:bodyPr wrap="square" rtlCol="0">
            <a:spAutoFit/>
          </a:bodyPr>
          <a:p>
            <a:pPr>
              <a:lnSpc>
                <a:spcPct val="80000"/>
              </a:lnSpc>
            </a:pPr>
            <a:r>
              <a:rPr lang="en-US" altLang="zh-CN" sz="1200">
                <a:solidFill>
                  <a:schemeClr val="tx1"/>
                </a:solidFill>
                <a:uFillTx/>
                <a:latin typeface="Times New Roman" panose="02020603050405020304" pitchFamily="18" charset="0"/>
                <a:ea typeface="微软雅黑" panose="020B0503020204020204" charset="-122"/>
              </a:rPr>
              <a:t>Prevention Capacity</a:t>
            </a:r>
            <a:endParaRPr lang="en-US" altLang="zh-CN" sz="1200">
              <a:solidFill>
                <a:schemeClr val="tx1"/>
              </a:solidFill>
              <a:uFillTx/>
              <a:latin typeface="Times New Roman" panose="02020603050405020304" pitchFamily="18" charset="0"/>
              <a:ea typeface="微软雅黑" panose="020B0503020204020204" charset="-12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3" name="矩形 2"/>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占位符 2"/>
          <p:cNvSpPr>
            <a:spLocks noGrp="1"/>
          </p:cNvSpPr>
          <p:nvPr/>
        </p:nvSpPr>
        <p:spPr>
          <a:xfrm>
            <a:off x="8369935" y="1447165"/>
            <a:ext cx="3600000" cy="3600000"/>
          </a:xfrm>
          <a:prstGeom prst="rect">
            <a:avLst/>
          </a:prstGeom>
          <a:effectLst>
            <a:outerShdw blurRad="50800" dist="38100" dir="8100000" algn="tr" rotWithShape="0">
              <a:prstClr val="black">
                <a:alpha val="40000"/>
              </a:prstClr>
            </a:outerShdw>
          </a:effectLst>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Tx/>
              <a:buNone/>
              <a:defRPr sz="6775" kern="1200">
                <a:solidFill>
                  <a:srgbClr val="F6F6F6"/>
                </a:solidFill>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9900" b="1" dirty="0">
                <a:solidFill>
                  <a:schemeClr val="bg1"/>
                </a:solidFill>
                <a:latin typeface="黑体" panose="02010609060101010101" charset="-122"/>
                <a:ea typeface="黑体" panose="02010609060101010101" charset="-122"/>
                <a:cs typeface="Arial Black" panose="020B0A04020102020204" charset="0"/>
              </a:rPr>
              <a:t>01</a:t>
            </a:r>
            <a:endParaRPr lang="en-US" altLang="zh-CN" sz="19900" b="1" dirty="0">
              <a:solidFill>
                <a:schemeClr val="bg1"/>
              </a:solidFill>
              <a:latin typeface="黑体" panose="02010609060101010101" charset="-122"/>
              <a:ea typeface="黑体" panose="02010609060101010101" charset="-122"/>
              <a:cs typeface="Arial Black" panose="020B0A04020102020204" charset="0"/>
            </a:endParaRPr>
          </a:p>
        </p:txBody>
      </p:sp>
      <p:sp>
        <p:nvSpPr>
          <p:cNvPr id="2" name="文本占位符 1"/>
          <p:cNvSpPr>
            <a:spLocks noGrp="1"/>
          </p:cNvSpPr>
          <p:nvPr/>
        </p:nvSpPr>
        <p:spPr>
          <a:xfrm>
            <a:off x="864000" y="1800000"/>
            <a:ext cx="7771130" cy="2093595"/>
          </a:xfrm>
          <a:prstGeom prst="rect">
            <a:avLst/>
          </a:prstGeom>
          <a:effectLst>
            <a:outerShdw blurRad="50800" dist="38100" dir="8100000" algn="tr" rotWithShape="0">
              <a:prstClr val="black">
                <a:alpha val="40000"/>
              </a:prstClr>
            </a:outerShdw>
          </a:effectLst>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Tx/>
              <a:buNone/>
              <a:defRPr lang="zh-CN" altLang="en-US" sz="3805" b="1" kern="1200" dirty="0">
                <a:solidFill>
                  <a:srgbClr val="585791"/>
                </a:solidFill>
                <a:latin typeface="微软雅黑" panose="020B0503020204020204" charset="-122"/>
                <a:ea typeface="微软雅黑" panose="020B0503020204020204" charset="-122"/>
                <a:cs typeface="+mn-cs"/>
              </a:defRPr>
            </a:lvl1pPr>
            <a:lvl2pPr marL="57658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1153795"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73164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230822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30000"/>
              </a:lnSpc>
            </a:pPr>
            <a:r>
              <a:rPr sz="4000">
                <a:solidFill>
                  <a:schemeClr val="bg1"/>
                </a:solidFill>
                <a:sym typeface="+mn-ea"/>
              </a:rPr>
              <a:t>全球供应链促进报告</a:t>
            </a:r>
            <a:r>
              <a:rPr lang="en-US" altLang="zh-CN" sz="4000">
                <a:solidFill>
                  <a:schemeClr val="bg1"/>
                </a:solidFill>
                <a:sym typeface="+mn-ea"/>
              </a:rPr>
              <a:t>2026</a:t>
            </a:r>
            <a:endParaRPr lang="en-US" altLang="zh-CN" sz="4000">
              <a:solidFill>
                <a:schemeClr val="bg1"/>
              </a:solidFill>
              <a:sym typeface="+mn-ea"/>
            </a:endParaRPr>
          </a:p>
          <a:p>
            <a:pPr algn="l" fontAlgn="auto">
              <a:lnSpc>
                <a:spcPct val="130000"/>
              </a:lnSpc>
            </a:pPr>
            <a:r>
              <a:rPr lang="en-US" altLang="zh-CN" sz="2800">
                <a:solidFill>
                  <a:schemeClr val="bg1"/>
                </a:solidFill>
                <a:latin typeface="Times New Roman" panose="02020603050405020304" pitchFamily="18" charset="0"/>
                <a:cs typeface="Times New Roman" panose="02020603050405020304" pitchFamily="18" charset="0"/>
                <a:sym typeface="+mn-ea"/>
              </a:rPr>
              <a:t>Global Supply Chain Promotion Report 2026</a:t>
            </a:r>
            <a:endParaRPr lang="en-US" altLang="zh-CN" sz="2800">
              <a:solidFill>
                <a:schemeClr val="bg1"/>
              </a:solidFill>
              <a:latin typeface="Times New Roman" panose="02020603050405020304" pitchFamily="18" charset="0"/>
              <a:cs typeface="Times New Roman" panose="02020603050405020304" pitchFamily="18" charset="0"/>
              <a:sym typeface="+mn-ea"/>
            </a:endParaRPr>
          </a:p>
        </p:txBody>
      </p:sp>
      <p:grpSp>
        <p:nvGrpSpPr>
          <p:cNvPr id="7" name="组合 6"/>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40" y="421005"/>
            <a:ext cx="10405745" cy="909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ts val="1800"/>
              </a:lnSpc>
              <a:spcBef>
                <a:spcPts val="600"/>
              </a:spcBef>
              <a:buClrTx/>
              <a:buSzTx/>
              <a:buNone/>
            </a:pPr>
            <a:r>
              <a:rPr lang="en-US" altLang="zh-CN"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2025</a:t>
            </a: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年：美欧供应链韧性指数呈现“美缓欧快”的特征</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ts val="1800"/>
              </a:lnSpc>
              <a:spcBef>
                <a:spcPts val="6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year 2025: The U.S. and EU Supply Chain Resilience Indices exhibit a pattern of moderate growth in the U.S. and accelerated growth in the EU</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nvSpPr>
        <p:spPr>
          <a:xfrm>
            <a:off x="900000" y="1831975"/>
            <a:ext cx="10142855" cy="524510"/>
          </a:xfrm>
          <a:prstGeom prst="rect">
            <a:avLst/>
          </a:prstGeom>
          <a:noFill/>
        </p:spPr>
        <p:txBody>
          <a:bodyPr wrap="square" rtlCol="0" anchor="t">
            <a:noAutofit/>
          </a:bodyPr>
          <a:p>
            <a:pPr algn="l"/>
            <a: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In 2025, both the U.S. and EU Supply Chain Resilience Indices maintained an upward trajectory, but the EU experienced a faster recovery.</a:t>
            </a:r>
            <a:endPar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圆角 5" descr="7b0a202020202262756c6c6574223a20227b5c2263617465676f727949645c223a5c225c222c5c2274656d706c61746549645c223a32303233313734347d220a7d0a"/>
          <p:cNvSpPr/>
          <p:nvPr/>
        </p:nvSpPr>
        <p:spPr>
          <a:xfrm>
            <a:off x="576000" y="1313180"/>
            <a:ext cx="11068050" cy="638810"/>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l">
              <a:lnSpc>
                <a:spcPct val="130000"/>
              </a:lnSpc>
              <a:buFont typeface="Wingdings" panose="05000000000000000000" charset="0"/>
              <a:buBlip>
                <a:blip r:embed="rId2">
                  <a:extLst>
                    <a:ext uri="{96DAC541-7B7A-43D3-8B79-37D633B846F1}">
                      <asvg:svgBlip xmlns:asvg="http://schemas.microsoft.com/office/drawing/2016/SVG/main" r:embed="rId3"/>
                    </a:ext>
                  </a:extLst>
                </a:blip>
              </a:buBlip>
            </a:pPr>
            <a:r>
              <a:rPr lang="en-US" altLang="zh-CN"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2025</a:t>
            </a: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年，美国、欧盟供应链韧性指数均保持上升，但欧盟回升更快。</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grpSp>
        <p:nvGrpSpPr>
          <p:cNvPr id="14" name="组合 13"/>
          <p:cNvGrpSpPr/>
          <p:nvPr>
            <p:custDataLst>
              <p:tags r:id="rId4"/>
            </p:custDataLst>
          </p:nvPr>
        </p:nvGrpSpPr>
        <p:grpSpPr>
          <a:xfrm>
            <a:off x="8615045" y="2457450"/>
            <a:ext cx="2555240" cy="1572260"/>
            <a:chOff x="13837" y="4086"/>
            <a:chExt cx="4024" cy="2476"/>
          </a:xfrm>
          <a:effectLst>
            <a:outerShdw blurRad="50800" dist="38100" dir="8100000" algn="tr" rotWithShape="0">
              <a:prstClr val="black">
                <a:alpha val="40000"/>
              </a:prstClr>
            </a:outerShdw>
          </a:effectLst>
        </p:grpSpPr>
        <p:sp>
          <p:nvSpPr>
            <p:cNvPr id="5" name="同侧圆角矩形 4"/>
            <p:cNvSpPr/>
            <p:nvPr>
              <p:custDataLst>
                <p:tags r:id="rId5"/>
              </p:custDataLst>
            </p:nvPr>
          </p:nvSpPr>
          <p:spPr>
            <a:xfrm>
              <a:off x="14085" y="4086"/>
              <a:ext cx="3458" cy="231"/>
            </a:xfrm>
            <a:prstGeom prst="round2SameRect">
              <a:avLst>
                <a:gd name="adj1" fmla="val 50000"/>
                <a:gd name="adj2" fmla="val 0"/>
              </a:avLst>
            </a:prstGeom>
            <a:solidFill>
              <a:schemeClr val="tx2"/>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6"/>
              </p:custDataLst>
            </p:nvPr>
          </p:nvSpPr>
          <p:spPr>
            <a:xfrm>
              <a:off x="13837" y="4182"/>
              <a:ext cx="4025" cy="2381"/>
            </a:xfrm>
            <a:prstGeom prst="roundRect">
              <a:avLst>
                <a:gd name="adj" fmla="val 6245"/>
              </a:avLst>
            </a:prstGeom>
            <a:solidFill>
              <a:schemeClr val="bg1"/>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7"/>
              </p:custDataLst>
            </p:nvPr>
          </p:nvSpPr>
          <p:spPr>
            <a:xfrm>
              <a:off x="13837" y="4235"/>
              <a:ext cx="4025" cy="754"/>
            </a:xfrm>
            <a:prstGeom prst="rect">
              <a:avLst/>
            </a:prstGeom>
            <a:noFill/>
          </p:spPr>
          <p:txBody>
            <a:bodyPr wrap="square" rtlCol="0" anchor="ctr" anchorCtr="0">
              <a:noAutofit/>
            </a:bodyPr>
            <a:p>
              <a:pPr algn="ctr">
                <a:lnSpc>
                  <a:spcPct val="110000"/>
                </a:lnSpc>
              </a:pPr>
              <a:r>
                <a:rPr lang="zh-CN" altLang="en-US" sz="1400" b="1">
                  <a:solidFill>
                    <a:schemeClr val="tx2"/>
                  </a:solidFill>
                  <a:latin typeface="微软雅黑" panose="020B0503020204020204" charset="-122"/>
                  <a:ea typeface="微软雅黑" panose="020B0503020204020204" charset="-122"/>
                </a:rPr>
                <a:t>美国供应链韧性指数</a:t>
              </a:r>
              <a:r>
                <a:rPr lang="en-US" altLang="zh-CN" sz="1400" b="1">
                  <a:solidFill>
                    <a:srgbClr val="2F4D92"/>
                  </a:solidFill>
                  <a:latin typeface="微软雅黑" panose="020B0503020204020204" charset="-122"/>
                  <a:ea typeface="微软雅黑" panose="020B0503020204020204" charset="-122"/>
                </a:rPr>
                <a:t> </a:t>
              </a:r>
              <a:r>
                <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rPr>
                <a:t>USSCRI</a:t>
              </a:r>
              <a:endPar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文本框 10"/>
            <p:cNvSpPr txBox="1"/>
            <p:nvPr>
              <p:custDataLst>
                <p:tags r:id="rId8"/>
              </p:custDataLst>
            </p:nvPr>
          </p:nvSpPr>
          <p:spPr>
            <a:xfrm>
              <a:off x="13837" y="4883"/>
              <a:ext cx="4025" cy="628"/>
            </a:xfrm>
            <a:prstGeom prst="rect">
              <a:avLst/>
            </a:prstGeom>
            <a:noFill/>
          </p:spPr>
          <p:txBody>
            <a:bodyPr wrap="square" rtlCol="0">
              <a:spAutoFit/>
            </a:bodyPr>
            <a:p>
              <a:pPr algn="ctr"/>
              <a:r>
                <a:rPr lang="en-US" altLang="zh-CN" sz="2000" b="1">
                  <a:solidFill>
                    <a:schemeClr val="tx2"/>
                  </a:solidFill>
                  <a:latin typeface="Times New Roman" panose="02020603050405020304" pitchFamily="18" charset="0"/>
                  <a:ea typeface="微软雅黑" panose="020B0503020204020204" charset="-122"/>
                  <a:cs typeface="Times New Roman" panose="02020603050405020304" pitchFamily="18" charset="0"/>
                </a:rPr>
                <a:t>+1.89%</a:t>
              </a:r>
              <a:endParaRPr lang="en-US" altLang="zh-CN" sz="2000" b="1">
                <a:solidFill>
                  <a:schemeClr val="tx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custDataLst>
                <p:tags r:id="rId9"/>
              </p:custDataLst>
            </p:nvPr>
          </p:nvSpPr>
          <p:spPr>
            <a:xfrm>
              <a:off x="13837" y="5614"/>
              <a:ext cx="4025" cy="836"/>
            </a:xfrm>
            <a:prstGeom prst="rect">
              <a:avLst/>
            </a:prstGeom>
            <a:noFill/>
          </p:spPr>
          <p:txBody>
            <a:bodyPr wrap="square" rtlCol="0">
              <a:spAutoFit/>
            </a:bodyPr>
            <a:p>
              <a:pPr algn="ctr">
                <a:lnSpc>
                  <a:spcPct val="110000"/>
                </a:lnSpc>
              </a:pPr>
              <a:r>
                <a:rPr lang="zh-CN"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维持增长态势，但增速低于欧盟</a:t>
              </a:r>
              <a:endParaRPr lang="zh-CN" sz="10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lnSpc>
                  <a:spcPct val="110000"/>
                </a:lnSpc>
              </a:pPr>
              <a:r>
                <a:rPr lang="en-US" altLang="zh-CN" sz="800">
                  <a:solidFill>
                    <a:schemeClr val="tx1"/>
                  </a:solidFill>
                  <a:latin typeface="Times New Roman" panose="02020603050405020304" pitchFamily="18" charset="0"/>
                  <a:ea typeface="微软雅黑" panose="020B0503020204020204" charset="-122"/>
                  <a:cs typeface="Times New Roman" panose="02020603050405020304" pitchFamily="18" charset="0"/>
                </a:rPr>
                <a:t>Maintaining an upward trajectory, but its growth rate was lower than that of the EU.</a:t>
              </a:r>
              <a:endParaRPr lang="en-US" altLang="zh-CN" sz="8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13" name="直接连接符 12"/>
            <p:cNvCxnSpPr/>
            <p:nvPr>
              <p:custDataLst>
                <p:tags r:id="rId10"/>
              </p:custDataLst>
            </p:nvPr>
          </p:nvCxnSpPr>
          <p:spPr>
            <a:xfrm>
              <a:off x="14068" y="5514"/>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grpSp>
      <p:grpSp>
        <p:nvGrpSpPr>
          <p:cNvPr id="15" name="组合 14"/>
          <p:cNvGrpSpPr/>
          <p:nvPr>
            <p:custDataLst>
              <p:tags r:id="rId11"/>
            </p:custDataLst>
          </p:nvPr>
        </p:nvGrpSpPr>
        <p:grpSpPr>
          <a:xfrm rot="0">
            <a:off x="8615045" y="4558665"/>
            <a:ext cx="2555875" cy="1572895"/>
            <a:chOff x="1090" y="6599"/>
            <a:chExt cx="4025" cy="2477"/>
          </a:xfrm>
          <a:effectLst>
            <a:outerShdw blurRad="50800" dist="38100" dir="8100000" algn="tr" rotWithShape="0">
              <a:prstClr val="black">
                <a:alpha val="40000"/>
              </a:prstClr>
            </a:outerShdw>
          </a:effectLst>
        </p:grpSpPr>
        <p:sp>
          <p:nvSpPr>
            <p:cNvPr id="19" name="同侧圆角矩形 18"/>
            <p:cNvSpPr/>
            <p:nvPr>
              <p:custDataLst>
                <p:tags r:id="rId12"/>
              </p:custDataLst>
            </p:nvPr>
          </p:nvSpPr>
          <p:spPr>
            <a:xfrm>
              <a:off x="1348" y="6599"/>
              <a:ext cx="3458" cy="231"/>
            </a:xfrm>
            <a:prstGeom prst="round2SameRect">
              <a:avLst>
                <a:gd name="adj1" fmla="val 50000"/>
                <a:gd name="adj2" fmla="val 0"/>
              </a:avLst>
            </a:prstGeom>
            <a:solidFill>
              <a:srgbClr val="103F9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custDataLst>
                <p:tags r:id="rId13"/>
              </p:custDataLst>
            </p:nvPr>
          </p:nvSpPr>
          <p:spPr>
            <a:xfrm>
              <a:off x="1090" y="6695"/>
              <a:ext cx="4025" cy="2381"/>
            </a:xfrm>
            <a:prstGeom prst="roundRect">
              <a:avLst>
                <a:gd name="adj" fmla="val 6245"/>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14"/>
              </p:custDataLst>
            </p:nvPr>
          </p:nvSpPr>
          <p:spPr>
            <a:xfrm>
              <a:off x="1090" y="6748"/>
              <a:ext cx="4025" cy="754"/>
            </a:xfrm>
            <a:prstGeom prst="rect">
              <a:avLst/>
            </a:prstGeom>
            <a:noFill/>
          </p:spPr>
          <p:txBody>
            <a:bodyPr wrap="square" rtlCol="0" anchor="ctr" anchorCtr="0">
              <a:noAutofit/>
            </a:bodyPr>
            <a:p>
              <a:pPr algn="ctr">
                <a:lnSpc>
                  <a:spcPct val="110000"/>
                </a:lnSpc>
              </a:pPr>
              <a:r>
                <a:rPr lang="zh-CN" altLang="en-US" sz="1400" b="1">
                  <a:solidFill>
                    <a:srgbClr val="2F4D92"/>
                  </a:solidFill>
                  <a:latin typeface="微软雅黑" panose="020B0503020204020204" charset="-122"/>
                  <a:ea typeface="微软雅黑" panose="020B0503020204020204" charset="-122"/>
                </a:rPr>
                <a:t>欧盟供应链韧性指数</a:t>
              </a:r>
              <a:r>
                <a:rPr lang="en-US" altLang="zh-CN" sz="1400" b="1">
                  <a:solidFill>
                    <a:srgbClr val="2F4D92"/>
                  </a:solidFill>
                  <a:latin typeface="微软雅黑" panose="020B0503020204020204" charset="-122"/>
                  <a:ea typeface="微软雅黑" panose="020B0503020204020204" charset="-122"/>
                </a:rPr>
                <a:t> </a:t>
              </a:r>
              <a:r>
                <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rPr>
                <a:t>EUSCRI</a:t>
              </a:r>
              <a:endPar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custDataLst>
                <p:tags r:id="rId15"/>
              </p:custDataLst>
            </p:nvPr>
          </p:nvSpPr>
          <p:spPr>
            <a:xfrm>
              <a:off x="1090" y="7526"/>
              <a:ext cx="4025" cy="628"/>
            </a:xfrm>
            <a:prstGeom prst="rect">
              <a:avLst/>
            </a:prstGeom>
            <a:noFill/>
          </p:spPr>
          <p:txBody>
            <a:bodyPr wrap="square" rtlCol="0">
              <a:spAutoFit/>
            </a:bodyPr>
            <a:p>
              <a:pPr algn="ctr"/>
              <a:r>
                <a:rPr lang="en-US" altLang="zh-CN" sz="2000" b="1">
                  <a:solidFill>
                    <a:srgbClr val="2F4D92"/>
                  </a:solidFill>
                  <a:latin typeface="Times New Roman" panose="02020603050405020304" pitchFamily="18" charset="0"/>
                  <a:ea typeface="微软雅黑" panose="020B0503020204020204" charset="-122"/>
                  <a:cs typeface="Times New Roman" panose="02020603050405020304" pitchFamily="18" charset="0"/>
                </a:rPr>
                <a:t>+5.76%</a:t>
              </a:r>
              <a:endParaRPr lang="en-US" altLang="zh-CN" sz="2000"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文本框 22"/>
            <p:cNvSpPr txBox="1"/>
            <p:nvPr>
              <p:custDataLst>
                <p:tags r:id="rId16"/>
              </p:custDataLst>
            </p:nvPr>
          </p:nvSpPr>
          <p:spPr>
            <a:xfrm>
              <a:off x="1090" y="8359"/>
              <a:ext cx="4025" cy="623"/>
            </a:xfrm>
            <a:prstGeom prst="rect">
              <a:avLst/>
            </a:prstGeom>
            <a:noFill/>
          </p:spPr>
          <p:txBody>
            <a:bodyPr wrap="square" rtlCol="0">
              <a:spAutoFit/>
            </a:bodyPr>
            <a:p>
              <a:pPr algn="ctr">
                <a:lnSpc>
                  <a:spcPct val="110000"/>
                </a:lnSpc>
              </a:pPr>
              <a:r>
                <a:rPr lang="zh-CN" altLang="en-US"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自2022年以来首次上涨</a:t>
              </a:r>
              <a:endParaRPr lang="zh-CN" altLang="en-US" sz="10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lnSpc>
                  <a:spcPct val="110000"/>
                </a:lnSpc>
              </a:pPr>
              <a:r>
                <a:rPr lang="en-US" altLang="zh-CN" sz="800">
                  <a:solidFill>
                    <a:schemeClr val="tx1"/>
                  </a:solidFill>
                  <a:latin typeface="Times New Roman" panose="02020603050405020304" pitchFamily="18" charset="0"/>
                  <a:ea typeface="微软雅黑" panose="020B0503020204020204" charset="-122"/>
                  <a:cs typeface="Times New Roman" panose="02020603050405020304" pitchFamily="18" charset="0"/>
                </a:rPr>
                <a:t>Its first upturn since 2022.</a:t>
              </a:r>
              <a:endParaRPr lang="en-US" altLang="zh-CN" sz="8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24" name="直接连接符 23"/>
            <p:cNvCxnSpPr/>
            <p:nvPr>
              <p:custDataLst>
                <p:tags r:id="rId17"/>
              </p:custDataLst>
            </p:nvPr>
          </p:nvCxnSpPr>
          <p:spPr>
            <a:xfrm>
              <a:off x="1321" y="8243"/>
              <a:ext cx="3564" cy="0"/>
            </a:xfrm>
            <a:prstGeom prst="line">
              <a:avLst/>
            </a:prstGeom>
            <a:ln w="317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grpSp>
      <p:grpSp>
        <p:nvGrpSpPr>
          <p:cNvPr id="10" name="组合 9"/>
          <p:cNvGrpSpPr/>
          <p:nvPr/>
        </p:nvGrpSpPr>
        <p:grpSpPr>
          <a:xfrm>
            <a:off x="969645" y="2428875"/>
            <a:ext cx="7056120" cy="3167380"/>
            <a:chOff x="1005" y="3825"/>
            <a:chExt cx="11112" cy="4988"/>
          </a:xfrm>
        </p:grpSpPr>
        <p:graphicFrame>
          <p:nvGraphicFramePr>
            <p:cNvPr id="4" name="图表 3"/>
            <p:cNvGraphicFramePr/>
            <p:nvPr/>
          </p:nvGraphicFramePr>
          <p:xfrm>
            <a:off x="1005" y="3825"/>
            <a:ext cx="11112" cy="4989"/>
          </p:xfrm>
          <a:graphic>
            <a:graphicData uri="http://schemas.openxmlformats.org/drawingml/2006/chart">
              <c:chart xmlns:c="http://schemas.openxmlformats.org/drawingml/2006/chart" xmlns:r="http://schemas.openxmlformats.org/officeDocument/2006/relationships" r:id="rId1"/>
            </a:graphicData>
          </a:graphic>
        </p:graphicFrame>
        <p:sp>
          <p:nvSpPr>
            <p:cNvPr id="45" name="矩形 44"/>
            <p:cNvSpPr/>
            <p:nvPr/>
          </p:nvSpPr>
          <p:spPr>
            <a:xfrm>
              <a:off x="9968" y="3825"/>
              <a:ext cx="1287" cy="3969"/>
            </a:xfrm>
            <a:prstGeom prst="rect">
              <a:avLst/>
            </a:prstGeom>
            <a:solidFill>
              <a:schemeClr val="accent1">
                <a:lumMod val="60000"/>
                <a:lumOff val="40000"/>
                <a:alpha val="1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9" name="文本框 8"/>
          <p:cNvSpPr txBox="1"/>
          <p:nvPr/>
        </p:nvSpPr>
        <p:spPr>
          <a:xfrm>
            <a:off x="969010" y="5804535"/>
            <a:ext cx="7056755" cy="657860"/>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zh-CN" sz="1200" b="1"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2018-202</a:t>
            </a:r>
            <a:r>
              <a:rPr lang="en-US" altLang="zh-CN" sz="1200" b="1"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5</a:t>
            </a:r>
            <a:r>
              <a:rPr lang="zh-CN" altLang="zh-CN" sz="1200" b="1"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年美国韧性指数和欧盟韧性指数走势折线图</a:t>
            </a:r>
            <a:endParaRPr lang="zh-CN" altLang="en-US" sz="1200" b="1" dirty="0">
              <a:solidFill>
                <a:schemeClr val="tx1"/>
              </a:solidFill>
              <a:effectLst/>
              <a:uFillTx/>
              <a:latin typeface="Times New Roman" panose="02020603050405020304" pitchFamily="18" charset="0"/>
              <a:ea typeface="微软雅黑" panose="020B0503020204020204" charset="-122"/>
            </a:endParaRPr>
          </a:p>
          <a:p>
            <a:pPr algn="ctr"/>
            <a:r>
              <a:rPr lang="en-US" altLang="zh-CN" sz="10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Line Chart of the Trends of USSCRI and EUSCRI from 2018 to 2025</a:t>
            </a:r>
            <a:endParaRPr lang="en-US" altLang="zh-CN" sz="10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endParaRPr>
          </a:p>
          <a:p>
            <a:pPr algn="ctr"/>
            <a:r>
              <a:rPr lang="zh-CN" altLang="zh-CN" sz="1000" dirty="0">
                <a:solidFill>
                  <a:schemeClr val="tx1"/>
                </a:solidFill>
                <a:effectLst/>
                <a:uFillTx/>
                <a:latin typeface="Times New Roman" panose="02020603050405020304" pitchFamily="18" charset="0"/>
                <a:ea typeface="微软雅黑" panose="020B0503020204020204" charset="-122"/>
                <a:cs typeface="微软雅黑" panose="020B0503020204020204" charset="-122"/>
              </a:rPr>
              <a:t>资料来源</a:t>
            </a:r>
            <a:r>
              <a:rPr lang="en-US" altLang="zh-CN" sz="1000" dirty="0">
                <a:solidFill>
                  <a:schemeClr val="tx1"/>
                </a:solidFill>
                <a:effectLst/>
                <a:uFillTx/>
                <a:latin typeface="Times New Roman" panose="02020603050405020304" pitchFamily="18" charset="0"/>
                <a:ea typeface="微软雅黑" panose="020B0503020204020204" charset="-122"/>
                <a:cs typeface="微软雅黑" panose="020B0503020204020204" charset="-122"/>
              </a:rPr>
              <a:t>/</a:t>
            </a:r>
            <a:r>
              <a:rPr lang="en-US" altLang="zh-CN" sz="1000"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Source</a:t>
            </a:r>
            <a:r>
              <a:rPr lang="zh-CN" altLang="zh-CN" sz="10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rPr>
              <a:t>：</a:t>
            </a:r>
            <a:r>
              <a:rPr lang="zh-CN" altLang="zh-CN" sz="1000" dirty="0">
                <a:solidFill>
                  <a:schemeClr val="tx1"/>
                </a:solidFill>
                <a:effectLst/>
                <a:uFillTx/>
                <a:latin typeface="Times New Roman" panose="02020603050405020304" pitchFamily="18" charset="0"/>
                <a:ea typeface="微软雅黑" panose="020B0503020204020204" charset="-122"/>
                <a:cs typeface="微软雅黑" panose="020B0503020204020204" charset="-122"/>
                <a:sym typeface="+mn-ea"/>
              </a:rPr>
              <a:t>中国贸促会研究院/</a:t>
            </a:r>
            <a:r>
              <a:rPr lang="en-US" altLang="zh-CN" sz="1000" dirty="0">
                <a:solidFill>
                  <a:schemeClr val="tx1"/>
                </a:solidFill>
                <a:effectLst/>
                <a:uFillTx/>
                <a:latin typeface="Times New Roman" panose="02020603050405020304" pitchFamily="18" charset="0"/>
                <a:ea typeface="微软雅黑" panose="020B0503020204020204" charset="-122"/>
                <a:cs typeface="微软雅黑" panose="020B0503020204020204" charset="-122"/>
                <a:sym typeface="+mn-ea"/>
              </a:rPr>
              <a:t> </a:t>
            </a:r>
            <a:r>
              <a:rPr lang="en-US" altLang="zh-CN" sz="1000"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sym typeface="+mn-ea"/>
              </a:rPr>
              <a:t>CCPIT Academy</a:t>
            </a:r>
            <a:r>
              <a:rPr lang="zh-CN" altLang="en-US" sz="1000"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1000" dirty="0">
              <a:solidFill>
                <a:schemeClr val="tx1"/>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7" name="矩形 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占位符 2"/>
          <p:cNvSpPr>
            <a:spLocks noGrp="1"/>
          </p:cNvSpPr>
          <p:nvPr/>
        </p:nvSpPr>
        <p:spPr>
          <a:xfrm>
            <a:off x="8369935" y="1629410"/>
            <a:ext cx="3600000" cy="3600000"/>
          </a:xfrm>
          <a:prstGeom prst="rect">
            <a:avLst/>
          </a:prstGeom>
          <a:effectLst>
            <a:outerShdw blurRad="50800" dist="38100" dir="8100000" algn="tr" rotWithShape="0">
              <a:prstClr val="black">
                <a:alpha val="40000"/>
              </a:prstClr>
            </a:outerShdw>
          </a:effectLst>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Tx/>
              <a:buNone/>
              <a:defRPr sz="6775" kern="1200">
                <a:solidFill>
                  <a:srgbClr val="F6F6F6"/>
                </a:solidFill>
                <a:latin typeface="Impact" panose="020B08060309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9900" b="1" dirty="0">
                <a:solidFill>
                  <a:schemeClr val="bg1"/>
                </a:solidFill>
                <a:latin typeface="黑体" panose="02010609060101010101" charset="-122"/>
                <a:ea typeface="黑体" panose="02010609060101010101" charset="-122"/>
                <a:cs typeface="Arial Black" panose="020B0A04020102020204" charset="0"/>
              </a:rPr>
              <a:t>03</a:t>
            </a:r>
            <a:endParaRPr lang="en-US" altLang="zh-CN" sz="19900" b="1" dirty="0">
              <a:solidFill>
                <a:schemeClr val="bg1"/>
              </a:solidFill>
              <a:latin typeface="黑体" panose="02010609060101010101" charset="-122"/>
              <a:ea typeface="黑体" panose="02010609060101010101" charset="-122"/>
              <a:cs typeface="Arial Black" panose="020B0A04020102020204" charset="0"/>
            </a:endParaRPr>
          </a:p>
        </p:txBody>
      </p:sp>
      <p:sp>
        <p:nvSpPr>
          <p:cNvPr id="2" name="文本占位符 1"/>
          <p:cNvSpPr>
            <a:spLocks noGrp="1"/>
          </p:cNvSpPr>
          <p:nvPr/>
        </p:nvSpPr>
        <p:spPr>
          <a:xfrm>
            <a:off x="864000" y="1800000"/>
            <a:ext cx="7771130" cy="2093595"/>
          </a:xfrm>
          <a:prstGeom prst="rect">
            <a:avLst/>
          </a:prstGeom>
          <a:effectLst>
            <a:outerShdw blurRad="50800" dist="38100" dir="8100000" algn="tr" rotWithShape="0">
              <a:prstClr val="black">
                <a:alpha val="40000"/>
              </a:prstClr>
            </a:outerShdw>
          </a:effectLst>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Tx/>
              <a:buNone/>
              <a:defRPr lang="zh-CN" altLang="en-US" sz="3805" b="1" kern="1200" dirty="0">
                <a:solidFill>
                  <a:srgbClr val="585791"/>
                </a:solidFill>
                <a:latin typeface="微软雅黑" panose="020B0503020204020204" charset="-122"/>
                <a:ea typeface="微软雅黑" panose="020B0503020204020204" charset="-122"/>
                <a:cs typeface="+mn-cs"/>
              </a:defRPr>
            </a:lvl1pPr>
            <a:lvl2pPr marL="57658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1153795"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73164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230822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30000"/>
              </a:lnSpc>
            </a:pPr>
            <a:r>
              <a:rPr sz="4000">
                <a:solidFill>
                  <a:schemeClr val="bg1"/>
                </a:solidFill>
                <a:latin typeface="Times New Roman" panose="02020603050405020304" pitchFamily="18" charset="0"/>
                <a:cs typeface="Times New Roman" panose="02020603050405020304" pitchFamily="18" charset="0"/>
                <a:sym typeface="+mn-ea"/>
              </a:rPr>
              <a:t>建议清单与不建议清单</a:t>
            </a:r>
            <a:endParaRPr lang="en-US" altLang="zh-CN" sz="4000">
              <a:solidFill>
                <a:schemeClr val="bg1"/>
              </a:solidFill>
              <a:latin typeface="Times New Roman" panose="02020603050405020304" pitchFamily="18" charset="0"/>
              <a:cs typeface="Times New Roman" panose="02020603050405020304" pitchFamily="18" charset="0"/>
              <a:sym typeface="+mn-ea"/>
            </a:endParaRPr>
          </a:p>
          <a:p>
            <a:pPr algn="l" fontAlgn="auto">
              <a:lnSpc>
                <a:spcPct val="130000"/>
              </a:lnSpc>
            </a:pPr>
            <a:r>
              <a:rPr lang="en-US" altLang="zh-CN" sz="2800">
                <a:solidFill>
                  <a:schemeClr val="bg1"/>
                </a:solidFill>
                <a:latin typeface="Times New Roman" panose="02020603050405020304" pitchFamily="18" charset="0"/>
                <a:cs typeface="Times New Roman" panose="02020603050405020304" pitchFamily="18" charset="0"/>
                <a:sym typeface="+mn-ea"/>
              </a:rPr>
              <a:t> “To-Do List” </a:t>
            </a:r>
            <a:r>
              <a:rPr lang="en-US" altLang="zh-CN" sz="2800">
                <a:solidFill>
                  <a:schemeClr val="bg1"/>
                </a:solidFill>
                <a:latin typeface="Times New Roman" panose="02020603050405020304" pitchFamily="18" charset="0"/>
                <a:cs typeface="Times New Roman" panose="02020603050405020304" pitchFamily="18" charset="0"/>
                <a:sym typeface="+mn-ea"/>
              </a:rPr>
              <a:t>and “Not-to-Do List” </a:t>
            </a:r>
            <a:endParaRPr lang="en-US" altLang="zh-CN" sz="2800">
              <a:solidFill>
                <a:schemeClr val="bg1"/>
              </a:solidFill>
              <a:latin typeface="Times New Roman" panose="02020603050405020304" pitchFamily="18" charset="0"/>
              <a:cs typeface="Times New Roman" panose="02020603050405020304" pitchFamily="18" charset="0"/>
              <a:sym typeface="+mn-ea"/>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00" y="260350"/>
            <a:ext cx="11209020"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建议清单</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To-Do List</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5"/>
          <p:cNvSpPr/>
          <p:nvPr/>
        </p:nvSpPr>
        <p:spPr>
          <a:xfrm>
            <a:off x="828675" y="1414145"/>
            <a:ext cx="10858500" cy="5200015"/>
          </a:xfrm>
          <a:prstGeom prst="rect">
            <a:avLst/>
          </a:prstGeom>
          <a:noFill/>
          <a:ln w="9525">
            <a:noFill/>
          </a:ln>
          <a:extLst>
            <a:ext uri="{909E8E84-426E-40DD-AFC4-6F175D3DCCD1}">
              <a14:hiddenFill xmlns:a14="http://schemas.microsoft.com/office/drawing/2010/main">
                <a:gradFill>
                  <a:gsLst>
                    <a:gs pos="0">
                      <a:srgbClr val="0B358B"/>
                    </a:gs>
                    <a:gs pos="46000">
                      <a:srgbClr val="255792"/>
                    </a:gs>
                    <a:gs pos="78000">
                      <a:srgbClr val="377292"/>
                    </a:gs>
                    <a:gs pos="100000">
                      <a:srgbClr val="55999A"/>
                    </a:gs>
                  </a:gsLst>
                  <a:lin ang="21594000" scaled="0"/>
                </a:gradFill>
              </a14:hiddenFill>
            </a:ext>
          </a:ex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990" tIns="46990" rIns="46990" bIns="46990" numCol="1" spcCol="1270" anchor="t" anchorCtr="0">
            <a:noAutofit/>
          </a:bodyPr>
          <a:p>
            <a:pPr indent="-457200" algn="l" defTabSz="2037715" fontAlgn="auto">
              <a:lnSpc>
                <a:spcPct val="100000"/>
              </a:lnSpc>
              <a:spcBef>
                <a:spcPts val="1600"/>
              </a:spcBef>
              <a:spcAft>
                <a:spcPts val="100"/>
              </a:spcAft>
              <a:buFont typeface="+mj-lt"/>
              <a:buNone/>
            </a:pPr>
            <a:r>
              <a:rPr lang="en-US" altLang="zh-CN" b="1" dirty="0">
                <a:solidFill>
                  <a:schemeClr val="tx1"/>
                </a:solidFill>
                <a:latin typeface="Times New Roman" panose="02020603050405020304" pitchFamily="18" charset="0"/>
                <a:ea typeface="微软雅黑" panose="020B0503020204020204" charset="-122"/>
              </a:rPr>
              <a:t>1. </a:t>
            </a:r>
            <a:r>
              <a:rPr lang="zh-CN" altLang="en-US" b="1" dirty="0">
                <a:solidFill>
                  <a:schemeClr val="tx1"/>
                </a:solidFill>
                <a:latin typeface="Times New Roman" panose="02020603050405020304" pitchFamily="18" charset="0"/>
                <a:ea typeface="微软雅黑" panose="020B0503020204020204" charset="-122"/>
              </a:rPr>
              <a:t>各方应坚持供应链全球化方向，维护以</a:t>
            </a:r>
            <a:r>
              <a:rPr lang="en-US" altLang="zh-CN" b="1" dirty="0">
                <a:solidFill>
                  <a:schemeClr val="tx1"/>
                </a:solidFill>
                <a:latin typeface="Times New Roman" panose="02020603050405020304" pitchFamily="18" charset="0"/>
                <a:ea typeface="微软雅黑" panose="020B0503020204020204" charset="-122"/>
              </a:rPr>
              <a:t>WTO</a:t>
            </a:r>
            <a:r>
              <a:rPr lang="zh-CN" altLang="en-US" b="1" dirty="0">
                <a:solidFill>
                  <a:schemeClr val="tx1"/>
                </a:solidFill>
                <a:latin typeface="Times New Roman" panose="02020603050405020304" pitchFamily="18" charset="0"/>
                <a:ea typeface="微软雅黑" panose="020B0503020204020204" charset="-122"/>
              </a:rPr>
              <a:t>为核心的多边贸易体制。</a:t>
            </a:r>
            <a:br>
              <a:rPr lang="en-US" altLang="zh-CN" sz="2000" b="1" dirty="0">
                <a:solidFill>
                  <a:schemeClr val="tx1"/>
                </a:solidFill>
                <a:latin typeface="Times New Roman" panose="02020603050405020304" pitchFamily="18" charset="0"/>
                <a:ea typeface="微软雅黑" panose="020B0503020204020204" charset="-122"/>
              </a:rPr>
            </a:br>
            <a:r>
              <a:rPr lang="en-US" altLang="zh-CN" b="1" dirty="0">
                <a:solidFill>
                  <a:srgbClr val="0B358B"/>
                </a:solidFill>
                <a:latin typeface="Times New Roman" panose="02020603050405020304" pitchFamily="18" charset="0"/>
                <a:ea typeface="微软雅黑" panose="020B0503020204020204" charset="-122"/>
              </a:rPr>
              <a:t>Uphold the direction of supply chain globalization, and safeguard the multilateral trading system with the WTO at its core.</a:t>
            </a:r>
            <a:endParaRPr lang="en-US" altLang="zh-CN" sz="2000" b="1" i="0" baseline="0" dirty="0">
              <a:solidFill>
                <a:srgbClr val="0B358B"/>
              </a:solidFill>
              <a:latin typeface="Times New Roman" panose="02020603050405020304" pitchFamily="18" charset="0"/>
              <a:ea typeface="微软雅黑" panose="020B0503020204020204" charset="-122"/>
              <a:cs typeface="Times New Roman" panose="02020603050405020304" pitchFamily="18" charset="0"/>
            </a:endParaRPr>
          </a:p>
          <a:p>
            <a:pPr indent="-457200" defTabSz="2037715" fontAlgn="auto">
              <a:lnSpc>
                <a:spcPct val="100000"/>
              </a:lnSpc>
              <a:spcBef>
                <a:spcPts val="800"/>
              </a:spcBef>
              <a:spcAft>
                <a:spcPts val="100"/>
              </a:spcAft>
              <a:buFont typeface="+mj-lt"/>
              <a:buNone/>
            </a:pPr>
            <a:r>
              <a:rPr lang="en-US" altLang="zh-CN" b="1" dirty="0">
                <a:solidFill>
                  <a:schemeClr val="tx1"/>
                </a:solidFill>
                <a:latin typeface="Times New Roman" panose="02020603050405020304" pitchFamily="18" charset="0"/>
                <a:ea typeface="微软雅黑" panose="020B0503020204020204" charset="-122"/>
              </a:rPr>
              <a:t>2. </a:t>
            </a:r>
            <a:r>
              <a:rPr lang="zh-CN" altLang="en-US" b="1" dirty="0">
                <a:solidFill>
                  <a:schemeClr val="tx1"/>
                </a:solidFill>
                <a:latin typeface="Times New Roman" panose="02020603050405020304" pitchFamily="18" charset="0"/>
                <a:ea typeface="微软雅黑" panose="020B0503020204020204" charset="-122"/>
              </a:rPr>
              <a:t>坚持开放合作的政策导向，强化供应链国际分工合作。</a:t>
            </a:r>
            <a:br>
              <a:rPr lang="en-US" altLang="zh-CN" sz="2000" b="1" dirty="0">
                <a:solidFill>
                  <a:schemeClr val="tx1"/>
                </a:solidFill>
                <a:latin typeface="Times New Roman" panose="02020603050405020304" pitchFamily="18" charset="0"/>
                <a:ea typeface="微软雅黑" panose="020B0503020204020204" charset="-122"/>
              </a:rPr>
            </a:br>
            <a:r>
              <a:rPr lang="en-US" altLang="zh-CN" b="1" dirty="0">
                <a:solidFill>
                  <a:srgbClr val="0B358B"/>
                </a:solidFill>
                <a:latin typeface="Times New Roman" panose="02020603050405020304" pitchFamily="18" charset="0"/>
                <a:ea typeface="微软雅黑" panose="020B0503020204020204" charset="-122"/>
              </a:rPr>
              <a:t>Maintain a policy orientation toward open cooperation, and strengthen the international division of labor and collaboration within supply chains.</a:t>
            </a:r>
            <a:endParaRPr lang="en-US" altLang="zh-CN" sz="20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457200" defTabSz="2037715" fontAlgn="auto">
              <a:lnSpc>
                <a:spcPct val="100000"/>
              </a:lnSpc>
              <a:spcBef>
                <a:spcPts val="800"/>
              </a:spcBef>
              <a:spcAft>
                <a:spcPts val="100"/>
              </a:spcAft>
              <a:buFont typeface="+mj-lt"/>
              <a:buNone/>
            </a:pPr>
            <a:r>
              <a:rPr lang="en-US" altLang="zh-CN" b="1" dirty="0">
                <a:solidFill>
                  <a:schemeClr val="tx1"/>
                </a:solidFill>
                <a:latin typeface="Times New Roman" panose="02020603050405020304" pitchFamily="18" charset="0"/>
                <a:ea typeface="微软雅黑" panose="020B0503020204020204" charset="-122"/>
              </a:rPr>
              <a:t>3. </a:t>
            </a:r>
            <a:r>
              <a:rPr lang="zh-CN" altLang="en-US" b="1" dirty="0">
                <a:solidFill>
                  <a:schemeClr val="tx1"/>
                </a:solidFill>
                <a:latin typeface="Times New Roman" panose="02020603050405020304" pitchFamily="18" charset="0"/>
                <a:ea typeface="微软雅黑" panose="020B0503020204020204" charset="-122"/>
              </a:rPr>
              <a:t>推进海运、铁路、航空、管道等运输方式高效衔接，促进供应链基础设施联通</a:t>
            </a:r>
            <a:r>
              <a:rPr lang="en-US" altLang="zh-CN" b="1" dirty="0">
                <a:solidFill>
                  <a:schemeClr val="tx1"/>
                </a:solidFill>
                <a:latin typeface="Times New Roman" panose="02020603050405020304" pitchFamily="18" charset="0"/>
                <a:ea typeface="微软雅黑" panose="020B0503020204020204" charset="-122"/>
              </a:rPr>
              <a:t>。</a:t>
            </a:r>
            <a:br>
              <a:rPr lang="en-US" altLang="zh-CN" b="1" dirty="0">
                <a:solidFill>
                  <a:schemeClr val="tx1"/>
                </a:solidFill>
                <a:latin typeface="Times New Roman" panose="02020603050405020304" pitchFamily="18" charset="0"/>
                <a:ea typeface="微软雅黑" panose="020B0503020204020204" charset="-122"/>
              </a:rPr>
            </a:br>
            <a:r>
              <a:rPr lang="en-US" altLang="zh-CN" b="1" dirty="0">
                <a:solidFill>
                  <a:srgbClr val="0B358B"/>
                </a:solidFill>
                <a:latin typeface="Times New Roman" panose="02020603050405020304" pitchFamily="18" charset="0"/>
                <a:ea typeface="微软雅黑" panose="020B0503020204020204" charset="-122"/>
              </a:rPr>
              <a:t>Promote the efficient interconnection of maritime, rail, air, and pipeline transportation to enhance supply chain infrastructure connectivity.</a:t>
            </a:r>
            <a:endParaRPr lang="en-US" altLang="zh-CN" sz="20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457200" defTabSz="2037715" fontAlgn="auto">
              <a:lnSpc>
                <a:spcPct val="100000"/>
              </a:lnSpc>
              <a:spcBef>
                <a:spcPts val="800"/>
              </a:spcBef>
              <a:spcAft>
                <a:spcPts val="100"/>
              </a:spcAft>
              <a:buFont typeface="+mj-lt"/>
              <a:buNone/>
            </a:pPr>
            <a:r>
              <a:rPr lang="en-US" altLang="zh-CN" b="1" dirty="0">
                <a:solidFill>
                  <a:schemeClr val="tx1"/>
                </a:solidFill>
                <a:latin typeface="Times New Roman" panose="02020603050405020304" pitchFamily="18" charset="0"/>
                <a:ea typeface="微软雅黑" panose="020B0503020204020204" charset="-122"/>
                <a:sym typeface="+mn-ea"/>
              </a:rPr>
              <a:t>4. </a:t>
            </a:r>
            <a:r>
              <a:rPr lang="zh-CN" altLang="en-US" b="1" dirty="0">
                <a:solidFill>
                  <a:schemeClr val="tx1"/>
                </a:solidFill>
                <a:latin typeface="Times New Roman" panose="02020603050405020304" pitchFamily="18" charset="0"/>
                <a:ea typeface="微软雅黑" panose="020B0503020204020204" charset="-122"/>
                <a:sym typeface="+mn-ea"/>
              </a:rPr>
              <a:t>深化供应链创新合作，便利创新要素跨境流动，减少技术获取壁垒、降低使用门槛、弥合“技术鸿沟”</a:t>
            </a:r>
            <a:r>
              <a:rPr lang="en-US" altLang="zh-CN" b="1" dirty="0">
                <a:solidFill>
                  <a:schemeClr val="tx1"/>
                </a:solidFill>
                <a:latin typeface="Times New Roman" panose="02020603050405020304" pitchFamily="18" charset="0"/>
                <a:ea typeface="微软雅黑" panose="020B0503020204020204" charset="-122"/>
                <a:sym typeface="+mn-ea"/>
              </a:rPr>
              <a:t>。</a:t>
            </a:r>
            <a:br>
              <a:rPr lang="en-US" altLang="zh-CN" b="1" dirty="0">
                <a:solidFill>
                  <a:schemeClr val="tx1"/>
                </a:solidFill>
                <a:latin typeface="Times New Roman" panose="02020603050405020304" pitchFamily="18" charset="0"/>
                <a:ea typeface="微软雅黑" panose="020B0503020204020204" charset="-122"/>
                <a:sym typeface="+mn-ea"/>
              </a:rPr>
            </a:br>
            <a:r>
              <a:rPr lang="en-US" altLang="zh-CN" b="1" dirty="0">
                <a:solidFill>
                  <a:srgbClr val="0B358B"/>
                </a:solidFill>
                <a:latin typeface="Times New Roman" panose="02020603050405020304" pitchFamily="18" charset="0"/>
                <a:ea typeface="微软雅黑" panose="020B0503020204020204" charset="-122"/>
                <a:sym typeface="+mn-ea"/>
              </a:rPr>
              <a:t>Deepen cooperation in supply chain innovation, facilitate the cross-border flow of innovation factors, reduce barriers to technology access, lower thresholds for technology application, and bridge the technological divide.</a:t>
            </a:r>
            <a:endParaRPr lang="en-US" altLang="zh-CN"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457200" defTabSz="2037715" fontAlgn="auto">
              <a:lnSpc>
                <a:spcPct val="100000"/>
              </a:lnSpc>
              <a:spcBef>
                <a:spcPts val="800"/>
              </a:spcBef>
              <a:spcAft>
                <a:spcPts val="100"/>
              </a:spcAft>
              <a:buFont typeface="+mj-lt"/>
              <a:buNone/>
            </a:pPr>
            <a:r>
              <a:rPr lang="en-US" altLang="zh-CN" b="1" dirty="0">
                <a:solidFill>
                  <a:schemeClr val="tx1"/>
                </a:solidFill>
                <a:latin typeface="Times New Roman" panose="02020603050405020304" pitchFamily="18" charset="0"/>
                <a:ea typeface="微软雅黑" panose="020B0503020204020204" charset="-122"/>
                <a:sym typeface="+mn-ea"/>
              </a:rPr>
              <a:t>5. </a:t>
            </a:r>
            <a:r>
              <a:rPr lang="zh-CN" altLang="en-US" b="1" dirty="0">
                <a:solidFill>
                  <a:schemeClr val="tx1"/>
                </a:solidFill>
                <a:latin typeface="Times New Roman" panose="02020603050405020304" pitchFamily="18" charset="0"/>
                <a:ea typeface="微软雅黑" panose="020B0503020204020204" charset="-122"/>
                <a:sym typeface="+mn-ea"/>
              </a:rPr>
              <a:t>加强供应链风险信息共享，提升自然灾害、公共卫生事件、武装冲突等重大冲击的协同应对能力</a:t>
            </a:r>
            <a:r>
              <a:rPr lang="en-US" altLang="zh-CN" b="1" dirty="0">
                <a:solidFill>
                  <a:schemeClr val="tx1"/>
                </a:solidFill>
                <a:latin typeface="Times New Roman" panose="02020603050405020304" pitchFamily="18" charset="0"/>
                <a:ea typeface="微软雅黑" panose="020B0503020204020204" charset="-122"/>
                <a:sym typeface="+mn-ea"/>
              </a:rPr>
              <a:t>。</a:t>
            </a:r>
            <a:br>
              <a:rPr lang="en-US" altLang="zh-CN" b="1" dirty="0">
                <a:solidFill>
                  <a:schemeClr val="tx1"/>
                </a:solidFill>
                <a:latin typeface="Times New Roman" panose="02020603050405020304" pitchFamily="18" charset="0"/>
                <a:ea typeface="微软雅黑" panose="020B0503020204020204" charset="-122"/>
                <a:sym typeface="+mn-ea"/>
              </a:rPr>
            </a:br>
            <a:r>
              <a:rPr lang="en-US" altLang="zh-CN" b="1" dirty="0">
                <a:solidFill>
                  <a:srgbClr val="0B358B"/>
                </a:solidFill>
                <a:latin typeface="Times New Roman" panose="02020603050405020304" pitchFamily="18" charset="0"/>
                <a:ea typeface="微软雅黑" panose="020B0503020204020204" charset="-122"/>
                <a:sym typeface="+mn-ea"/>
              </a:rPr>
              <a:t>Strengthen the sharing of supply chain risk information, and enhance the capacity for coordinated response to major shocks, including natural disasters, public health emergencies, and armed conflicts.</a:t>
            </a:r>
            <a:endParaRPr lang="en-US" altLang="zh-CN" sz="20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457200" defTabSz="2037715" fontAlgn="auto">
              <a:lnSpc>
                <a:spcPct val="100000"/>
              </a:lnSpc>
              <a:spcBef>
                <a:spcPts val="800"/>
              </a:spcBef>
              <a:spcAft>
                <a:spcPts val="100"/>
              </a:spcAft>
              <a:buFont typeface="+mj-lt"/>
              <a:buNone/>
            </a:pPr>
            <a:endParaRPr lang="en-US" altLang="zh-CN" sz="20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00" y="260350"/>
            <a:ext cx="11209020"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不建议清单</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Not-to-Do List</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5"/>
          <p:cNvSpPr/>
          <p:nvPr/>
        </p:nvSpPr>
        <p:spPr>
          <a:xfrm>
            <a:off x="828040" y="1388110"/>
            <a:ext cx="10775950" cy="5226050"/>
          </a:xfrm>
          <a:prstGeom prst="rect">
            <a:avLst/>
          </a:prstGeom>
          <a:noFill/>
          <a:ln w="9525">
            <a:noFill/>
          </a:ln>
          <a:extLst>
            <a:ext uri="{909E8E84-426E-40DD-AFC4-6F175D3DCCD1}">
              <a14:hiddenFill xmlns:a14="http://schemas.microsoft.com/office/drawing/2010/main">
                <a:gradFill>
                  <a:gsLst>
                    <a:gs pos="0">
                      <a:srgbClr val="0B358B"/>
                    </a:gs>
                    <a:gs pos="46000">
                      <a:srgbClr val="255792"/>
                    </a:gs>
                    <a:gs pos="78000">
                      <a:srgbClr val="377292"/>
                    </a:gs>
                    <a:gs pos="100000">
                      <a:srgbClr val="55999A"/>
                    </a:gs>
                  </a:gsLst>
                  <a:lin ang="21594000" scaled="0"/>
                </a:gradFill>
              </a14:hiddenFill>
            </a:ext>
          </a:ex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00" tIns="122296" rIns="0" bIns="48000" numCol="1" spcCol="1270" anchor="t" anchorCtr="0">
            <a:noAutofit/>
          </a:bodyPr>
          <a:p>
            <a:pPr indent="0" algn="l" defTabSz="2037715" fontAlgn="auto">
              <a:lnSpc>
                <a:spcPct val="120000"/>
              </a:lnSpc>
              <a:spcBef>
                <a:spcPts val="1200"/>
              </a:spcBef>
              <a:spcAft>
                <a:spcPts val="0"/>
              </a:spcAft>
              <a:buFont typeface="+mj-lt"/>
              <a:buNone/>
            </a:pPr>
            <a:r>
              <a:rPr lang="en-US" altLang="zh-CN" b="1" dirty="0">
                <a:solidFill>
                  <a:schemeClr val="tx1"/>
                </a:solidFill>
                <a:latin typeface="Times New Roman" panose="02020603050405020304" pitchFamily="18" charset="0"/>
                <a:ea typeface="微软雅黑" panose="020B0503020204020204" charset="-122"/>
              </a:rPr>
              <a:t>1. </a:t>
            </a:r>
            <a:r>
              <a:rPr lang="zh-CN" altLang="en-US" b="1" dirty="0">
                <a:solidFill>
                  <a:schemeClr val="tx1"/>
                </a:solidFill>
                <a:latin typeface="Times New Roman" panose="02020603050405020304" pitchFamily="18" charset="0"/>
                <a:ea typeface="微软雅黑" panose="020B0503020204020204" charset="-122"/>
              </a:rPr>
              <a:t>各方应共同抵制单边主义、保护主义行为，反对以单边加征关税、设置歧视性条件或实施制裁等方式解决供应链领域分歧。</a:t>
            </a:r>
            <a:br>
              <a:rPr lang="en-US" altLang="zh-CN" b="1" dirty="0">
                <a:solidFill>
                  <a:schemeClr val="tx1"/>
                </a:solidFill>
                <a:latin typeface="Times New Roman" panose="02020603050405020304" pitchFamily="18" charset="0"/>
                <a:ea typeface="微软雅黑" panose="020B0503020204020204" charset="-122"/>
              </a:rPr>
            </a:br>
            <a:r>
              <a:rPr lang="en-US" altLang="zh-CN" b="1" dirty="0">
                <a:solidFill>
                  <a:srgbClr val="0B358B"/>
                </a:solidFill>
                <a:latin typeface="Times New Roman" panose="02020603050405020304" pitchFamily="18" charset="0"/>
                <a:ea typeface="微软雅黑" panose="020B0503020204020204" charset="-122"/>
              </a:rPr>
              <a:t>Oppose unilateralism and protectionism, and resist the practice of resolving supply chain disputes through unilateral tariff hikes and imposition of discriminatory measures or sanctions</a:t>
            </a:r>
            <a:r>
              <a:rPr lang="en-US" altLang="zh-CN" b="1" i="0" baseline="0" dirty="0">
                <a:solidFill>
                  <a:srgbClr val="0B358B"/>
                </a:solidFill>
                <a:latin typeface="Times New Roman" panose="02020603050405020304" pitchFamily="18" charset="0"/>
                <a:ea typeface="微软雅黑" panose="020B0503020204020204" charset="-122"/>
              </a:rPr>
              <a:t>.</a:t>
            </a:r>
            <a:endParaRPr lang="en-US" altLang="zh-CN" b="1" i="0" baseline="0" dirty="0">
              <a:solidFill>
                <a:srgbClr val="0B358B"/>
              </a:solidFill>
              <a:latin typeface="Times New Roman" panose="02020603050405020304" pitchFamily="18" charset="0"/>
              <a:ea typeface="微软雅黑" panose="020B0503020204020204" charset="-122"/>
              <a:cs typeface="Times New Roman" panose="02020603050405020304" pitchFamily="18" charset="0"/>
            </a:endParaRPr>
          </a:p>
          <a:p>
            <a:pPr indent="0" defTabSz="2037715" fontAlgn="auto">
              <a:lnSpc>
                <a:spcPct val="120000"/>
              </a:lnSpc>
              <a:spcBef>
                <a:spcPts val="1200"/>
              </a:spcBef>
              <a:spcAft>
                <a:spcPts val="0"/>
              </a:spcAft>
              <a:buFont typeface="+mj-lt"/>
              <a:buNone/>
            </a:pPr>
            <a:r>
              <a:rPr lang="en-US" altLang="zh-CN" b="1" dirty="0">
                <a:solidFill>
                  <a:schemeClr val="tx1"/>
                </a:solidFill>
                <a:latin typeface="Times New Roman" panose="02020603050405020304" pitchFamily="18" charset="0"/>
                <a:ea typeface="微软雅黑" panose="020B0503020204020204" charset="-122"/>
              </a:rPr>
              <a:t>2. </a:t>
            </a:r>
            <a:r>
              <a:rPr lang="zh-CN" altLang="en-US" b="1" dirty="0">
                <a:solidFill>
                  <a:schemeClr val="tx1"/>
                </a:solidFill>
                <a:latin typeface="Times New Roman" panose="02020603050405020304" pitchFamily="18" charset="0"/>
                <a:ea typeface="微软雅黑" panose="020B0503020204020204" charset="-122"/>
              </a:rPr>
              <a:t>杜绝将经贸问题泛政治化、泛安全化，反对借国家安全之名在非敏感领域出台限制性举措。</a:t>
            </a:r>
            <a:br>
              <a:rPr lang="en-US" altLang="zh-CN" b="1" dirty="0">
                <a:solidFill>
                  <a:schemeClr val="tx1"/>
                </a:solidFill>
                <a:latin typeface="Times New Roman" panose="02020603050405020304" pitchFamily="18" charset="0"/>
                <a:ea typeface="微软雅黑" panose="020B0503020204020204" charset="-122"/>
              </a:rPr>
            </a:br>
            <a:r>
              <a:rPr lang="en-US" altLang="zh-CN" b="1" dirty="0">
                <a:solidFill>
                  <a:srgbClr val="0B358B"/>
                </a:solidFill>
                <a:latin typeface="Times New Roman" panose="02020603050405020304" pitchFamily="18" charset="0"/>
                <a:ea typeface="微软雅黑" panose="020B0503020204020204" charset="-122"/>
              </a:rPr>
              <a:t>Refrain from over-politicizing and over-securitizing economic and trade issues, and oppose the introduction of restrictive measures in non-sensitive sectors under the pretext of national security</a:t>
            </a:r>
            <a:r>
              <a:rPr lang="en-US" altLang="zh-CN" b="1" dirty="0">
                <a:solidFill>
                  <a:srgbClr val="0B358B"/>
                </a:solidFill>
                <a:latin typeface="Times New Roman" panose="02020603050405020304" pitchFamily="18" charset="0"/>
                <a:ea typeface="微软雅黑" panose="020B0503020204020204" charset="-122"/>
                <a:sym typeface="+mn-ea"/>
              </a:rPr>
              <a:t>.</a:t>
            </a:r>
            <a:endParaRPr lang="en-US" altLang="zh-CN"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0" defTabSz="2037715" fontAlgn="auto">
              <a:lnSpc>
                <a:spcPct val="120000"/>
              </a:lnSpc>
              <a:spcBef>
                <a:spcPts val="1200"/>
              </a:spcBef>
              <a:spcAft>
                <a:spcPts val="0"/>
              </a:spcAft>
              <a:buFont typeface="+mj-lt"/>
              <a:buNone/>
            </a:pPr>
            <a:r>
              <a:rPr lang="en-US" altLang="zh-CN" b="1" dirty="0">
                <a:solidFill>
                  <a:schemeClr val="tx1"/>
                </a:solidFill>
                <a:latin typeface="Times New Roman" panose="02020603050405020304" pitchFamily="18" charset="0"/>
                <a:ea typeface="微软雅黑" panose="020B0503020204020204" charset="-122"/>
              </a:rPr>
              <a:t>3. </a:t>
            </a:r>
            <a:r>
              <a:rPr lang="zh-CN" altLang="en-US" b="1" dirty="0">
                <a:solidFill>
                  <a:schemeClr val="tx1"/>
                </a:solidFill>
                <a:latin typeface="Times New Roman" panose="02020603050405020304" pitchFamily="18" charset="0"/>
                <a:ea typeface="微软雅黑" panose="020B0503020204020204" charset="-122"/>
              </a:rPr>
              <a:t>摒弃冷战思维，反对排他性“小圈子”和阵营对抗</a:t>
            </a:r>
            <a:r>
              <a:rPr lang="en-US" altLang="zh-CN" b="1" dirty="0">
                <a:solidFill>
                  <a:schemeClr val="tx1"/>
                </a:solidFill>
                <a:latin typeface="Times New Roman" panose="02020603050405020304" pitchFamily="18" charset="0"/>
                <a:ea typeface="微软雅黑" panose="020B0503020204020204" charset="-122"/>
              </a:rPr>
              <a:t>。</a:t>
            </a:r>
            <a:br>
              <a:rPr lang="en-US" altLang="zh-CN" b="1" dirty="0">
                <a:solidFill>
                  <a:schemeClr val="tx1"/>
                </a:solidFill>
                <a:latin typeface="Times New Roman" panose="02020603050405020304" pitchFamily="18" charset="0"/>
                <a:ea typeface="微软雅黑" panose="020B0503020204020204" charset="-122"/>
              </a:rPr>
            </a:br>
            <a:r>
              <a:rPr lang="en-US" altLang="zh-CN" b="1" dirty="0">
                <a:solidFill>
                  <a:srgbClr val="0B358B"/>
                </a:solidFill>
                <a:latin typeface="Times New Roman" panose="02020603050405020304" pitchFamily="18" charset="0"/>
                <a:ea typeface="微软雅黑" panose="020B0503020204020204" charset="-122"/>
              </a:rPr>
              <a:t>Reject the Cold War mentality, and oppose the creation of exclusive small cliques and bloc confrontation</a:t>
            </a:r>
            <a:r>
              <a:rPr lang="en-US" altLang="zh-CN" b="1" dirty="0">
                <a:solidFill>
                  <a:srgbClr val="0B358B"/>
                </a:solidFill>
                <a:latin typeface="Times New Roman" panose="02020603050405020304" pitchFamily="18" charset="0"/>
                <a:ea typeface="微软雅黑" panose="020B0503020204020204" charset="-122"/>
                <a:sym typeface="+mn-ea"/>
              </a:rPr>
              <a:t>.</a:t>
            </a:r>
            <a:endParaRPr lang="en-US" altLang="zh-CN"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0" defTabSz="2037715" fontAlgn="auto">
              <a:lnSpc>
                <a:spcPct val="120000"/>
              </a:lnSpc>
              <a:spcBef>
                <a:spcPts val="1200"/>
              </a:spcBef>
              <a:spcAft>
                <a:spcPts val="0"/>
              </a:spcAft>
              <a:buFont typeface="+mj-lt"/>
              <a:buNone/>
            </a:pPr>
            <a:r>
              <a:rPr lang="en-US" altLang="zh-CN" b="1" dirty="0">
                <a:solidFill>
                  <a:schemeClr val="tx1"/>
                </a:solidFill>
                <a:latin typeface="Times New Roman" panose="02020603050405020304" pitchFamily="18" charset="0"/>
                <a:ea typeface="微软雅黑" panose="020B0503020204020204" charset="-122"/>
                <a:sym typeface="+mn-ea"/>
              </a:rPr>
              <a:t>4. </a:t>
            </a:r>
            <a:r>
              <a:rPr lang="zh-CN" altLang="en-US" b="1" dirty="0">
                <a:solidFill>
                  <a:schemeClr val="tx1"/>
                </a:solidFill>
                <a:latin typeface="Times New Roman" panose="02020603050405020304" pitchFamily="18" charset="0"/>
                <a:ea typeface="微软雅黑" panose="020B0503020204020204" charset="-122"/>
                <a:sym typeface="+mn-ea"/>
              </a:rPr>
              <a:t>避免以行政手段过度干预企业市场化行为，反对各类扭曲全球供应链分工的歧视性安排</a:t>
            </a:r>
            <a:r>
              <a:rPr lang="en-US" altLang="zh-CN" b="1" dirty="0">
                <a:solidFill>
                  <a:schemeClr val="tx1"/>
                </a:solidFill>
                <a:latin typeface="Times New Roman" panose="02020603050405020304" pitchFamily="18" charset="0"/>
                <a:ea typeface="微软雅黑" panose="020B0503020204020204" charset="-122"/>
                <a:sym typeface="+mn-ea"/>
              </a:rPr>
              <a:t>。</a:t>
            </a:r>
            <a:br>
              <a:rPr lang="en-US" altLang="zh-CN" b="1" dirty="0">
                <a:solidFill>
                  <a:schemeClr val="tx1"/>
                </a:solidFill>
                <a:latin typeface="Times New Roman" panose="02020603050405020304" pitchFamily="18" charset="0"/>
                <a:ea typeface="微软雅黑" panose="020B0503020204020204" charset="-122"/>
                <a:sym typeface="+mn-ea"/>
              </a:rPr>
            </a:br>
            <a:r>
              <a:rPr lang="en-US" altLang="zh-CN" b="1" dirty="0">
                <a:solidFill>
                  <a:srgbClr val="0B358B"/>
                </a:solidFill>
                <a:latin typeface="Times New Roman" panose="02020603050405020304" pitchFamily="18" charset="0"/>
                <a:ea typeface="微软雅黑" panose="020B0503020204020204" charset="-122"/>
                <a:sym typeface="+mn-ea"/>
              </a:rPr>
              <a:t>Avoid excessive administrative intervention in market-oriented corporate behavior, and oppose all forms of discriminatory arrangements that distort the division of labor within global supply chains.</a:t>
            </a:r>
            <a:endParaRPr lang="en-US" altLang="zh-CN" b="1" dirty="0">
              <a:solidFill>
                <a:srgbClr val="0B358B"/>
              </a:solidFill>
              <a:latin typeface="Times New Roman" panose="02020603050405020304" pitchFamily="18" charset="0"/>
              <a:ea typeface="微软雅黑" panose="020B0503020204020204" charset="-122"/>
              <a:sym typeface="+mn-ea"/>
            </a:endParaRPr>
          </a:p>
          <a:p>
            <a:pPr indent="0" defTabSz="2037715" fontAlgn="auto">
              <a:lnSpc>
                <a:spcPct val="120000"/>
              </a:lnSpc>
              <a:spcBef>
                <a:spcPts val="1200"/>
              </a:spcBef>
              <a:spcAft>
                <a:spcPts val="0"/>
              </a:spcAft>
              <a:buFont typeface="+mj-lt"/>
              <a:buNone/>
            </a:pPr>
            <a:endParaRPr lang="en-US" altLang="zh-CN"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17" name="矩形 1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05885" y="1194435"/>
            <a:ext cx="4381500" cy="2731770"/>
          </a:xfrm>
          <a:prstGeom prst="rect">
            <a:avLst/>
          </a:prstGeom>
          <a:noFill/>
          <a:effectLst>
            <a:outerShdw blurRad="50800" dist="38100" dir="8100000" algn="tr" rotWithShape="0">
              <a:prstClr val="black">
                <a:alpha val="40000"/>
              </a:prstClr>
            </a:outerShdw>
          </a:effectLst>
        </p:spPr>
        <p:txBody>
          <a:bodyPr wrap="square" rtlCol="0">
            <a:spAutoFit/>
          </a:bodyPr>
          <a:p>
            <a:pPr indent="0" algn="ctr" fontAlgn="auto">
              <a:lnSpc>
                <a:spcPct val="130000"/>
              </a:lnSpc>
            </a:pP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微软雅黑" panose="020B0503020204020204" charset="-122"/>
                <a:ea typeface="微软雅黑" panose="020B0503020204020204" charset="-122"/>
                <a:cs typeface="+mn-ea"/>
              </a:rPr>
              <a:t>    </a:t>
            </a: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Times New Roman" panose="02020603050405020304" pitchFamily="18" charset="0"/>
                <a:cs typeface="Times New Roman" panose="02020603050405020304" pitchFamily="18" charset="0"/>
              </a:rPr>
              <a:t>Thanks!</a:t>
            </a:r>
            <a:endParaRPr kumimoji="1" lang="en-US" altLang="zh-CN" sz="6600" b="1" dirty="0">
              <a:solidFill>
                <a:schemeClr val="bg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7" name="文本框 6"/>
          <p:cNvSpPr txBox="1"/>
          <p:nvPr/>
        </p:nvSpPr>
        <p:spPr>
          <a:xfrm>
            <a:off x="7855585" y="5074285"/>
            <a:ext cx="4064000" cy="1109345"/>
          </a:xfrm>
          <a:prstGeom prst="rect">
            <a:avLst/>
          </a:prstGeom>
          <a:noFill/>
          <a:effectLst>
            <a:outerShdw blurRad="50800" dist="38100" dir="8100000" algn="tr" rotWithShape="0">
              <a:prstClr val="black">
                <a:alpha val="40000"/>
              </a:prstClr>
            </a:outerShdw>
          </a:effectLst>
        </p:spPr>
        <p:txBody>
          <a:bodyPr wrap="square" rtlCol="0" anchor="ctr" anchorCtr="0">
            <a:noAutofit/>
          </a:bodyPr>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邮箱</a:t>
            </a:r>
            <a:r>
              <a:rPr lang="en-US" altLang="zh-CN">
                <a:solidFill>
                  <a:schemeClr val="bg1"/>
                </a:solidFill>
                <a:uFillTx/>
                <a:latin typeface="Times New Roman" panose="02020603050405020304" pitchFamily="18" charset="0"/>
                <a:ea typeface="微软雅黑" panose="020B0503020204020204" charset="-122"/>
              </a:rPr>
              <a:t>  E-mail</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yanjiuyuan@ccpit.org</a:t>
            </a:r>
            <a:endParaRPr lang="en-US" altLang="zh-CN">
              <a:solidFill>
                <a:schemeClr val="bg1"/>
              </a:solidFill>
              <a:uFillTx/>
              <a:latin typeface="Times New Roman" panose="02020603050405020304" pitchFamily="18" charset="0"/>
              <a:ea typeface="微软雅黑" panose="020B0503020204020204" charset="-122"/>
            </a:endParaRPr>
          </a:p>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网址</a:t>
            </a:r>
            <a:r>
              <a:rPr lang="en-US" altLang="zh-CN">
                <a:solidFill>
                  <a:schemeClr val="bg1"/>
                </a:solidFill>
                <a:uFillTx/>
                <a:latin typeface="Times New Roman" panose="02020603050405020304" pitchFamily="18" charset="0"/>
                <a:ea typeface="微软雅黑" panose="020B0503020204020204" charset="-122"/>
              </a:rPr>
              <a:t> Website</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www.ccpit-academy.org</a:t>
            </a:r>
            <a:endParaRPr lang="en-US" altLang="zh-CN">
              <a:solidFill>
                <a:schemeClr val="bg1"/>
              </a:solidFill>
              <a:uFillTx/>
              <a:latin typeface="Times New Roman" panose="02020603050405020304" pitchFamily="18" charset="0"/>
              <a:ea typeface="微软雅黑" panose="020B0503020204020204" charset="-122"/>
            </a:endParaRPr>
          </a:p>
        </p:txBody>
      </p:sp>
      <p:cxnSp>
        <p:nvCxnSpPr>
          <p:cNvPr id="14" name="直接连接符 13"/>
          <p:cNvCxnSpPr/>
          <p:nvPr/>
        </p:nvCxnSpPr>
        <p:spPr>
          <a:xfrm>
            <a:off x="6085115" y="5174615"/>
            <a:ext cx="9525" cy="908685"/>
          </a:xfrm>
          <a:prstGeom prst="line">
            <a:avLst/>
          </a:prstGeom>
          <a:ln>
            <a:solidFill>
              <a:schemeClr val="bg1"/>
            </a:solidFill>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pic>
        <p:nvPicPr>
          <p:cNvPr id="15" name="图片 14" descr="邮件"/>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38390" y="5280660"/>
            <a:ext cx="360000" cy="360000"/>
          </a:xfrm>
          <a:prstGeom prst="rect">
            <a:avLst/>
          </a:prstGeom>
          <a:effectLst>
            <a:outerShdw blurRad="50800" dist="38100" dir="8100000" algn="tr" rotWithShape="0">
              <a:prstClr val="black">
                <a:alpha val="40000"/>
              </a:prstClr>
            </a:outerShdw>
          </a:effectLst>
        </p:spPr>
      </p:pic>
      <p:pic>
        <p:nvPicPr>
          <p:cNvPr id="16" name="图片 15" descr="互联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38390" y="5709920"/>
            <a:ext cx="360000" cy="360000"/>
          </a:xfrm>
          <a:prstGeom prst="rect">
            <a:avLst/>
          </a:prstGeom>
          <a:effectLst>
            <a:outerShdw blurRad="50800" dist="38100" dir="8100000" algn="tr" rotWithShape="0">
              <a:prstClr val="black">
                <a:alpha val="40000"/>
              </a:prstClr>
            </a:outerShdw>
          </a:effectLst>
        </p:spPr>
      </p:pic>
      <p:pic>
        <p:nvPicPr>
          <p:cNvPr id="8" name="图片 7" descr="研究院-白色"/>
          <p:cNvPicPr>
            <a:picLocks noChangeAspect="1"/>
          </p:cNvPicPr>
          <p:nvPr/>
        </p:nvPicPr>
        <p:blipFill>
          <a:blip r:embed="rId8"/>
          <a:stretch>
            <a:fillRect/>
          </a:stretch>
        </p:blipFill>
        <p:spPr>
          <a:xfrm>
            <a:off x="1186815" y="5311140"/>
            <a:ext cx="3578420" cy="684000"/>
          </a:xfrm>
          <a:prstGeom prst="rect">
            <a:avLst/>
          </a:prstGeom>
          <a:effectLst>
            <a:outerShdw blurRad="50800" dist="38100" dir="8100000" algn="tr" rotWithShape="0">
              <a:prstClr val="black">
                <a:alpha val="40000"/>
              </a:prstClr>
            </a:outerShdw>
          </a:effectLst>
        </p:spPr>
      </p:pic>
      <p:pic>
        <p:nvPicPr>
          <p:cNvPr id="11" name="图片 10" descr="研究院官网二维码"/>
          <p:cNvPicPr>
            <a:picLocks noChangeAspect="1"/>
          </p:cNvPicPr>
          <p:nvPr/>
        </p:nvPicPr>
        <p:blipFill>
          <a:blip r:embed="rId9"/>
          <a:stretch>
            <a:fillRect/>
          </a:stretch>
        </p:blipFill>
        <p:spPr>
          <a:xfrm>
            <a:off x="4982845" y="5178957"/>
            <a:ext cx="900000" cy="900000"/>
          </a:xfrm>
          <a:prstGeom prst="rect">
            <a:avLst/>
          </a:prstGeom>
          <a:effectLst>
            <a:outerShdw blurRad="50800" dist="38100" dir="8100000" algn="tr" rotWithShape="0">
              <a:prstClr val="black">
                <a:alpha val="40000"/>
              </a:prstClr>
            </a:outerShdw>
          </a:effectLst>
        </p:spPr>
      </p:pic>
      <p:pic>
        <p:nvPicPr>
          <p:cNvPr id="12" name="图片 11" descr="研究院公众号二维码"/>
          <p:cNvPicPr>
            <a:picLocks noChangeAspect="1"/>
          </p:cNvPicPr>
          <p:nvPr/>
        </p:nvPicPr>
        <p:blipFill>
          <a:blip r:embed="rId10"/>
          <a:stretch>
            <a:fillRect/>
          </a:stretch>
        </p:blipFill>
        <p:spPr>
          <a:xfrm>
            <a:off x="6294030" y="5178957"/>
            <a:ext cx="899319" cy="90000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17" name="矩形 1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05885" y="1194435"/>
            <a:ext cx="4381500" cy="2731770"/>
          </a:xfrm>
          <a:prstGeom prst="rect">
            <a:avLst/>
          </a:prstGeom>
          <a:noFill/>
          <a:effectLst>
            <a:outerShdw blurRad="50800" dist="38100" dir="8100000" algn="tr" rotWithShape="0">
              <a:prstClr val="black">
                <a:alpha val="40000"/>
              </a:prstClr>
            </a:outerShdw>
          </a:effectLst>
        </p:spPr>
        <p:txBody>
          <a:bodyPr wrap="square" rtlCol="0">
            <a:spAutoFit/>
          </a:bodyPr>
          <a:p>
            <a:pPr indent="0" algn="ctr" fontAlgn="auto">
              <a:lnSpc>
                <a:spcPct val="130000"/>
              </a:lnSpc>
            </a:pP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微软雅黑" panose="020B0503020204020204" charset="-122"/>
                <a:ea typeface="微软雅黑" panose="020B0503020204020204" charset="-122"/>
                <a:cs typeface="+mn-ea"/>
              </a:rPr>
              <a:t>    </a:t>
            </a: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Times New Roman" panose="02020603050405020304" pitchFamily="18" charset="0"/>
                <a:cs typeface="Times New Roman" panose="02020603050405020304" pitchFamily="18" charset="0"/>
              </a:rPr>
              <a:t>Thanks!</a:t>
            </a:r>
            <a:endParaRPr kumimoji="1" lang="en-US" altLang="zh-CN" sz="6600" b="1" dirty="0">
              <a:solidFill>
                <a:schemeClr val="bg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7" name="文本框 6"/>
          <p:cNvSpPr txBox="1"/>
          <p:nvPr/>
        </p:nvSpPr>
        <p:spPr>
          <a:xfrm>
            <a:off x="7855585" y="5074285"/>
            <a:ext cx="4064000" cy="1109345"/>
          </a:xfrm>
          <a:prstGeom prst="rect">
            <a:avLst/>
          </a:prstGeom>
          <a:noFill/>
          <a:effectLst>
            <a:outerShdw blurRad="50800" dist="38100" dir="8100000" algn="tr" rotWithShape="0">
              <a:prstClr val="black">
                <a:alpha val="40000"/>
              </a:prstClr>
            </a:outerShdw>
          </a:effectLst>
        </p:spPr>
        <p:txBody>
          <a:bodyPr wrap="square" rtlCol="0" anchor="ctr" anchorCtr="0">
            <a:noAutofit/>
          </a:bodyPr>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邮箱</a:t>
            </a:r>
            <a:r>
              <a:rPr lang="en-US" altLang="zh-CN">
                <a:solidFill>
                  <a:schemeClr val="bg1"/>
                </a:solidFill>
                <a:uFillTx/>
                <a:latin typeface="Times New Roman" panose="02020603050405020304" pitchFamily="18" charset="0"/>
                <a:ea typeface="微软雅黑" panose="020B0503020204020204" charset="-122"/>
              </a:rPr>
              <a:t>  E-mail</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yanjiuyuan@ccpit.org</a:t>
            </a:r>
            <a:endParaRPr lang="en-US" altLang="zh-CN">
              <a:solidFill>
                <a:schemeClr val="bg1"/>
              </a:solidFill>
              <a:uFillTx/>
              <a:latin typeface="Times New Roman" panose="02020603050405020304" pitchFamily="18" charset="0"/>
              <a:ea typeface="微软雅黑" panose="020B0503020204020204" charset="-122"/>
            </a:endParaRPr>
          </a:p>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网址</a:t>
            </a:r>
            <a:r>
              <a:rPr lang="en-US" altLang="zh-CN">
                <a:solidFill>
                  <a:schemeClr val="bg1"/>
                </a:solidFill>
                <a:uFillTx/>
                <a:latin typeface="Times New Roman" panose="02020603050405020304" pitchFamily="18" charset="0"/>
                <a:ea typeface="微软雅黑" panose="020B0503020204020204" charset="-122"/>
              </a:rPr>
              <a:t> Website</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www.ccpit-academy.org</a:t>
            </a:r>
            <a:endParaRPr lang="en-US" altLang="zh-CN">
              <a:solidFill>
                <a:schemeClr val="bg1"/>
              </a:solidFill>
              <a:uFillTx/>
              <a:latin typeface="Times New Roman" panose="02020603050405020304" pitchFamily="18" charset="0"/>
              <a:ea typeface="微软雅黑" panose="020B0503020204020204" charset="-122"/>
            </a:endParaRPr>
          </a:p>
        </p:txBody>
      </p:sp>
      <p:cxnSp>
        <p:nvCxnSpPr>
          <p:cNvPr id="14" name="直接连接符 13"/>
          <p:cNvCxnSpPr/>
          <p:nvPr/>
        </p:nvCxnSpPr>
        <p:spPr>
          <a:xfrm>
            <a:off x="6085115" y="5174615"/>
            <a:ext cx="9525" cy="908685"/>
          </a:xfrm>
          <a:prstGeom prst="line">
            <a:avLst/>
          </a:prstGeom>
          <a:ln>
            <a:solidFill>
              <a:schemeClr val="bg1"/>
            </a:solidFill>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pic>
        <p:nvPicPr>
          <p:cNvPr id="15" name="图片 14" descr="邮件"/>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38390" y="5280660"/>
            <a:ext cx="360000" cy="360000"/>
          </a:xfrm>
          <a:prstGeom prst="rect">
            <a:avLst/>
          </a:prstGeom>
          <a:effectLst>
            <a:outerShdw blurRad="50800" dist="38100" dir="8100000" algn="tr" rotWithShape="0">
              <a:prstClr val="black">
                <a:alpha val="40000"/>
              </a:prstClr>
            </a:outerShdw>
          </a:effectLst>
        </p:spPr>
      </p:pic>
      <p:pic>
        <p:nvPicPr>
          <p:cNvPr id="16" name="图片 15" descr="互联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38390" y="5709920"/>
            <a:ext cx="360000" cy="360000"/>
          </a:xfrm>
          <a:prstGeom prst="rect">
            <a:avLst/>
          </a:prstGeom>
          <a:effectLst>
            <a:outerShdw blurRad="50800" dist="38100" dir="8100000" algn="tr" rotWithShape="0">
              <a:prstClr val="black">
                <a:alpha val="40000"/>
              </a:prstClr>
            </a:outerShdw>
          </a:effectLst>
        </p:spPr>
      </p:pic>
      <p:pic>
        <p:nvPicPr>
          <p:cNvPr id="8" name="图片 7" descr="研究院-白色"/>
          <p:cNvPicPr>
            <a:picLocks noChangeAspect="1"/>
          </p:cNvPicPr>
          <p:nvPr/>
        </p:nvPicPr>
        <p:blipFill>
          <a:blip r:embed="rId8"/>
          <a:stretch>
            <a:fillRect/>
          </a:stretch>
        </p:blipFill>
        <p:spPr>
          <a:xfrm>
            <a:off x="1186815" y="5311140"/>
            <a:ext cx="3578420" cy="684000"/>
          </a:xfrm>
          <a:prstGeom prst="rect">
            <a:avLst/>
          </a:prstGeom>
          <a:effectLst>
            <a:outerShdw blurRad="50800" dist="38100" dir="8100000" algn="tr" rotWithShape="0">
              <a:prstClr val="black">
                <a:alpha val="40000"/>
              </a:prstClr>
            </a:outerShdw>
          </a:effectLst>
        </p:spPr>
      </p:pic>
      <p:pic>
        <p:nvPicPr>
          <p:cNvPr id="11" name="图片 10" descr="研究院官网二维码"/>
          <p:cNvPicPr>
            <a:picLocks noChangeAspect="1"/>
          </p:cNvPicPr>
          <p:nvPr/>
        </p:nvPicPr>
        <p:blipFill>
          <a:blip r:embed="rId9"/>
          <a:stretch>
            <a:fillRect/>
          </a:stretch>
        </p:blipFill>
        <p:spPr>
          <a:xfrm>
            <a:off x="4982845" y="5178957"/>
            <a:ext cx="900000" cy="900000"/>
          </a:xfrm>
          <a:prstGeom prst="rect">
            <a:avLst/>
          </a:prstGeom>
          <a:effectLst>
            <a:outerShdw blurRad="50800" dist="38100" dir="8100000" algn="tr" rotWithShape="0">
              <a:prstClr val="black">
                <a:alpha val="40000"/>
              </a:prstClr>
            </a:outerShdw>
          </a:effectLst>
        </p:spPr>
      </p:pic>
      <p:pic>
        <p:nvPicPr>
          <p:cNvPr id="12" name="图片 11" descr="研究院公众号二维码"/>
          <p:cNvPicPr>
            <a:picLocks noChangeAspect="1"/>
          </p:cNvPicPr>
          <p:nvPr/>
        </p:nvPicPr>
        <p:blipFill>
          <a:blip r:embed="rId10"/>
          <a:stretch>
            <a:fillRect/>
          </a:stretch>
        </p:blipFill>
        <p:spPr>
          <a:xfrm>
            <a:off x="6294030" y="5178957"/>
            <a:ext cx="899319" cy="90000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17" name="矩形 1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05885" y="1194435"/>
            <a:ext cx="4381500" cy="2731770"/>
          </a:xfrm>
          <a:prstGeom prst="rect">
            <a:avLst/>
          </a:prstGeom>
          <a:noFill/>
          <a:effectLst>
            <a:outerShdw blurRad="50800" dist="38100" dir="8100000" algn="tr" rotWithShape="0">
              <a:prstClr val="black">
                <a:alpha val="40000"/>
              </a:prstClr>
            </a:outerShdw>
          </a:effectLst>
        </p:spPr>
        <p:txBody>
          <a:bodyPr wrap="square" rtlCol="0">
            <a:spAutoFit/>
          </a:bodyPr>
          <a:p>
            <a:pPr indent="0" algn="ctr" fontAlgn="auto">
              <a:lnSpc>
                <a:spcPct val="130000"/>
              </a:lnSpc>
            </a:pP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微软雅黑" panose="020B0503020204020204" charset="-122"/>
                <a:ea typeface="微软雅黑" panose="020B0503020204020204" charset="-122"/>
                <a:cs typeface="+mn-ea"/>
              </a:rPr>
              <a:t>    </a:t>
            </a: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Times New Roman" panose="02020603050405020304" pitchFamily="18" charset="0"/>
                <a:cs typeface="Times New Roman" panose="02020603050405020304" pitchFamily="18" charset="0"/>
              </a:rPr>
              <a:t>Thanks!</a:t>
            </a:r>
            <a:endParaRPr kumimoji="1" lang="en-US" altLang="zh-CN" sz="6600" b="1" dirty="0">
              <a:solidFill>
                <a:schemeClr val="bg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7" name="文本框 6"/>
          <p:cNvSpPr txBox="1"/>
          <p:nvPr/>
        </p:nvSpPr>
        <p:spPr>
          <a:xfrm>
            <a:off x="7855585" y="5074285"/>
            <a:ext cx="4064000" cy="1109345"/>
          </a:xfrm>
          <a:prstGeom prst="rect">
            <a:avLst/>
          </a:prstGeom>
          <a:noFill/>
          <a:effectLst>
            <a:outerShdw blurRad="50800" dist="38100" dir="8100000" algn="tr" rotWithShape="0">
              <a:prstClr val="black">
                <a:alpha val="40000"/>
              </a:prstClr>
            </a:outerShdw>
          </a:effectLst>
        </p:spPr>
        <p:txBody>
          <a:bodyPr wrap="square" rtlCol="0" anchor="ctr" anchorCtr="0">
            <a:noAutofit/>
          </a:bodyPr>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邮箱</a:t>
            </a:r>
            <a:r>
              <a:rPr lang="en-US" altLang="zh-CN">
                <a:solidFill>
                  <a:schemeClr val="bg1"/>
                </a:solidFill>
                <a:uFillTx/>
                <a:latin typeface="Times New Roman" panose="02020603050405020304" pitchFamily="18" charset="0"/>
                <a:ea typeface="微软雅黑" panose="020B0503020204020204" charset="-122"/>
              </a:rPr>
              <a:t>  E-mail</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yanjiuyuan@ccpit.org</a:t>
            </a:r>
            <a:endParaRPr lang="en-US" altLang="zh-CN">
              <a:solidFill>
                <a:schemeClr val="bg1"/>
              </a:solidFill>
              <a:uFillTx/>
              <a:latin typeface="Times New Roman" panose="02020603050405020304" pitchFamily="18" charset="0"/>
              <a:ea typeface="微软雅黑" panose="020B0503020204020204" charset="-122"/>
            </a:endParaRPr>
          </a:p>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网址</a:t>
            </a:r>
            <a:r>
              <a:rPr lang="en-US" altLang="zh-CN">
                <a:solidFill>
                  <a:schemeClr val="bg1"/>
                </a:solidFill>
                <a:uFillTx/>
                <a:latin typeface="Times New Roman" panose="02020603050405020304" pitchFamily="18" charset="0"/>
                <a:ea typeface="微软雅黑" panose="020B0503020204020204" charset="-122"/>
              </a:rPr>
              <a:t> Website</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www.ccpit-academy.org</a:t>
            </a:r>
            <a:endParaRPr lang="en-US" altLang="zh-CN">
              <a:solidFill>
                <a:schemeClr val="bg1"/>
              </a:solidFill>
              <a:uFillTx/>
              <a:latin typeface="Times New Roman" panose="02020603050405020304" pitchFamily="18" charset="0"/>
              <a:ea typeface="微软雅黑" panose="020B0503020204020204" charset="-122"/>
            </a:endParaRPr>
          </a:p>
        </p:txBody>
      </p:sp>
      <p:cxnSp>
        <p:nvCxnSpPr>
          <p:cNvPr id="14" name="直接连接符 13"/>
          <p:cNvCxnSpPr/>
          <p:nvPr/>
        </p:nvCxnSpPr>
        <p:spPr>
          <a:xfrm>
            <a:off x="6085115" y="5174615"/>
            <a:ext cx="9525" cy="908685"/>
          </a:xfrm>
          <a:prstGeom prst="line">
            <a:avLst/>
          </a:prstGeom>
          <a:ln>
            <a:solidFill>
              <a:schemeClr val="bg1"/>
            </a:solidFill>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pic>
        <p:nvPicPr>
          <p:cNvPr id="15" name="图片 14" descr="邮件"/>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38390" y="5280660"/>
            <a:ext cx="360000" cy="360000"/>
          </a:xfrm>
          <a:prstGeom prst="rect">
            <a:avLst/>
          </a:prstGeom>
          <a:effectLst>
            <a:outerShdw blurRad="50800" dist="38100" dir="8100000" algn="tr" rotWithShape="0">
              <a:prstClr val="black">
                <a:alpha val="40000"/>
              </a:prstClr>
            </a:outerShdw>
          </a:effectLst>
        </p:spPr>
      </p:pic>
      <p:pic>
        <p:nvPicPr>
          <p:cNvPr id="16" name="图片 15" descr="互联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38390" y="5709920"/>
            <a:ext cx="360000" cy="360000"/>
          </a:xfrm>
          <a:prstGeom prst="rect">
            <a:avLst/>
          </a:prstGeom>
          <a:effectLst>
            <a:outerShdw blurRad="50800" dist="38100" dir="8100000" algn="tr" rotWithShape="0">
              <a:prstClr val="black">
                <a:alpha val="40000"/>
              </a:prstClr>
            </a:outerShdw>
          </a:effectLst>
        </p:spPr>
      </p:pic>
      <p:pic>
        <p:nvPicPr>
          <p:cNvPr id="8" name="图片 7" descr="研究院-白色"/>
          <p:cNvPicPr>
            <a:picLocks noChangeAspect="1"/>
          </p:cNvPicPr>
          <p:nvPr/>
        </p:nvPicPr>
        <p:blipFill>
          <a:blip r:embed="rId8"/>
          <a:stretch>
            <a:fillRect/>
          </a:stretch>
        </p:blipFill>
        <p:spPr>
          <a:xfrm>
            <a:off x="1186815" y="5311140"/>
            <a:ext cx="3578420" cy="684000"/>
          </a:xfrm>
          <a:prstGeom prst="rect">
            <a:avLst/>
          </a:prstGeom>
          <a:effectLst>
            <a:outerShdw blurRad="50800" dist="38100" dir="8100000" algn="tr" rotWithShape="0">
              <a:prstClr val="black">
                <a:alpha val="40000"/>
              </a:prstClr>
            </a:outerShdw>
          </a:effectLst>
        </p:spPr>
      </p:pic>
      <p:pic>
        <p:nvPicPr>
          <p:cNvPr id="11" name="图片 10" descr="研究院官网二维码"/>
          <p:cNvPicPr>
            <a:picLocks noChangeAspect="1"/>
          </p:cNvPicPr>
          <p:nvPr/>
        </p:nvPicPr>
        <p:blipFill>
          <a:blip r:embed="rId9"/>
          <a:stretch>
            <a:fillRect/>
          </a:stretch>
        </p:blipFill>
        <p:spPr>
          <a:xfrm>
            <a:off x="4982845" y="5178957"/>
            <a:ext cx="900000" cy="900000"/>
          </a:xfrm>
          <a:prstGeom prst="rect">
            <a:avLst/>
          </a:prstGeom>
          <a:effectLst>
            <a:outerShdw blurRad="50800" dist="38100" dir="8100000" algn="tr" rotWithShape="0">
              <a:prstClr val="black">
                <a:alpha val="40000"/>
              </a:prstClr>
            </a:outerShdw>
          </a:effectLst>
        </p:spPr>
      </p:pic>
      <p:pic>
        <p:nvPicPr>
          <p:cNvPr id="12" name="图片 11" descr="研究院公众号二维码"/>
          <p:cNvPicPr>
            <a:picLocks noChangeAspect="1"/>
          </p:cNvPicPr>
          <p:nvPr/>
        </p:nvPicPr>
        <p:blipFill>
          <a:blip r:embed="rId10"/>
          <a:stretch>
            <a:fillRect/>
          </a:stretch>
        </p:blipFill>
        <p:spPr>
          <a:xfrm>
            <a:off x="6294030" y="5178957"/>
            <a:ext cx="899319" cy="90000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17" name="矩形 1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05885" y="1194435"/>
            <a:ext cx="4381500" cy="2731770"/>
          </a:xfrm>
          <a:prstGeom prst="rect">
            <a:avLst/>
          </a:prstGeom>
          <a:noFill/>
          <a:effectLst>
            <a:outerShdw blurRad="50800" dist="38100" dir="8100000" algn="tr" rotWithShape="0">
              <a:prstClr val="black">
                <a:alpha val="40000"/>
              </a:prstClr>
            </a:outerShdw>
          </a:effectLst>
        </p:spPr>
        <p:txBody>
          <a:bodyPr wrap="square" rtlCol="0">
            <a:spAutoFit/>
          </a:bodyPr>
          <a:p>
            <a:pPr indent="0" algn="ctr" fontAlgn="auto">
              <a:lnSpc>
                <a:spcPct val="130000"/>
              </a:lnSpc>
            </a:pP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微软雅黑" panose="020B0503020204020204" charset="-122"/>
                <a:ea typeface="微软雅黑" panose="020B0503020204020204" charset="-122"/>
                <a:cs typeface="+mn-ea"/>
              </a:rPr>
              <a:t>    </a:t>
            </a: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Times New Roman" panose="02020603050405020304" pitchFamily="18" charset="0"/>
                <a:cs typeface="Times New Roman" panose="02020603050405020304" pitchFamily="18" charset="0"/>
              </a:rPr>
              <a:t>Thanks!</a:t>
            </a:r>
            <a:endParaRPr kumimoji="1" lang="en-US" altLang="zh-CN" sz="6600" b="1" dirty="0">
              <a:solidFill>
                <a:schemeClr val="bg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7" name="文本框 6"/>
          <p:cNvSpPr txBox="1"/>
          <p:nvPr/>
        </p:nvSpPr>
        <p:spPr>
          <a:xfrm>
            <a:off x="7855585" y="5074285"/>
            <a:ext cx="4064000" cy="1109345"/>
          </a:xfrm>
          <a:prstGeom prst="rect">
            <a:avLst/>
          </a:prstGeom>
          <a:noFill/>
          <a:effectLst>
            <a:outerShdw blurRad="50800" dist="38100" dir="8100000" algn="tr" rotWithShape="0">
              <a:prstClr val="black">
                <a:alpha val="40000"/>
              </a:prstClr>
            </a:outerShdw>
          </a:effectLst>
        </p:spPr>
        <p:txBody>
          <a:bodyPr wrap="square" rtlCol="0" anchor="ctr" anchorCtr="0">
            <a:noAutofit/>
          </a:bodyPr>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邮箱</a:t>
            </a:r>
            <a:r>
              <a:rPr lang="en-US" altLang="zh-CN">
                <a:solidFill>
                  <a:schemeClr val="bg1"/>
                </a:solidFill>
                <a:uFillTx/>
                <a:latin typeface="Times New Roman" panose="02020603050405020304" pitchFamily="18" charset="0"/>
                <a:ea typeface="微软雅黑" panose="020B0503020204020204" charset="-122"/>
              </a:rPr>
              <a:t>  E-mail</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yanjiuyuan@ccpit.org</a:t>
            </a:r>
            <a:endParaRPr lang="en-US" altLang="zh-CN">
              <a:solidFill>
                <a:schemeClr val="bg1"/>
              </a:solidFill>
              <a:uFillTx/>
              <a:latin typeface="Times New Roman" panose="02020603050405020304" pitchFamily="18" charset="0"/>
              <a:ea typeface="微软雅黑" panose="020B0503020204020204" charset="-122"/>
            </a:endParaRPr>
          </a:p>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网址</a:t>
            </a:r>
            <a:r>
              <a:rPr lang="en-US" altLang="zh-CN">
                <a:solidFill>
                  <a:schemeClr val="bg1"/>
                </a:solidFill>
                <a:uFillTx/>
                <a:latin typeface="Times New Roman" panose="02020603050405020304" pitchFamily="18" charset="0"/>
                <a:ea typeface="微软雅黑" panose="020B0503020204020204" charset="-122"/>
              </a:rPr>
              <a:t> Website</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www.ccpit-academy.org</a:t>
            </a:r>
            <a:endParaRPr lang="en-US" altLang="zh-CN">
              <a:solidFill>
                <a:schemeClr val="bg1"/>
              </a:solidFill>
              <a:uFillTx/>
              <a:latin typeface="Times New Roman" panose="02020603050405020304" pitchFamily="18" charset="0"/>
              <a:ea typeface="微软雅黑" panose="020B0503020204020204" charset="-122"/>
            </a:endParaRPr>
          </a:p>
        </p:txBody>
      </p:sp>
      <p:cxnSp>
        <p:nvCxnSpPr>
          <p:cNvPr id="14" name="直接连接符 13"/>
          <p:cNvCxnSpPr/>
          <p:nvPr/>
        </p:nvCxnSpPr>
        <p:spPr>
          <a:xfrm>
            <a:off x="6085115" y="5174615"/>
            <a:ext cx="9525" cy="908685"/>
          </a:xfrm>
          <a:prstGeom prst="line">
            <a:avLst/>
          </a:prstGeom>
          <a:ln>
            <a:solidFill>
              <a:schemeClr val="bg1"/>
            </a:solidFill>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pic>
        <p:nvPicPr>
          <p:cNvPr id="15" name="图片 14" descr="邮件"/>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38390" y="5280660"/>
            <a:ext cx="360000" cy="360000"/>
          </a:xfrm>
          <a:prstGeom prst="rect">
            <a:avLst/>
          </a:prstGeom>
          <a:effectLst>
            <a:outerShdw blurRad="50800" dist="38100" dir="8100000" algn="tr" rotWithShape="0">
              <a:prstClr val="black">
                <a:alpha val="40000"/>
              </a:prstClr>
            </a:outerShdw>
          </a:effectLst>
        </p:spPr>
      </p:pic>
      <p:pic>
        <p:nvPicPr>
          <p:cNvPr id="16" name="图片 15" descr="互联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38390" y="5709920"/>
            <a:ext cx="360000" cy="360000"/>
          </a:xfrm>
          <a:prstGeom prst="rect">
            <a:avLst/>
          </a:prstGeom>
          <a:effectLst>
            <a:outerShdw blurRad="50800" dist="38100" dir="8100000" algn="tr" rotWithShape="0">
              <a:prstClr val="black">
                <a:alpha val="40000"/>
              </a:prstClr>
            </a:outerShdw>
          </a:effectLst>
        </p:spPr>
      </p:pic>
      <p:pic>
        <p:nvPicPr>
          <p:cNvPr id="8" name="图片 7" descr="研究院-白色"/>
          <p:cNvPicPr>
            <a:picLocks noChangeAspect="1"/>
          </p:cNvPicPr>
          <p:nvPr/>
        </p:nvPicPr>
        <p:blipFill>
          <a:blip r:embed="rId8"/>
          <a:stretch>
            <a:fillRect/>
          </a:stretch>
        </p:blipFill>
        <p:spPr>
          <a:xfrm>
            <a:off x="1186815" y="5311140"/>
            <a:ext cx="3578420" cy="684000"/>
          </a:xfrm>
          <a:prstGeom prst="rect">
            <a:avLst/>
          </a:prstGeom>
          <a:effectLst>
            <a:outerShdw blurRad="50800" dist="38100" dir="8100000" algn="tr" rotWithShape="0">
              <a:prstClr val="black">
                <a:alpha val="40000"/>
              </a:prstClr>
            </a:outerShdw>
          </a:effectLst>
        </p:spPr>
      </p:pic>
      <p:pic>
        <p:nvPicPr>
          <p:cNvPr id="11" name="图片 10" descr="研究院官网二维码"/>
          <p:cNvPicPr>
            <a:picLocks noChangeAspect="1"/>
          </p:cNvPicPr>
          <p:nvPr/>
        </p:nvPicPr>
        <p:blipFill>
          <a:blip r:embed="rId9"/>
          <a:stretch>
            <a:fillRect/>
          </a:stretch>
        </p:blipFill>
        <p:spPr>
          <a:xfrm>
            <a:off x="4982845" y="5178957"/>
            <a:ext cx="900000" cy="900000"/>
          </a:xfrm>
          <a:prstGeom prst="rect">
            <a:avLst/>
          </a:prstGeom>
          <a:effectLst>
            <a:outerShdw blurRad="50800" dist="38100" dir="8100000" algn="tr" rotWithShape="0">
              <a:prstClr val="black">
                <a:alpha val="40000"/>
              </a:prstClr>
            </a:outerShdw>
          </a:effectLst>
        </p:spPr>
      </p:pic>
      <p:pic>
        <p:nvPicPr>
          <p:cNvPr id="12" name="图片 11" descr="研究院公众号二维码"/>
          <p:cNvPicPr>
            <a:picLocks noChangeAspect="1"/>
          </p:cNvPicPr>
          <p:nvPr/>
        </p:nvPicPr>
        <p:blipFill>
          <a:blip r:embed="rId10"/>
          <a:stretch>
            <a:fillRect/>
          </a:stretch>
        </p:blipFill>
        <p:spPr>
          <a:xfrm>
            <a:off x="6294030" y="5178957"/>
            <a:ext cx="899319" cy="90000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17" name="矩形 1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05885" y="1194435"/>
            <a:ext cx="4381500" cy="2731770"/>
          </a:xfrm>
          <a:prstGeom prst="rect">
            <a:avLst/>
          </a:prstGeom>
          <a:noFill/>
          <a:effectLst>
            <a:outerShdw blurRad="50800" dist="38100" dir="8100000" algn="tr" rotWithShape="0">
              <a:prstClr val="black">
                <a:alpha val="40000"/>
              </a:prstClr>
            </a:outerShdw>
          </a:effectLst>
        </p:spPr>
        <p:txBody>
          <a:bodyPr wrap="square" rtlCol="0">
            <a:spAutoFit/>
          </a:bodyPr>
          <a:p>
            <a:pPr indent="0" algn="ctr" fontAlgn="auto">
              <a:lnSpc>
                <a:spcPct val="130000"/>
              </a:lnSpc>
            </a:pP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微软雅黑" panose="020B0503020204020204" charset="-122"/>
                <a:ea typeface="微软雅黑" panose="020B0503020204020204" charset="-122"/>
                <a:cs typeface="+mn-ea"/>
              </a:rPr>
              <a:t>    </a:t>
            </a: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Times New Roman" panose="02020603050405020304" pitchFamily="18" charset="0"/>
                <a:cs typeface="Times New Roman" panose="02020603050405020304" pitchFamily="18" charset="0"/>
              </a:rPr>
              <a:t>Thanks!</a:t>
            </a:r>
            <a:endParaRPr kumimoji="1" lang="en-US" altLang="zh-CN" sz="6600" b="1" dirty="0">
              <a:solidFill>
                <a:schemeClr val="bg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7" name="文本框 6"/>
          <p:cNvSpPr txBox="1"/>
          <p:nvPr/>
        </p:nvSpPr>
        <p:spPr>
          <a:xfrm>
            <a:off x="7855585" y="5074285"/>
            <a:ext cx="4064000" cy="1109345"/>
          </a:xfrm>
          <a:prstGeom prst="rect">
            <a:avLst/>
          </a:prstGeom>
          <a:noFill/>
          <a:effectLst>
            <a:outerShdw blurRad="50800" dist="38100" dir="8100000" algn="tr" rotWithShape="0">
              <a:prstClr val="black">
                <a:alpha val="40000"/>
              </a:prstClr>
            </a:outerShdw>
          </a:effectLst>
        </p:spPr>
        <p:txBody>
          <a:bodyPr wrap="square" rtlCol="0" anchor="ctr" anchorCtr="0">
            <a:noAutofit/>
          </a:bodyPr>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邮箱</a:t>
            </a:r>
            <a:r>
              <a:rPr lang="en-US" altLang="zh-CN">
                <a:solidFill>
                  <a:schemeClr val="bg1"/>
                </a:solidFill>
                <a:uFillTx/>
                <a:latin typeface="Times New Roman" panose="02020603050405020304" pitchFamily="18" charset="0"/>
                <a:ea typeface="微软雅黑" panose="020B0503020204020204" charset="-122"/>
              </a:rPr>
              <a:t>  E-mail</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yanjiuyuan@ccpit.org</a:t>
            </a:r>
            <a:endParaRPr lang="en-US" altLang="zh-CN">
              <a:solidFill>
                <a:schemeClr val="bg1"/>
              </a:solidFill>
              <a:uFillTx/>
              <a:latin typeface="Times New Roman" panose="02020603050405020304" pitchFamily="18" charset="0"/>
              <a:ea typeface="微软雅黑" panose="020B0503020204020204" charset="-122"/>
            </a:endParaRPr>
          </a:p>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网址</a:t>
            </a:r>
            <a:r>
              <a:rPr lang="en-US" altLang="zh-CN">
                <a:solidFill>
                  <a:schemeClr val="bg1"/>
                </a:solidFill>
                <a:uFillTx/>
                <a:latin typeface="Times New Roman" panose="02020603050405020304" pitchFamily="18" charset="0"/>
                <a:ea typeface="微软雅黑" panose="020B0503020204020204" charset="-122"/>
              </a:rPr>
              <a:t> Website</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www.ccpit-academy.org</a:t>
            </a:r>
            <a:endParaRPr lang="en-US" altLang="zh-CN">
              <a:solidFill>
                <a:schemeClr val="bg1"/>
              </a:solidFill>
              <a:uFillTx/>
              <a:latin typeface="Times New Roman" panose="02020603050405020304" pitchFamily="18" charset="0"/>
              <a:ea typeface="微软雅黑" panose="020B0503020204020204" charset="-122"/>
            </a:endParaRPr>
          </a:p>
        </p:txBody>
      </p:sp>
      <p:cxnSp>
        <p:nvCxnSpPr>
          <p:cNvPr id="14" name="直接连接符 13"/>
          <p:cNvCxnSpPr/>
          <p:nvPr/>
        </p:nvCxnSpPr>
        <p:spPr>
          <a:xfrm>
            <a:off x="6085115" y="5174615"/>
            <a:ext cx="9525" cy="908685"/>
          </a:xfrm>
          <a:prstGeom prst="line">
            <a:avLst/>
          </a:prstGeom>
          <a:ln>
            <a:solidFill>
              <a:schemeClr val="bg1"/>
            </a:solidFill>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pic>
        <p:nvPicPr>
          <p:cNvPr id="15" name="图片 14" descr="邮件"/>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38390" y="5280660"/>
            <a:ext cx="360000" cy="360000"/>
          </a:xfrm>
          <a:prstGeom prst="rect">
            <a:avLst/>
          </a:prstGeom>
          <a:effectLst>
            <a:outerShdw blurRad="50800" dist="38100" dir="8100000" algn="tr" rotWithShape="0">
              <a:prstClr val="black">
                <a:alpha val="40000"/>
              </a:prstClr>
            </a:outerShdw>
          </a:effectLst>
        </p:spPr>
      </p:pic>
      <p:pic>
        <p:nvPicPr>
          <p:cNvPr id="16" name="图片 15" descr="互联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38390" y="5709920"/>
            <a:ext cx="360000" cy="360000"/>
          </a:xfrm>
          <a:prstGeom prst="rect">
            <a:avLst/>
          </a:prstGeom>
          <a:effectLst>
            <a:outerShdw blurRad="50800" dist="38100" dir="8100000" algn="tr" rotWithShape="0">
              <a:prstClr val="black">
                <a:alpha val="40000"/>
              </a:prstClr>
            </a:outerShdw>
          </a:effectLst>
        </p:spPr>
      </p:pic>
      <p:pic>
        <p:nvPicPr>
          <p:cNvPr id="8" name="图片 7" descr="研究院-白色"/>
          <p:cNvPicPr>
            <a:picLocks noChangeAspect="1"/>
          </p:cNvPicPr>
          <p:nvPr/>
        </p:nvPicPr>
        <p:blipFill>
          <a:blip r:embed="rId8"/>
          <a:stretch>
            <a:fillRect/>
          </a:stretch>
        </p:blipFill>
        <p:spPr>
          <a:xfrm>
            <a:off x="1186815" y="5311140"/>
            <a:ext cx="3578420" cy="684000"/>
          </a:xfrm>
          <a:prstGeom prst="rect">
            <a:avLst/>
          </a:prstGeom>
          <a:effectLst>
            <a:outerShdw blurRad="50800" dist="38100" dir="8100000" algn="tr" rotWithShape="0">
              <a:prstClr val="black">
                <a:alpha val="40000"/>
              </a:prstClr>
            </a:outerShdw>
          </a:effectLst>
        </p:spPr>
      </p:pic>
      <p:pic>
        <p:nvPicPr>
          <p:cNvPr id="11" name="图片 10" descr="研究院官网二维码"/>
          <p:cNvPicPr>
            <a:picLocks noChangeAspect="1"/>
          </p:cNvPicPr>
          <p:nvPr/>
        </p:nvPicPr>
        <p:blipFill>
          <a:blip r:embed="rId9"/>
          <a:stretch>
            <a:fillRect/>
          </a:stretch>
        </p:blipFill>
        <p:spPr>
          <a:xfrm>
            <a:off x="4982845" y="5178957"/>
            <a:ext cx="900000" cy="900000"/>
          </a:xfrm>
          <a:prstGeom prst="rect">
            <a:avLst/>
          </a:prstGeom>
          <a:effectLst>
            <a:outerShdw blurRad="50800" dist="38100" dir="8100000" algn="tr" rotWithShape="0">
              <a:prstClr val="black">
                <a:alpha val="40000"/>
              </a:prstClr>
            </a:outerShdw>
          </a:effectLst>
        </p:spPr>
      </p:pic>
      <p:pic>
        <p:nvPicPr>
          <p:cNvPr id="12" name="图片 11" descr="研究院公众号二维码"/>
          <p:cNvPicPr>
            <a:picLocks noChangeAspect="1"/>
          </p:cNvPicPr>
          <p:nvPr/>
        </p:nvPicPr>
        <p:blipFill>
          <a:blip r:embed="rId10"/>
          <a:stretch>
            <a:fillRect/>
          </a:stretch>
        </p:blipFill>
        <p:spPr>
          <a:xfrm>
            <a:off x="6294030" y="5178957"/>
            <a:ext cx="899319" cy="90000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sp>
        <p:nvSpPr>
          <p:cNvPr id="17" name="矩形 16"/>
          <p:cNvSpPr/>
          <p:nvPr/>
        </p:nvSpPr>
        <p:spPr>
          <a:xfrm>
            <a:off x="0" y="0"/>
            <a:ext cx="12192000" cy="6858000"/>
          </a:xfrm>
          <a:prstGeom prst="rect">
            <a:avLst/>
          </a:prstGeom>
          <a:gradFill flip="none">
            <a:gsLst>
              <a:gs pos="94000">
                <a:srgbClr val="19202E">
                  <a:lumMod val="91000"/>
                  <a:alpha val="0"/>
                </a:srgbClr>
              </a:gs>
              <a:gs pos="0">
                <a:schemeClr val="bg1">
                  <a:alpha val="0"/>
                </a:schemeClr>
              </a:gs>
              <a:gs pos="100000">
                <a:srgbClr val="0E2F7A">
                  <a:alpha val="88000"/>
                </a:srgbClr>
              </a:gs>
            </a:gsLst>
            <a:lin ang="7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05885" y="1194435"/>
            <a:ext cx="4381500" cy="2731770"/>
          </a:xfrm>
          <a:prstGeom prst="rect">
            <a:avLst/>
          </a:prstGeom>
          <a:noFill/>
          <a:effectLst>
            <a:outerShdw blurRad="50800" dist="38100" dir="8100000" algn="tr" rotWithShape="0">
              <a:prstClr val="black">
                <a:alpha val="40000"/>
              </a:prstClr>
            </a:outerShdw>
          </a:effectLst>
        </p:spPr>
        <p:txBody>
          <a:bodyPr wrap="square" rtlCol="0">
            <a:spAutoFit/>
          </a:bodyPr>
          <a:p>
            <a:pPr indent="0" algn="ctr" fontAlgn="auto">
              <a:lnSpc>
                <a:spcPct val="130000"/>
              </a:lnSpc>
            </a:pP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微软雅黑" panose="020B0503020204020204" charset="-122"/>
                <a:ea typeface="微软雅黑" panose="020B0503020204020204" charset="-122"/>
                <a:cs typeface="+mn-ea"/>
              </a:rPr>
              <a:t>    </a:t>
            </a:r>
            <a:r>
              <a:rPr kumimoji="1" lang="zh-CN" altLang="en-US" sz="6600" b="1" dirty="0">
                <a:solidFill>
                  <a:schemeClr val="bg1"/>
                </a:solidFill>
                <a:latin typeface="微软雅黑" panose="020B0503020204020204" charset="-122"/>
                <a:ea typeface="微软雅黑" panose="020B0503020204020204" charset="-122"/>
                <a:cs typeface="+mn-ea"/>
              </a:rPr>
              <a:t>谢</a:t>
            </a:r>
            <a:r>
              <a:rPr kumimoji="1" lang="en-US" altLang="zh-CN" sz="6600" b="1" dirty="0">
                <a:solidFill>
                  <a:schemeClr val="bg1"/>
                </a:solidFill>
                <a:latin typeface="Times New Roman" panose="02020603050405020304" pitchFamily="18" charset="0"/>
                <a:cs typeface="Times New Roman" panose="02020603050405020304" pitchFamily="18" charset="0"/>
              </a:rPr>
              <a:t>Thanks!</a:t>
            </a:r>
            <a:endParaRPr kumimoji="1" lang="en-US" altLang="zh-CN" sz="6600" b="1" dirty="0">
              <a:solidFill>
                <a:schemeClr val="bg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72000" y="4392000"/>
            <a:ext cx="10264140" cy="261620"/>
            <a:chOff x="1550" y="7186"/>
            <a:chExt cx="16164" cy="412"/>
          </a:xfrm>
          <a:effectLst>
            <a:outerShdw blurRad="50800" dist="38100" dir="8100000" algn="tr" rotWithShape="0">
              <a:prstClr val="black">
                <a:alpha val="40000"/>
              </a:prstClr>
            </a:outerShdw>
          </a:effectLst>
        </p:grpSpPr>
        <p:cxnSp>
          <p:nvCxnSpPr>
            <p:cNvPr id="4" name="直接连接符 3"/>
            <p:cNvCxnSpPr/>
            <p:nvPr/>
          </p:nvCxnSpPr>
          <p:spPr>
            <a:xfrm flipV="1">
              <a:off x="2816" y="7384"/>
              <a:ext cx="14899" cy="16"/>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rot="10800000">
              <a:off x="1550" y="7186"/>
              <a:ext cx="1036" cy="412"/>
              <a:chOff x="302" y="629"/>
              <a:chExt cx="1036" cy="412"/>
            </a:xfrm>
          </p:grpSpPr>
          <p:sp>
            <p:nvSpPr>
              <p:cNvPr id="5" name="燕尾形 4"/>
              <p:cNvSpPr/>
              <p:nvPr/>
            </p:nvSpPr>
            <p:spPr>
              <a:xfrm>
                <a:off x="30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642"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990" y="629"/>
                <a:ext cx="348" cy="413"/>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7" name="文本框 6"/>
          <p:cNvSpPr txBox="1"/>
          <p:nvPr/>
        </p:nvSpPr>
        <p:spPr>
          <a:xfrm>
            <a:off x="7855585" y="5074285"/>
            <a:ext cx="4064000" cy="1109345"/>
          </a:xfrm>
          <a:prstGeom prst="rect">
            <a:avLst/>
          </a:prstGeom>
          <a:noFill/>
          <a:effectLst>
            <a:outerShdw blurRad="50800" dist="38100" dir="8100000" algn="tr" rotWithShape="0">
              <a:prstClr val="black">
                <a:alpha val="40000"/>
              </a:prstClr>
            </a:outerShdw>
          </a:effectLst>
        </p:spPr>
        <p:txBody>
          <a:bodyPr wrap="square" rtlCol="0" anchor="ctr" anchorCtr="0">
            <a:noAutofit/>
          </a:bodyPr>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邮箱</a:t>
            </a:r>
            <a:r>
              <a:rPr lang="en-US" altLang="zh-CN">
                <a:solidFill>
                  <a:schemeClr val="bg1"/>
                </a:solidFill>
                <a:uFillTx/>
                <a:latin typeface="Times New Roman" panose="02020603050405020304" pitchFamily="18" charset="0"/>
                <a:ea typeface="微软雅黑" panose="020B0503020204020204" charset="-122"/>
              </a:rPr>
              <a:t>  E-mail</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yanjiuyuan@ccpit.org</a:t>
            </a:r>
            <a:endParaRPr lang="en-US" altLang="zh-CN">
              <a:solidFill>
                <a:schemeClr val="bg1"/>
              </a:solidFill>
              <a:uFillTx/>
              <a:latin typeface="Times New Roman" panose="02020603050405020304" pitchFamily="18" charset="0"/>
              <a:ea typeface="微软雅黑" panose="020B0503020204020204" charset="-122"/>
            </a:endParaRPr>
          </a:p>
          <a:p>
            <a:pPr indent="0" fontAlgn="auto">
              <a:lnSpc>
                <a:spcPct val="150000"/>
              </a:lnSpc>
            </a:pPr>
            <a:r>
              <a:rPr lang="zh-CN" altLang="en-US">
                <a:solidFill>
                  <a:schemeClr val="bg1"/>
                </a:solidFill>
                <a:uFillTx/>
                <a:latin typeface="Times New Roman" panose="02020603050405020304" pitchFamily="18" charset="0"/>
                <a:ea typeface="微软雅黑" panose="020B0503020204020204" charset="-122"/>
              </a:rPr>
              <a:t>网址</a:t>
            </a:r>
            <a:r>
              <a:rPr lang="en-US" altLang="zh-CN">
                <a:solidFill>
                  <a:schemeClr val="bg1"/>
                </a:solidFill>
                <a:uFillTx/>
                <a:latin typeface="Times New Roman" panose="02020603050405020304" pitchFamily="18" charset="0"/>
                <a:ea typeface="微软雅黑" panose="020B0503020204020204" charset="-122"/>
              </a:rPr>
              <a:t> Website</a:t>
            </a:r>
            <a:r>
              <a:rPr lang="zh-CN" altLang="en-US">
                <a:solidFill>
                  <a:schemeClr val="bg1"/>
                </a:solidFill>
                <a:uFillTx/>
                <a:latin typeface="Times New Roman" panose="02020603050405020304" pitchFamily="18" charset="0"/>
                <a:ea typeface="微软雅黑" panose="020B0503020204020204" charset="-122"/>
              </a:rPr>
              <a:t>：</a:t>
            </a:r>
            <a:r>
              <a:rPr lang="en-US" altLang="zh-CN">
                <a:solidFill>
                  <a:schemeClr val="bg1"/>
                </a:solidFill>
                <a:uFillTx/>
                <a:latin typeface="Times New Roman" panose="02020603050405020304" pitchFamily="18" charset="0"/>
                <a:ea typeface="微软雅黑" panose="020B0503020204020204" charset="-122"/>
              </a:rPr>
              <a:t>www.ccpit-academy.org</a:t>
            </a:r>
            <a:endParaRPr lang="en-US" altLang="zh-CN">
              <a:solidFill>
                <a:schemeClr val="bg1"/>
              </a:solidFill>
              <a:uFillTx/>
              <a:latin typeface="Times New Roman" panose="02020603050405020304" pitchFamily="18" charset="0"/>
              <a:ea typeface="微软雅黑" panose="020B0503020204020204" charset="-122"/>
            </a:endParaRPr>
          </a:p>
        </p:txBody>
      </p:sp>
      <p:cxnSp>
        <p:nvCxnSpPr>
          <p:cNvPr id="14" name="直接连接符 13"/>
          <p:cNvCxnSpPr/>
          <p:nvPr/>
        </p:nvCxnSpPr>
        <p:spPr>
          <a:xfrm>
            <a:off x="6085115" y="5174615"/>
            <a:ext cx="9525" cy="908685"/>
          </a:xfrm>
          <a:prstGeom prst="line">
            <a:avLst/>
          </a:prstGeom>
          <a:ln>
            <a:solidFill>
              <a:schemeClr val="bg1"/>
            </a:solidFill>
          </a:ln>
          <a:effectLst>
            <a:outerShdw blurRad="50800" dist="38100" dir="8100000" algn="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pic>
        <p:nvPicPr>
          <p:cNvPr id="15" name="图片 14" descr="邮件"/>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38390" y="5280660"/>
            <a:ext cx="360000" cy="360000"/>
          </a:xfrm>
          <a:prstGeom prst="rect">
            <a:avLst/>
          </a:prstGeom>
          <a:effectLst>
            <a:outerShdw blurRad="50800" dist="38100" dir="8100000" algn="tr" rotWithShape="0">
              <a:prstClr val="black">
                <a:alpha val="40000"/>
              </a:prstClr>
            </a:outerShdw>
          </a:effectLst>
        </p:spPr>
      </p:pic>
      <p:pic>
        <p:nvPicPr>
          <p:cNvPr id="16" name="图片 15" descr="互联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38390" y="5709920"/>
            <a:ext cx="360000" cy="360000"/>
          </a:xfrm>
          <a:prstGeom prst="rect">
            <a:avLst/>
          </a:prstGeom>
          <a:effectLst>
            <a:outerShdw blurRad="50800" dist="38100" dir="8100000" algn="tr" rotWithShape="0">
              <a:prstClr val="black">
                <a:alpha val="40000"/>
              </a:prstClr>
            </a:outerShdw>
          </a:effectLst>
        </p:spPr>
      </p:pic>
      <p:pic>
        <p:nvPicPr>
          <p:cNvPr id="8" name="图片 7" descr="研究院-白色"/>
          <p:cNvPicPr>
            <a:picLocks noChangeAspect="1"/>
          </p:cNvPicPr>
          <p:nvPr/>
        </p:nvPicPr>
        <p:blipFill>
          <a:blip r:embed="rId8"/>
          <a:stretch>
            <a:fillRect/>
          </a:stretch>
        </p:blipFill>
        <p:spPr>
          <a:xfrm>
            <a:off x="1186815" y="5311140"/>
            <a:ext cx="3578420" cy="684000"/>
          </a:xfrm>
          <a:prstGeom prst="rect">
            <a:avLst/>
          </a:prstGeom>
          <a:effectLst>
            <a:outerShdw blurRad="50800" dist="38100" dir="8100000" algn="tr" rotWithShape="0">
              <a:prstClr val="black">
                <a:alpha val="40000"/>
              </a:prstClr>
            </a:outerShdw>
          </a:effectLst>
        </p:spPr>
      </p:pic>
      <p:pic>
        <p:nvPicPr>
          <p:cNvPr id="11" name="图片 10" descr="研究院官网二维码"/>
          <p:cNvPicPr>
            <a:picLocks noChangeAspect="1"/>
          </p:cNvPicPr>
          <p:nvPr/>
        </p:nvPicPr>
        <p:blipFill>
          <a:blip r:embed="rId9"/>
          <a:stretch>
            <a:fillRect/>
          </a:stretch>
        </p:blipFill>
        <p:spPr>
          <a:xfrm>
            <a:off x="4982845" y="5178957"/>
            <a:ext cx="900000" cy="900000"/>
          </a:xfrm>
          <a:prstGeom prst="rect">
            <a:avLst/>
          </a:prstGeom>
          <a:effectLst>
            <a:outerShdw blurRad="50800" dist="38100" dir="8100000" algn="tr" rotWithShape="0">
              <a:prstClr val="black">
                <a:alpha val="40000"/>
              </a:prstClr>
            </a:outerShdw>
          </a:effectLst>
        </p:spPr>
      </p:pic>
      <p:pic>
        <p:nvPicPr>
          <p:cNvPr id="12" name="图片 11" descr="研究院公众号二维码"/>
          <p:cNvPicPr>
            <a:picLocks noChangeAspect="1"/>
          </p:cNvPicPr>
          <p:nvPr/>
        </p:nvPicPr>
        <p:blipFill>
          <a:blip r:embed="rId10"/>
          <a:stretch>
            <a:fillRect/>
          </a:stretch>
        </p:blipFill>
        <p:spPr>
          <a:xfrm>
            <a:off x="6294030" y="5178957"/>
            <a:ext cx="899319" cy="900000"/>
          </a:xfrm>
          <a:prstGeom prst="rect">
            <a:avLst/>
          </a:prstGeom>
          <a:effectLst>
            <a:outerShdw blurRad="50800" dist="38100" dir="8100000" algn="tr" rotWithShape="0">
              <a:prstClr val="black">
                <a:alpha val="40000"/>
              </a:prstClr>
            </a:outerShdw>
          </a:effec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00" y="260350"/>
            <a:ext cx="10754360" cy="857250"/>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全球供应链促进报告</a:t>
            </a:r>
            <a:r>
              <a:rPr lang="en-US" altLang="zh-CN"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2026</a:t>
            </a: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：框架优化与内容升级</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indent="0" fontAlgn="auto">
              <a:lnSpc>
                <a:spcPct val="120000"/>
              </a:lnSpc>
              <a:spcBef>
                <a:spcPts val="0"/>
              </a:spcBef>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The Global Supply Chain Promotion Report 2026: Framework optimization and content upgrade</a:t>
            </a:r>
            <a:r>
              <a:rPr lang="zh-CN" altLang="en-US" sz="64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64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object 24"/>
          <p:cNvSpPr/>
          <p:nvPr>
            <p:custDataLst>
              <p:tags r:id="rId1"/>
            </p:custDataLst>
          </p:nvPr>
        </p:nvSpPr>
        <p:spPr>
          <a:xfrm>
            <a:off x="708025" y="2656205"/>
            <a:ext cx="3470910" cy="3380105"/>
          </a:xfrm>
          <a:custGeom>
            <a:avLst/>
            <a:gdLst/>
            <a:ahLst/>
            <a:cxnLst/>
            <a:rect l="l" t="t" r="r" b="b"/>
            <a:pathLst>
              <a:path w="3470909" h="2320290">
                <a:moveTo>
                  <a:pt x="3441846" y="2320148"/>
                </a:moveTo>
                <a:lnTo>
                  <a:pt x="28867" y="2320148"/>
                </a:lnTo>
                <a:lnTo>
                  <a:pt x="24622" y="2319303"/>
                </a:lnTo>
                <a:lnTo>
                  <a:pt x="0" y="2291281"/>
                </a:lnTo>
                <a:lnTo>
                  <a:pt x="0" y="2286868"/>
                </a:lnTo>
                <a:lnTo>
                  <a:pt x="0" y="28867"/>
                </a:lnTo>
                <a:lnTo>
                  <a:pt x="28867" y="0"/>
                </a:lnTo>
                <a:lnTo>
                  <a:pt x="3441846" y="0"/>
                </a:lnTo>
                <a:lnTo>
                  <a:pt x="3470714" y="28867"/>
                </a:lnTo>
                <a:lnTo>
                  <a:pt x="3470714" y="2291281"/>
                </a:lnTo>
                <a:lnTo>
                  <a:pt x="3446091" y="2319303"/>
                </a:lnTo>
                <a:lnTo>
                  <a:pt x="3441846" y="2320148"/>
                </a:lnTo>
                <a:close/>
              </a:path>
            </a:pathLst>
          </a:custGeom>
          <a:solidFill>
            <a:srgbClr val="FFFFFF"/>
          </a:solidFill>
          <a:effectLst>
            <a:outerShdw blurRad="50800" dist="38100" dir="8100000" algn="tr" rotWithShape="0">
              <a:prstClr val="black">
                <a:alpha val="40000"/>
              </a:prstClr>
            </a:outerShdw>
          </a:effectLst>
        </p:spPr>
        <p:txBody>
          <a:bodyPr wrap="square" lIns="0" tIns="0" rIns="0" bIns="0" rtlCol="0"/>
          <a:lstStyle/>
          <a:p>
            <a:pPr>
              <a:defRPr>
                <a:latin typeface="Inter" panose="02000503000000020004"/>
                <a:ea typeface="Inter" panose="02000503000000020004"/>
                <a:cs typeface="Inter" panose="02000503000000020004"/>
              </a:defRPr>
            </a:pPr>
          </a:p>
        </p:txBody>
      </p:sp>
      <p:sp>
        <p:nvSpPr>
          <p:cNvPr id="26" name="object 26"/>
          <p:cNvSpPr txBox="1"/>
          <p:nvPr>
            <p:custDataLst>
              <p:tags r:id="rId2"/>
            </p:custDataLst>
          </p:nvPr>
        </p:nvSpPr>
        <p:spPr>
          <a:xfrm>
            <a:off x="3054350" y="2726055"/>
            <a:ext cx="1137920" cy="932815"/>
          </a:xfrm>
          <a:prstGeom prst="rect">
            <a:avLst/>
          </a:prstGeom>
          <a:effectLst>
            <a:outerShdw blurRad="50800" dist="38100" dir="8100000" algn="tr" rotWithShape="0">
              <a:prstClr val="black">
                <a:alpha val="40000"/>
              </a:prstClr>
            </a:outerShdw>
          </a:effectLst>
        </p:spPr>
        <p:txBody>
          <a:bodyPr vert="horz" wrap="square" lIns="0" tIns="17780" rIns="0" bIns="0" rtlCol="0">
            <a:spAutoFit/>
          </a:bodyPr>
          <a:lstStyle/>
          <a:p>
            <a:pPr marL="12700">
              <a:lnSpc>
                <a:spcPct val="100000"/>
              </a:lnSpc>
              <a:spcBef>
                <a:spcPts val="140"/>
              </a:spcBef>
              <a:defRPr>
                <a:latin typeface="Inter" panose="02000503000000020004"/>
                <a:ea typeface="Inter" panose="02000503000000020004"/>
                <a:cs typeface="Inter" panose="02000503000000020004"/>
              </a:defRPr>
            </a:pPr>
            <a:r>
              <a:rPr sz="5950" spc="-25" dirty="0">
                <a:solidFill>
                  <a:schemeClr val="accent1">
                    <a:lumMod val="20000"/>
                    <a:lumOff val="80000"/>
                  </a:schemeClr>
                </a:solidFill>
                <a:latin typeface="Inter" panose="02000503000000020004"/>
                <a:ea typeface="Inter" panose="02000503000000020004"/>
                <a:cs typeface="Inter" panose="02000503000000020004"/>
              </a:rPr>
              <a:t>0</a:t>
            </a:r>
            <a:r>
              <a:rPr lang="en-US" sz="5950" spc="-25" dirty="0">
                <a:solidFill>
                  <a:schemeClr val="accent1">
                    <a:lumMod val="20000"/>
                    <a:lumOff val="80000"/>
                  </a:schemeClr>
                </a:solidFill>
                <a:latin typeface="Inter" panose="02000503000000020004"/>
                <a:ea typeface="Inter" panose="02000503000000020004"/>
                <a:cs typeface="Inter" panose="02000503000000020004"/>
              </a:rPr>
              <a:t>1</a:t>
            </a:r>
            <a:endParaRPr lang="en-US" sz="5950" spc="-25" dirty="0">
              <a:solidFill>
                <a:schemeClr val="accent1">
                  <a:lumMod val="20000"/>
                  <a:lumOff val="80000"/>
                </a:schemeClr>
              </a:solidFill>
              <a:latin typeface="Inter" panose="02000503000000020004"/>
              <a:ea typeface="Inter" panose="02000503000000020004"/>
              <a:cs typeface="Inter" panose="02000503000000020004"/>
            </a:endParaRPr>
          </a:p>
        </p:txBody>
      </p:sp>
      <p:sp>
        <p:nvSpPr>
          <p:cNvPr id="41" name="object 41"/>
          <p:cNvSpPr txBox="1"/>
          <p:nvPr>
            <p:custDataLst>
              <p:tags r:id="rId3"/>
            </p:custDataLst>
          </p:nvPr>
        </p:nvSpPr>
        <p:spPr>
          <a:xfrm>
            <a:off x="1005840" y="2795270"/>
            <a:ext cx="1979295" cy="701040"/>
          </a:xfrm>
          <a:prstGeom prst="rect">
            <a:avLst/>
          </a:prstGeom>
        </p:spPr>
        <p:txBody>
          <a:bodyPr vert="horz" wrap="square" lIns="0" tIns="13335" rIns="0" bIns="0" rtlCol="0" anchor="ctr" anchorCtr="0">
            <a:noAutofit/>
          </a:bodyPr>
          <a:lstStyle/>
          <a:p>
            <a:pPr marL="12700">
              <a:lnSpc>
                <a:spcPct val="100000"/>
              </a:lnSpc>
              <a:spcBef>
                <a:spcPts val="105"/>
              </a:spcBef>
              <a:defRPr>
                <a:latin typeface="Inter" panose="02000503000000020004"/>
                <a:ea typeface="Inter" panose="02000503000000020004"/>
                <a:cs typeface="Inter" panose="02000503000000020004"/>
              </a:defRPr>
            </a:pPr>
            <a:r>
              <a:rPr lang="zh-CN" sz="2000" b="1" spc="280" dirty="0">
                <a:solidFill>
                  <a:srgbClr val="103F98"/>
                </a:solidFill>
                <a:uFillTx/>
                <a:latin typeface="微软雅黑" panose="020B0503020204020204" charset="-122"/>
                <a:ea typeface="微软雅黑" panose="020B0503020204020204" charset="-122"/>
                <a:cs typeface="Inter" panose="02000503000000020004"/>
              </a:rPr>
              <a:t>全球篇</a:t>
            </a:r>
            <a:endParaRPr lang="zh-CN" sz="2000" b="1" spc="280" dirty="0">
              <a:solidFill>
                <a:srgbClr val="103F98"/>
              </a:solidFill>
              <a:uFillTx/>
              <a:latin typeface="微软雅黑" panose="020B0503020204020204" charset="-122"/>
              <a:ea typeface="微软雅黑" panose="020B0503020204020204" charset="-122"/>
              <a:cs typeface="Inter" panose="02000503000000020004"/>
            </a:endParaRPr>
          </a:p>
          <a:p>
            <a:pPr marL="12700">
              <a:lnSpc>
                <a:spcPct val="100000"/>
              </a:lnSpc>
              <a:spcBef>
                <a:spcPts val="105"/>
              </a:spcBef>
              <a:defRPr>
                <a:latin typeface="Inter" panose="02000503000000020004"/>
                <a:ea typeface="Inter" panose="02000503000000020004"/>
                <a:cs typeface="Inter" panose="02000503000000020004"/>
              </a:defRPr>
            </a:pPr>
            <a:r>
              <a:rPr lang="en-US" altLang="zh-CN" sz="1600" b="1"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Global Sub-report</a:t>
            </a:r>
            <a:endParaRPr lang="en-US" altLang="zh-CN" sz="1600" b="1" kern="100" spc="280" dirty="0">
              <a:solidFill>
                <a:srgbClr val="0B358B"/>
              </a:solidFill>
              <a:effectLst/>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2" name="object 42"/>
          <p:cNvSpPr txBox="1"/>
          <p:nvPr>
            <p:custDataLst>
              <p:tags r:id="rId4"/>
            </p:custDataLst>
          </p:nvPr>
        </p:nvSpPr>
        <p:spPr>
          <a:xfrm>
            <a:off x="708025" y="3600450"/>
            <a:ext cx="3483610" cy="2144395"/>
          </a:xfrm>
          <a:prstGeom prst="rect">
            <a:avLst/>
          </a:prstGeom>
        </p:spPr>
        <p:txBody>
          <a:bodyPr vert="horz" wrap="square" lIns="46990" tIns="46990" rIns="46990" bIns="46990" rtlCol="0">
            <a:noAutofit/>
          </a:bodyPr>
          <a:lstStyle/>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zh-CN" altLang="en-US" sz="1200" b="1" dirty="0">
                <a:solidFill>
                  <a:srgbClr val="464647"/>
                </a:solidFill>
                <a:uFillTx/>
                <a:latin typeface="微软雅黑" panose="020B0503020204020204" charset="-122"/>
                <a:ea typeface="微软雅黑" panose="020B0503020204020204" charset="-122"/>
                <a:cs typeface="Inter" panose="02000503000000020004"/>
              </a:rPr>
              <a:t>系统梳理过去一年全球供应链促进体系的发展态势。</a:t>
            </a:r>
            <a:endParaRPr lang="zh-CN" altLang="en-US" sz="1200" b="1" dirty="0">
              <a:solidFill>
                <a:srgbClr val="464647"/>
              </a:solidFill>
              <a:uFillTx/>
              <a:latin typeface="微软雅黑" panose="020B0503020204020204" charset="-122"/>
              <a:ea typeface="微软雅黑" panose="020B0503020204020204" charset="-122"/>
              <a:cs typeface="Inter" panose="02000503000000020004"/>
            </a:endParaRPr>
          </a:p>
          <a:p>
            <a:pPr marL="298450" indent="-285750" algn="l"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en-US" altLang="zh-CN" sz="120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Offering a systematic review of the development trajectory of the global supply chain promotion system over the past year.</a:t>
            </a:r>
            <a:endParaRPr lang="zh-CN" altLang="en-US" sz="1400" b="1" dirty="0">
              <a:solidFill>
                <a:srgbClr val="464647"/>
              </a:solidFill>
              <a:uFillTx/>
              <a:latin typeface="微软雅黑" panose="020B0503020204020204" charset="-122"/>
              <a:ea typeface="微软雅黑" panose="020B0503020204020204" charset="-122"/>
              <a:cs typeface="Inter" panose="02000503000000020004"/>
            </a:endParaRPr>
          </a:p>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zh-CN" altLang="en-US" sz="1200" b="1" dirty="0">
                <a:solidFill>
                  <a:srgbClr val="464647"/>
                </a:solidFill>
                <a:uFillTx/>
                <a:latin typeface="微软雅黑" panose="020B0503020204020204" charset="-122"/>
                <a:ea typeface="微软雅黑" panose="020B0503020204020204" charset="-122"/>
                <a:cs typeface="Inter" panose="02000503000000020004"/>
              </a:rPr>
              <a:t>将能源基础设施纳入全球供应链促进分析体系。</a:t>
            </a:r>
            <a:endParaRPr lang="zh-CN" altLang="en-US" sz="1200" b="1" dirty="0">
              <a:solidFill>
                <a:srgbClr val="464647"/>
              </a:solidFill>
              <a:uFillTx/>
              <a:latin typeface="微软雅黑" panose="020B0503020204020204" charset="-122"/>
              <a:ea typeface="微软雅黑" panose="020B0503020204020204" charset="-122"/>
              <a:cs typeface="Inter" panose="02000503000000020004"/>
            </a:endParaRPr>
          </a:p>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rPr>
              <a:t>Incorporating energy infrastructure into the global supply chain promotion analysis framework we initiated.</a:t>
            </a:r>
            <a:endPar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3" name="object 24"/>
          <p:cNvSpPr/>
          <p:nvPr>
            <p:custDataLst>
              <p:tags r:id="rId5"/>
            </p:custDataLst>
          </p:nvPr>
        </p:nvSpPr>
        <p:spPr>
          <a:xfrm>
            <a:off x="4415790" y="2656205"/>
            <a:ext cx="3470910" cy="3380105"/>
          </a:xfrm>
          <a:custGeom>
            <a:avLst/>
            <a:gdLst/>
            <a:ahLst/>
            <a:cxnLst/>
            <a:rect l="l" t="t" r="r" b="b"/>
            <a:pathLst>
              <a:path w="3470909" h="2320290">
                <a:moveTo>
                  <a:pt x="3441846" y="2320148"/>
                </a:moveTo>
                <a:lnTo>
                  <a:pt x="28867" y="2320148"/>
                </a:lnTo>
                <a:lnTo>
                  <a:pt x="24622" y="2319303"/>
                </a:lnTo>
                <a:lnTo>
                  <a:pt x="0" y="2291281"/>
                </a:lnTo>
                <a:lnTo>
                  <a:pt x="0" y="2286868"/>
                </a:lnTo>
                <a:lnTo>
                  <a:pt x="0" y="28867"/>
                </a:lnTo>
                <a:lnTo>
                  <a:pt x="28867" y="0"/>
                </a:lnTo>
                <a:lnTo>
                  <a:pt x="3441846" y="0"/>
                </a:lnTo>
                <a:lnTo>
                  <a:pt x="3470714" y="28867"/>
                </a:lnTo>
                <a:lnTo>
                  <a:pt x="3470714" y="2291281"/>
                </a:lnTo>
                <a:lnTo>
                  <a:pt x="3446091" y="2319303"/>
                </a:lnTo>
                <a:lnTo>
                  <a:pt x="3441846" y="2320148"/>
                </a:lnTo>
                <a:close/>
              </a:path>
            </a:pathLst>
          </a:custGeom>
          <a:solidFill>
            <a:srgbClr val="FFFFFF"/>
          </a:solidFill>
          <a:effectLst>
            <a:outerShdw blurRad="50800" dist="38100" dir="8100000" algn="tr" rotWithShape="0">
              <a:prstClr val="black">
                <a:alpha val="40000"/>
              </a:prstClr>
            </a:outerShdw>
          </a:effectLst>
        </p:spPr>
        <p:txBody>
          <a:bodyPr wrap="square" lIns="0" tIns="0" rIns="0" bIns="0" rtlCol="0"/>
          <a:lstStyle/>
          <a:p>
            <a:pPr>
              <a:defRPr>
                <a:latin typeface="Inter" panose="02000503000000020004"/>
                <a:ea typeface="Inter" panose="02000503000000020004"/>
                <a:cs typeface="Inter" panose="02000503000000020004"/>
              </a:defRPr>
            </a:pPr>
          </a:p>
        </p:txBody>
      </p:sp>
      <p:sp>
        <p:nvSpPr>
          <p:cNvPr id="15" name="object 26"/>
          <p:cNvSpPr txBox="1"/>
          <p:nvPr>
            <p:custDataLst>
              <p:tags r:id="rId6"/>
            </p:custDataLst>
          </p:nvPr>
        </p:nvSpPr>
        <p:spPr>
          <a:xfrm>
            <a:off x="6762115" y="2726055"/>
            <a:ext cx="1137920" cy="932815"/>
          </a:xfrm>
          <a:prstGeom prst="rect">
            <a:avLst/>
          </a:prstGeom>
          <a:effectLst>
            <a:outerShdw blurRad="50800" dist="38100" dir="8100000" algn="tr" rotWithShape="0">
              <a:prstClr val="black">
                <a:alpha val="40000"/>
              </a:prstClr>
            </a:outerShdw>
          </a:effectLst>
        </p:spPr>
        <p:txBody>
          <a:bodyPr vert="horz" wrap="square" lIns="0" tIns="17780" rIns="0" bIns="0" rtlCol="0">
            <a:spAutoFit/>
          </a:bodyPr>
          <a:lstStyle/>
          <a:p>
            <a:pPr marL="12700">
              <a:lnSpc>
                <a:spcPct val="100000"/>
              </a:lnSpc>
              <a:spcBef>
                <a:spcPts val="140"/>
              </a:spcBef>
              <a:defRPr>
                <a:latin typeface="Inter" panose="02000503000000020004"/>
                <a:ea typeface="Inter" panose="02000503000000020004"/>
                <a:cs typeface="Inter" panose="02000503000000020004"/>
              </a:defRPr>
            </a:pPr>
            <a:r>
              <a:rPr sz="5950" spc="-25" dirty="0">
                <a:solidFill>
                  <a:schemeClr val="accent1">
                    <a:lumMod val="20000"/>
                    <a:lumOff val="80000"/>
                  </a:schemeClr>
                </a:solidFill>
                <a:latin typeface="Inter" panose="02000503000000020004"/>
                <a:ea typeface="Inter" panose="02000503000000020004"/>
                <a:cs typeface="Inter" panose="02000503000000020004"/>
              </a:rPr>
              <a:t>0</a:t>
            </a:r>
            <a:r>
              <a:rPr lang="en-US" sz="5950" spc="-25" dirty="0">
                <a:solidFill>
                  <a:schemeClr val="accent1">
                    <a:lumMod val="20000"/>
                    <a:lumOff val="80000"/>
                  </a:schemeClr>
                </a:solidFill>
                <a:latin typeface="Inter" panose="02000503000000020004"/>
                <a:ea typeface="Inter" panose="02000503000000020004"/>
                <a:cs typeface="Inter" panose="02000503000000020004"/>
              </a:rPr>
              <a:t>2</a:t>
            </a:r>
            <a:endParaRPr lang="en-US" sz="5950" spc="-25" dirty="0">
              <a:solidFill>
                <a:schemeClr val="accent1">
                  <a:lumMod val="20000"/>
                  <a:lumOff val="80000"/>
                </a:schemeClr>
              </a:solidFill>
              <a:latin typeface="Inter" panose="02000503000000020004"/>
              <a:ea typeface="Inter" panose="02000503000000020004"/>
              <a:cs typeface="Inter" panose="02000503000000020004"/>
            </a:endParaRPr>
          </a:p>
        </p:txBody>
      </p:sp>
      <p:sp>
        <p:nvSpPr>
          <p:cNvPr id="17" name="object 41"/>
          <p:cNvSpPr txBox="1"/>
          <p:nvPr>
            <p:custDataLst>
              <p:tags r:id="rId7"/>
            </p:custDataLst>
          </p:nvPr>
        </p:nvSpPr>
        <p:spPr>
          <a:xfrm>
            <a:off x="4713605" y="2795270"/>
            <a:ext cx="1979295" cy="701040"/>
          </a:xfrm>
          <a:prstGeom prst="rect">
            <a:avLst/>
          </a:prstGeom>
        </p:spPr>
        <p:txBody>
          <a:bodyPr vert="horz" wrap="square" lIns="0" tIns="13335" rIns="0" bIns="0" rtlCol="0" anchor="ctr" anchorCtr="0">
            <a:noAutofit/>
          </a:bodyPr>
          <a:lstStyle/>
          <a:p>
            <a:pPr marL="12700">
              <a:lnSpc>
                <a:spcPct val="100000"/>
              </a:lnSpc>
              <a:spcBef>
                <a:spcPts val="105"/>
              </a:spcBef>
              <a:defRPr>
                <a:latin typeface="Inter" panose="02000503000000020004"/>
                <a:ea typeface="Inter" panose="02000503000000020004"/>
                <a:cs typeface="Inter" panose="02000503000000020004"/>
              </a:defRPr>
            </a:pPr>
            <a:r>
              <a:rPr lang="zh-CN" sz="2000" b="1" spc="280" dirty="0">
                <a:solidFill>
                  <a:srgbClr val="103F98"/>
                </a:solidFill>
                <a:uFillTx/>
                <a:latin typeface="微软雅黑" panose="020B0503020204020204" charset="-122"/>
                <a:ea typeface="微软雅黑" panose="020B0503020204020204" charset="-122"/>
                <a:cs typeface="Inter" panose="02000503000000020004"/>
              </a:rPr>
              <a:t>中国篇</a:t>
            </a:r>
            <a:endParaRPr lang="zh-CN" sz="2000" b="1" spc="280" dirty="0">
              <a:solidFill>
                <a:srgbClr val="103F98"/>
              </a:solidFill>
              <a:uFillTx/>
              <a:latin typeface="微软雅黑" panose="020B0503020204020204" charset="-122"/>
              <a:ea typeface="微软雅黑" panose="020B0503020204020204" charset="-122"/>
              <a:cs typeface="Inter" panose="02000503000000020004"/>
            </a:endParaRPr>
          </a:p>
          <a:p>
            <a:pPr marL="12700">
              <a:lnSpc>
                <a:spcPct val="100000"/>
              </a:lnSpc>
              <a:spcBef>
                <a:spcPts val="105"/>
              </a:spcBef>
              <a:defRPr>
                <a:latin typeface="Inter" panose="02000503000000020004"/>
                <a:ea typeface="Inter" panose="02000503000000020004"/>
                <a:cs typeface="Inter" panose="02000503000000020004"/>
              </a:defRPr>
            </a:pPr>
            <a:r>
              <a:rPr lang="en-US" altLang="zh-CN" sz="1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China Sub-report</a:t>
            </a:r>
            <a:endParaRPr lang="en-US" altLang="zh-CN" sz="1600" b="1" spc="28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8" name="object 42"/>
          <p:cNvSpPr txBox="1"/>
          <p:nvPr>
            <p:custDataLst>
              <p:tags r:id="rId8"/>
            </p:custDataLst>
          </p:nvPr>
        </p:nvSpPr>
        <p:spPr>
          <a:xfrm>
            <a:off x="4415790" y="3600450"/>
            <a:ext cx="3483610" cy="2393950"/>
          </a:xfrm>
          <a:prstGeom prst="rect">
            <a:avLst/>
          </a:prstGeom>
        </p:spPr>
        <p:txBody>
          <a:bodyPr vert="horz" wrap="square" lIns="46990" tIns="46990" rIns="46990" bIns="46990" rtlCol="0">
            <a:noAutofit/>
          </a:bodyPr>
          <a:lstStyle/>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zh-CN" altLang="en-US" sz="1200" b="1" dirty="0">
                <a:solidFill>
                  <a:srgbClr val="464647"/>
                </a:solidFill>
                <a:uFillTx/>
                <a:latin typeface="微软雅黑" panose="020B0503020204020204" charset="-122"/>
                <a:ea typeface="微软雅黑" panose="020B0503020204020204" charset="-122"/>
                <a:cs typeface="Inter" panose="02000503000000020004"/>
              </a:rPr>
              <a:t>优化相关框架，全面总结中国因地制宜发展新质生产力、推进碳达峰碳中和战略与能源转型，为全球供应链开放合作带来的绿色转型机遇。</a:t>
            </a:r>
            <a:endParaRPr lang="zh-CN" altLang="en-US" sz="1200" b="1" dirty="0">
              <a:solidFill>
                <a:srgbClr val="464647"/>
              </a:solidFill>
              <a:uFillTx/>
              <a:latin typeface="微软雅黑" panose="020B0503020204020204" charset="-122"/>
              <a:ea typeface="微软雅黑" panose="020B0503020204020204" charset="-122"/>
              <a:cs typeface="Inter" panose="02000503000000020004"/>
            </a:endParaRPr>
          </a:p>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rPr>
              <a:t>The relevant frameworks have been updated to comprehensively capture China's efforts in developing new quality productive forces tailored to local conditions, advancing its carbon peak and carbon neutrality strategy, and driving energy transition. These efforts collectively present green transformation opportunities for open cooperation within global supply chains.</a:t>
            </a:r>
            <a:endPar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1" name="object 24"/>
          <p:cNvSpPr/>
          <p:nvPr>
            <p:custDataLst>
              <p:tags r:id="rId9"/>
            </p:custDataLst>
          </p:nvPr>
        </p:nvSpPr>
        <p:spPr>
          <a:xfrm>
            <a:off x="8123555" y="2656205"/>
            <a:ext cx="3470910" cy="3380105"/>
          </a:xfrm>
          <a:custGeom>
            <a:avLst/>
            <a:gdLst/>
            <a:ahLst/>
            <a:cxnLst/>
            <a:rect l="l" t="t" r="r" b="b"/>
            <a:pathLst>
              <a:path w="3470909" h="2320290">
                <a:moveTo>
                  <a:pt x="3441846" y="2320148"/>
                </a:moveTo>
                <a:lnTo>
                  <a:pt x="28867" y="2320148"/>
                </a:lnTo>
                <a:lnTo>
                  <a:pt x="24622" y="2319303"/>
                </a:lnTo>
                <a:lnTo>
                  <a:pt x="0" y="2291281"/>
                </a:lnTo>
                <a:lnTo>
                  <a:pt x="0" y="2286868"/>
                </a:lnTo>
                <a:lnTo>
                  <a:pt x="0" y="28867"/>
                </a:lnTo>
                <a:lnTo>
                  <a:pt x="28867" y="0"/>
                </a:lnTo>
                <a:lnTo>
                  <a:pt x="3441846" y="0"/>
                </a:lnTo>
                <a:lnTo>
                  <a:pt x="3470714" y="28867"/>
                </a:lnTo>
                <a:lnTo>
                  <a:pt x="3470714" y="2291281"/>
                </a:lnTo>
                <a:lnTo>
                  <a:pt x="3446091" y="2319303"/>
                </a:lnTo>
                <a:lnTo>
                  <a:pt x="3441846" y="2320148"/>
                </a:lnTo>
                <a:close/>
              </a:path>
            </a:pathLst>
          </a:custGeom>
          <a:solidFill>
            <a:srgbClr val="FFFFFF"/>
          </a:solidFill>
          <a:effectLst>
            <a:outerShdw blurRad="50800" dist="38100" dir="8100000" algn="tr" rotWithShape="0">
              <a:prstClr val="black">
                <a:alpha val="40000"/>
              </a:prstClr>
            </a:outerShdw>
          </a:effectLst>
        </p:spPr>
        <p:txBody>
          <a:bodyPr wrap="square" lIns="0" tIns="0" rIns="0" bIns="0" rtlCol="0"/>
          <a:lstStyle/>
          <a:p>
            <a:pPr>
              <a:defRPr>
                <a:latin typeface="Inter" panose="02000503000000020004"/>
                <a:ea typeface="Inter" panose="02000503000000020004"/>
                <a:cs typeface="Inter" panose="02000503000000020004"/>
              </a:defRPr>
            </a:pPr>
          </a:p>
        </p:txBody>
      </p:sp>
      <p:sp>
        <p:nvSpPr>
          <p:cNvPr id="27" name="object 26"/>
          <p:cNvSpPr txBox="1"/>
          <p:nvPr>
            <p:custDataLst>
              <p:tags r:id="rId10"/>
            </p:custDataLst>
          </p:nvPr>
        </p:nvSpPr>
        <p:spPr>
          <a:xfrm>
            <a:off x="10469880" y="2726055"/>
            <a:ext cx="1137920" cy="932815"/>
          </a:xfrm>
          <a:prstGeom prst="rect">
            <a:avLst/>
          </a:prstGeom>
          <a:effectLst>
            <a:outerShdw blurRad="50800" dist="38100" dir="8100000" algn="tr" rotWithShape="0">
              <a:prstClr val="black">
                <a:alpha val="40000"/>
              </a:prstClr>
            </a:outerShdw>
          </a:effectLst>
        </p:spPr>
        <p:txBody>
          <a:bodyPr vert="horz" wrap="square" lIns="0" tIns="17780" rIns="0" bIns="0" rtlCol="0">
            <a:spAutoFit/>
          </a:bodyPr>
          <a:lstStyle/>
          <a:p>
            <a:pPr marL="12700">
              <a:lnSpc>
                <a:spcPct val="100000"/>
              </a:lnSpc>
              <a:spcBef>
                <a:spcPts val="140"/>
              </a:spcBef>
              <a:defRPr>
                <a:latin typeface="Inter" panose="02000503000000020004"/>
                <a:ea typeface="Inter" panose="02000503000000020004"/>
                <a:cs typeface="Inter" panose="02000503000000020004"/>
              </a:defRPr>
            </a:pPr>
            <a:r>
              <a:rPr sz="5950" spc="-25" dirty="0">
                <a:solidFill>
                  <a:schemeClr val="accent1">
                    <a:lumMod val="20000"/>
                    <a:lumOff val="80000"/>
                  </a:schemeClr>
                </a:solidFill>
                <a:latin typeface="Inter" panose="02000503000000020004"/>
                <a:ea typeface="Inter" panose="02000503000000020004"/>
                <a:cs typeface="Inter" panose="02000503000000020004"/>
              </a:rPr>
              <a:t>0</a:t>
            </a:r>
            <a:r>
              <a:rPr lang="en-US" sz="5950" spc="-25" dirty="0">
                <a:solidFill>
                  <a:schemeClr val="accent1">
                    <a:lumMod val="20000"/>
                    <a:lumOff val="80000"/>
                  </a:schemeClr>
                </a:solidFill>
                <a:latin typeface="Inter" panose="02000503000000020004"/>
                <a:ea typeface="Inter" panose="02000503000000020004"/>
                <a:cs typeface="Inter" panose="02000503000000020004"/>
              </a:rPr>
              <a:t>3</a:t>
            </a:r>
            <a:endParaRPr lang="en-US" sz="5950" spc="-25" dirty="0">
              <a:solidFill>
                <a:schemeClr val="accent1">
                  <a:lumMod val="20000"/>
                  <a:lumOff val="80000"/>
                </a:schemeClr>
              </a:solidFill>
              <a:latin typeface="Inter" panose="02000503000000020004"/>
              <a:ea typeface="Inter" panose="02000503000000020004"/>
              <a:cs typeface="Inter" panose="02000503000000020004"/>
            </a:endParaRPr>
          </a:p>
        </p:txBody>
      </p:sp>
      <p:sp>
        <p:nvSpPr>
          <p:cNvPr id="28" name="object 41"/>
          <p:cNvSpPr txBox="1"/>
          <p:nvPr>
            <p:custDataLst>
              <p:tags r:id="rId11"/>
            </p:custDataLst>
          </p:nvPr>
        </p:nvSpPr>
        <p:spPr>
          <a:xfrm>
            <a:off x="8421370" y="2783840"/>
            <a:ext cx="2308225" cy="838200"/>
          </a:xfrm>
          <a:prstGeom prst="rect">
            <a:avLst/>
          </a:prstGeom>
        </p:spPr>
        <p:txBody>
          <a:bodyPr vert="horz" wrap="square" lIns="0" tIns="13335" rIns="0" bIns="0" rtlCol="0" anchor="ctr" anchorCtr="0">
            <a:noAutofit/>
          </a:bodyPr>
          <a:lstStyle/>
          <a:p>
            <a:pPr marL="12700" indent="0" fontAlgn="auto">
              <a:lnSpc>
                <a:spcPct val="110000"/>
              </a:lnSpc>
              <a:spcBef>
                <a:spcPts val="105"/>
              </a:spcBef>
              <a:defRPr>
                <a:latin typeface="Inter" panose="02000503000000020004"/>
                <a:ea typeface="Inter" panose="02000503000000020004"/>
                <a:cs typeface="Inter" panose="02000503000000020004"/>
              </a:defRPr>
            </a:pPr>
            <a:r>
              <a:rPr lang="zh-CN" sz="2000" b="1" spc="280" dirty="0">
                <a:solidFill>
                  <a:srgbClr val="103F98"/>
                </a:solidFill>
                <a:uFillTx/>
                <a:latin typeface="微软雅黑" panose="020B0503020204020204" charset="-122"/>
                <a:ea typeface="微软雅黑" panose="020B0503020204020204" charset="-122"/>
                <a:cs typeface="Inter" panose="02000503000000020004"/>
              </a:rPr>
              <a:t>产业篇</a:t>
            </a:r>
            <a:endParaRPr lang="zh-CN" sz="2000" b="1" spc="280" dirty="0">
              <a:solidFill>
                <a:srgbClr val="103F98"/>
              </a:solidFill>
              <a:uFillTx/>
              <a:latin typeface="微软雅黑" panose="020B0503020204020204" charset="-122"/>
              <a:ea typeface="微软雅黑" panose="020B0503020204020204" charset="-122"/>
              <a:cs typeface="Inter" panose="02000503000000020004"/>
            </a:endParaRPr>
          </a:p>
          <a:p>
            <a:pPr marL="12700" indent="0" fontAlgn="auto">
              <a:lnSpc>
                <a:spcPct val="90000"/>
              </a:lnSpc>
              <a:spcBef>
                <a:spcPts val="100"/>
              </a:spcBef>
              <a:defRPr>
                <a:latin typeface="Inter" panose="02000503000000020004"/>
                <a:ea typeface="Inter" panose="02000503000000020004"/>
                <a:cs typeface="Inter" panose="02000503000000020004"/>
              </a:defRPr>
            </a:pPr>
            <a:r>
              <a:rPr lang="en-US" altLang="zh-CN" sz="16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Sub-reports on </a:t>
            </a:r>
            <a:br>
              <a:rPr lang="en-US" altLang="zh-CN" sz="16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16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Specific Industries</a:t>
            </a:r>
            <a:endParaRPr lang="en-US" altLang="zh-CN" sz="1600" b="1" spc="28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9" name="object 42"/>
          <p:cNvSpPr txBox="1"/>
          <p:nvPr>
            <p:custDataLst>
              <p:tags r:id="rId12"/>
            </p:custDataLst>
          </p:nvPr>
        </p:nvSpPr>
        <p:spPr>
          <a:xfrm>
            <a:off x="8123555" y="3600450"/>
            <a:ext cx="3483610" cy="1501140"/>
          </a:xfrm>
          <a:prstGeom prst="rect">
            <a:avLst/>
          </a:prstGeom>
        </p:spPr>
        <p:txBody>
          <a:bodyPr vert="horz" wrap="square" lIns="46990" tIns="46990" rIns="46990" bIns="46990" rtlCol="0">
            <a:noAutofit/>
          </a:bodyPr>
          <a:lstStyle/>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zh-CN" altLang="en-US" sz="1200" b="1" dirty="0">
                <a:solidFill>
                  <a:srgbClr val="464647"/>
                </a:solidFill>
                <a:uFillTx/>
                <a:latin typeface="微软雅黑" panose="020B0503020204020204" charset="-122"/>
                <a:ea typeface="微软雅黑" panose="020B0503020204020204" charset="-122"/>
                <a:cs typeface="Inter" panose="02000503000000020004"/>
              </a:rPr>
              <a:t>新增人工智能、3</a:t>
            </a:r>
            <a:r>
              <a:rPr lang="en-US" altLang="zh-CN" sz="1200" b="1" dirty="0">
                <a:solidFill>
                  <a:srgbClr val="464647"/>
                </a:solidFill>
                <a:uFillTx/>
                <a:latin typeface="微软雅黑" panose="020B0503020204020204" charset="-122"/>
                <a:ea typeface="微软雅黑" panose="020B0503020204020204" charset="-122"/>
                <a:cs typeface="Inter" panose="02000503000000020004"/>
              </a:rPr>
              <a:t>D</a:t>
            </a:r>
            <a:r>
              <a:rPr lang="zh-CN" altLang="en-US" sz="1200" b="1" dirty="0">
                <a:solidFill>
                  <a:srgbClr val="464647"/>
                </a:solidFill>
                <a:uFillTx/>
                <a:latin typeface="微软雅黑" panose="020B0503020204020204" charset="-122"/>
                <a:ea typeface="微软雅黑" panose="020B0503020204020204" charset="-122"/>
                <a:cs typeface="Inter" panose="02000503000000020004"/>
              </a:rPr>
              <a:t>打印、氢能、钢铁、玉米、海运共6条全球供应链图谱。</a:t>
            </a:r>
            <a:endParaRPr lang="zh-CN" altLang="en-US" sz="1200" b="1" dirty="0">
              <a:solidFill>
                <a:srgbClr val="464647"/>
              </a:solidFill>
              <a:uFillTx/>
              <a:latin typeface="微软雅黑" panose="020B0503020204020204" charset="-122"/>
              <a:ea typeface="微软雅黑" panose="020B0503020204020204" charset="-122"/>
              <a:cs typeface="Inter" panose="02000503000000020004"/>
            </a:endParaRPr>
          </a:p>
          <a:p>
            <a:pPr marL="298450" indent="-285750" fontAlgn="auto">
              <a:lnSpc>
                <a:spcPct val="110000"/>
              </a:lnSpc>
              <a:spcBef>
                <a:spcPts val="600"/>
              </a:spcBef>
              <a:buFont typeface="Wingdings" panose="05000000000000000000" charset="0"/>
              <a:buChar char="l"/>
              <a:defRPr>
                <a:latin typeface="Inter" panose="02000503000000020004"/>
                <a:ea typeface="Inter" panose="02000503000000020004"/>
                <a:cs typeface="Inter" panose="02000503000000020004"/>
              </a:defRPr>
            </a:pPr>
            <a:r>
              <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rPr>
              <a:t>Six new global supply chain diagrams have been formulated for artificial intelligence, 3D printing, hydrogen energy, steel, corn, and maritime transportation.</a:t>
            </a:r>
            <a:endPar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endParaRPr>
          </a:p>
          <a:p>
            <a:pPr marL="12700" indent="0" fontAlgn="auto">
              <a:lnSpc>
                <a:spcPct val="110000"/>
              </a:lnSpc>
              <a:spcBef>
                <a:spcPts val="600"/>
              </a:spcBef>
              <a:buFont typeface="Wingdings" panose="05000000000000000000" charset="0"/>
              <a:buNone/>
              <a:defRPr>
                <a:latin typeface="Inter" panose="02000503000000020004"/>
                <a:ea typeface="Inter" panose="02000503000000020004"/>
                <a:cs typeface="Inter" panose="02000503000000020004"/>
              </a:defRPr>
            </a:pPr>
            <a:endParaRPr lang="en-US" altLang="zh-CN" sz="1200" b="0"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30" name="组合 29"/>
          <p:cNvGrpSpPr/>
          <p:nvPr/>
        </p:nvGrpSpPr>
        <p:grpSpPr>
          <a:xfrm>
            <a:off x="575945" y="1214755"/>
            <a:ext cx="11068050" cy="1061720"/>
            <a:chOff x="937" y="1417"/>
            <a:chExt cx="17430" cy="1672"/>
          </a:xfrm>
        </p:grpSpPr>
        <p:sp>
          <p:nvSpPr>
            <p:cNvPr id="31" name="矩形: 圆角 5" descr="7b0a202020202262756c6c6574223a20227b5c2263617465676f727949645c223a5c225c222c5c2274656d706c61746549645c223a32303233313734347d220a7d0a"/>
            <p:cNvSpPr/>
            <p:nvPr/>
          </p:nvSpPr>
          <p:spPr>
            <a:xfrm>
              <a:off x="937" y="1417"/>
              <a:ext cx="17430" cy="850"/>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marL="342900" indent="-342900" algn="just">
                <a:lnSpc>
                  <a:spcPct val="120000"/>
                </a:lnSpc>
                <a:buFont typeface="Wingdings" panose="05000000000000000000" charset="0"/>
                <a:buBlip>
                  <a:blip r:embed="rId13">
                    <a:extLst>
                      <a:ext uri="{96DAC541-7B7A-43D3-8B79-37D633B846F1}">
                        <asvg:svgBlip xmlns:asvg="http://schemas.microsoft.com/office/drawing/2016/SVG/main" r:embed="rId14"/>
                      </a:ext>
                    </a:extLst>
                  </a:blip>
                </a:buBlip>
              </a:pPr>
              <a:r>
                <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rPr>
                <a:t>在延续全球篇、中国篇、产业篇三大结构的基础上，进一步优化框架、扩展内容，进行了系统优化升级。</a:t>
              </a:r>
              <a:endParaRPr lang="zh-CN" altLang="en-US" sz="16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sp>
          <p:nvSpPr>
            <p:cNvPr id="32" name="文本框 31"/>
            <p:cNvSpPr txBox="1"/>
            <p:nvPr/>
          </p:nvSpPr>
          <p:spPr>
            <a:xfrm>
              <a:off x="1447" y="2267"/>
              <a:ext cx="16806" cy="822"/>
            </a:xfrm>
            <a:prstGeom prst="rect">
              <a:avLst/>
            </a:prstGeom>
            <a:noFill/>
          </p:spPr>
          <p:txBody>
            <a:bodyPr wrap="square" rtlCol="0" anchor="t">
              <a:spAutoFit/>
            </a:bodyPr>
            <a:p>
              <a:pPr algn="just"/>
              <a:r>
                <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rPr>
                <a:t>Building on the continued framework of the three sections—the global sub-report, the China sub-report, and sub-reports on specific industries—the report has undergone systematic optimization and upgrading through further framework refinement and content expansion. </a:t>
              </a:r>
              <a:endParaRPr lang="en-US" altLang="zh-CN" sz="1400" kern="100" dirty="0">
                <a:solidFill>
                  <a:srgbClr val="0B358B"/>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grpSp>
      <p:cxnSp>
        <p:nvCxnSpPr>
          <p:cNvPr id="22" name="直接连接符 21"/>
          <p:cNvCxnSpPr/>
          <p:nvPr/>
        </p:nvCxnSpPr>
        <p:spPr>
          <a:xfrm flipV="1">
            <a:off x="876300" y="1080000"/>
            <a:ext cx="10801350" cy="36830"/>
          </a:xfrm>
          <a:prstGeom prst="line">
            <a:avLst/>
          </a:prstGeom>
          <a:ln>
            <a:solidFill>
              <a:srgbClr val="0B358B"/>
            </a:solidFill>
          </a:ln>
        </p:spPr>
        <p:style>
          <a:lnRef idx="2">
            <a:schemeClr val="accent1"/>
          </a:lnRef>
          <a:fillRef idx="0">
            <a:srgbClr val="FFFFFF"/>
          </a:fillRef>
          <a:effectRef idx="0">
            <a:srgbClr val="FFFFFF"/>
          </a:effectRef>
          <a:fontRef idx="minor">
            <a:schemeClr val="tx1"/>
          </a:fontRef>
        </p:style>
      </p:cxnSp>
      <p:grpSp>
        <p:nvGrpSpPr>
          <p:cNvPr id="9" name="组合 8"/>
          <p:cNvGrpSpPr/>
          <p:nvPr/>
        </p:nvGrpSpPr>
        <p:grpSpPr>
          <a:xfrm>
            <a:off x="191770" y="399415"/>
            <a:ext cx="657860" cy="261620"/>
            <a:chOff x="302" y="629"/>
            <a:chExt cx="1036" cy="412"/>
          </a:xfrm>
        </p:grpSpPr>
        <p:sp>
          <p:nvSpPr>
            <p:cNvPr id="2" name="燕尾形 1"/>
            <p:cNvSpPr/>
            <p:nvPr/>
          </p:nvSpPr>
          <p:spPr>
            <a:xfrm>
              <a:off x="302" y="629"/>
              <a:ext cx="348" cy="413"/>
            </a:xfrm>
            <a:prstGeom prst="chevron">
              <a:avLst/>
            </a:prstGeom>
            <a:solidFill>
              <a:srgbClr val="0B358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燕尾形 2"/>
            <p:cNvSpPr/>
            <p:nvPr/>
          </p:nvSpPr>
          <p:spPr>
            <a:xfrm>
              <a:off x="642" y="629"/>
              <a:ext cx="348" cy="413"/>
            </a:xfrm>
            <a:prstGeom prst="chevron">
              <a:avLst/>
            </a:prstGeom>
            <a:solidFill>
              <a:srgbClr val="37729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燕尾形 3"/>
            <p:cNvSpPr/>
            <p:nvPr/>
          </p:nvSpPr>
          <p:spPr>
            <a:xfrm>
              <a:off x="990" y="629"/>
              <a:ext cx="348" cy="413"/>
            </a:xfrm>
            <a:prstGeom prst="chevron">
              <a:avLst/>
            </a:prstGeom>
            <a:solidFill>
              <a:srgbClr val="55999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占位符 15"/>
          <p:cNvSpPr>
            <a:spLocks noGrp="1"/>
          </p:cNvSpPr>
          <p:nvPr/>
        </p:nvSpPr>
        <p:spPr>
          <a:xfrm>
            <a:off x="828000" y="396000"/>
            <a:ext cx="11016615" cy="8640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ts val="1800"/>
              </a:lnSpc>
              <a:spcBef>
                <a:spcPts val="500"/>
              </a:spcBef>
              <a:buNone/>
            </a:pPr>
            <a:r>
              <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a:t>
            </a:r>
            <a:r>
              <a:rPr lang="zh-CN" sz="2400" b="1" dirty="0">
                <a:solidFill>
                  <a:srgbClr val="0B358B"/>
                </a:solidFill>
                <a:latin typeface="微软雅黑" panose="020B0503020204020204" charset="-122"/>
                <a:ea typeface="微软雅黑" panose="020B0503020204020204" charset="-122"/>
                <a:cs typeface="Aharoni" panose="02010803020104030203" pitchFamily="2" charset="-79"/>
                <a:sym typeface="+mn-ea"/>
              </a:rPr>
              <a:t>篇：</a:t>
            </a:r>
            <a:r>
              <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rPr>
              <a:t>基础设施硬件保障作用不断夯实</a:t>
            </a:r>
            <a:endPar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indent="0" fontAlgn="auto">
              <a:lnSpc>
                <a:spcPts val="1800"/>
              </a:lnSpc>
              <a:spcBef>
                <a:spcPts val="500"/>
              </a:spcBef>
              <a:buNone/>
            </a:pPr>
            <a:r>
              <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Global Sub-report: The foundational role of infrastructure in providing hardware safeguards</a:t>
            </a:r>
            <a:br>
              <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 has been steadily strengthened</a:t>
            </a:r>
            <a:endPar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 name="文本框 1"/>
          <p:cNvSpPr txBox="1"/>
          <p:nvPr>
            <p:custDataLst>
              <p:tags r:id="rId5"/>
            </p:custDataLst>
          </p:nvPr>
        </p:nvSpPr>
        <p:spPr>
          <a:xfrm>
            <a:off x="1007745" y="3301365"/>
            <a:ext cx="5039995" cy="612000"/>
          </a:xfrm>
          <a:prstGeom prst="rect">
            <a:avLst/>
          </a:prstGeom>
          <a:noFill/>
        </p:spPr>
        <p:txBody>
          <a:bodyPr wrap="square" rtlCol="0" anchor="ctr" anchorCtr="0">
            <a:noAutofit/>
          </a:bodyPr>
          <a:p>
            <a:pPr indent="0" algn="ctr" fontAlgn="auto"/>
            <a:r>
              <a:rPr lang="en-US" altLang="zh-CN" sz="1000" b="1" dirty="0">
                <a:solidFill>
                  <a:schemeClr val="tx1"/>
                </a:solidFill>
                <a:effectLst/>
                <a:uFillTx/>
                <a:latin typeface="Times New Roman" panose="02020603050405020304" pitchFamily="18" charset="0"/>
                <a:ea typeface="微软雅黑" panose="020B0503020204020204" charset="-122"/>
                <a:sym typeface="+mn-ea"/>
              </a:rPr>
              <a:t>2023Q1-2025Q4</a:t>
            </a:r>
            <a:r>
              <a:rPr lang="zh-CN" altLang="en-US" sz="1000" b="1" dirty="0">
                <a:solidFill>
                  <a:schemeClr val="tx1"/>
                </a:solidFill>
                <a:effectLst/>
                <a:uFillTx/>
                <a:latin typeface="Times New Roman" panose="02020603050405020304" pitchFamily="18" charset="0"/>
                <a:ea typeface="微软雅黑" panose="020B0503020204020204" charset="-122"/>
                <a:sym typeface="+mn-ea"/>
              </a:rPr>
              <a:t>全球班轮运输连通性指</a:t>
            </a: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数</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ctr" fontAlgn="auto"/>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LSCI and PLSCI Globally, 2023Q1-2025Q4</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ctr" fontAlgn="auto"/>
            <a:r>
              <a:rPr lang="zh-CN" altLang="zh-CN" sz="900" dirty="0">
                <a:solidFill>
                  <a:schemeClr val="tx1"/>
                </a:solidFill>
                <a:effectLst/>
                <a:uFillTx/>
                <a:latin typeface="Times New Roman" panose="02020603050405020304" pitchFamily="18" charset="0"/>
                <a:ea typeface="微软雅黑" panose="020B0503020204020204" charset="-122"/>
                <a:sym typeface="+mn-ea"/>
              </a:rPr>
              <a:t>资料来源/</a:t>
            </a:r>
            <a:r>
              <a:rPr lang="zh-CN"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Source：</a:t>
            </a:r>
            <a:r>
              <a:rPr lang="zh-CN" altLang="zh-CN" sz="900" dirty="0">
                <a:solidFill>
                  <a:schemeClr val="tx1"/>
                </a:solidFill>
                <a:effectLst/>
                <a:uFillTx/>
                <a:latin typeface="Times New Roman" panose="02020603050405020304" pitchFamily="18" charset="0"/>
                <a:ea typeface="微软雅黑" panose="020B0503020204020204" charset="-122"/>
                <a:sym typeface="+mn-ea"/>
              </a:rPr>
              <a:t>联合国贸易和发展会议/</a:t>
            </a:r>
            <a:r>
              <a:rPr lang="en-US" altLang="zh-CN" sz="900" dirty="0">
                <a:solidFill>
                  <a:schemeClr val="tx1"/>
                </a:solidFill>
                <a:effectLst/>
                <a:uFillTx/>
                <a:latin typeface="Times New Roman" panose="02020603050405020304" pitchFamily="18" charset="0"/>
                <a:ea typeface="微软雅黑" panose="020B0503020204020204" charset="-122"/>
                <a:sym typeface="+mn-ea"/>
              </a:rPr>
              <a:t> </a:t>
            </a:r>
            <a:r>
              <a:rPr lang="zh-CN"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UNCTAD。</a:t>
            </a:r>
            <a:endParaRPr lang="zh-CN"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3"/>
          <p:cNvSpPr txBox="1"/>
          <p:nvPr>
            <p:custDataLst>
              <p:tags r:id="rId6"/>
            </p:custDataLst>
          </p:nvPr>
        </p:nvSpPr>
        <p:spPr>
          <a:xfrm>
            <a:off x="6455410" y="3301365"/>
            <a:ext cx="5039995" cy="612000"/>
          </a:xfrm>
          <a:prstGeom prst="rect">
            <a:avLst/>
          </a:prstGeom>
          <a:noFill/>
        </p:spPr>
        <p:txBody>
          <a:bodyPr wrap="square" rtlCol="0" anchor="ctr" anchorCtr="0">
            <a:noAutofit/>
          </a:bodyPr>
          <a:p>
            <a:pPr algn="ct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全球5</a:t>
            </a:r>
            <a:r>
              <a:rPr lang="en-US" altLang="zh-CN" sz="1000" b="1">
                <a:solidFill>
                  <a:schemeClr val="tx1"/>
                </a:solidFill>
                <a:uFillTx/>
                <a:latin typeface="Times New Roman" panose="02020603050405020304" pitchFamily="18" charset="0"/>
                <a:ea typeface="微软雅黑" panose="020B0503020204020204" charset="-122"/>
                <a:cs typeface="微软雅黑" panose="020B0503020204020204" charset="-122"/>
              </a:rPr>
              <a:t>G</a:t>
            </a: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基站部署情况（单位：万个）</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Statistics of 5G Base Stations Deployed Worldwide (unit: 10,000)</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/Source</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TD</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产业联盟</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TD Industry Alliance。</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7" name="文本框 6"/>
          <p:cNvSpPr txBox="1"/>
          <p:nvPr>
            <p:custDataLst>
              <p:tags r:id="rId7"/>
            </p:custDataLst>
          </p:nvPr>
        </p:nvSpPr>
        <p:spPr>
          <a:xfrm>
            <a:off x="1007745" y="5981700"/>
            <a:ext cx="5039995" cy="612000"/>
          </a:xfrm>
          <a:prstGeom prst="rect">
            <a:avLst/>
          </a:prstGeom>
          <a:noFill/>
        </p:spPr>
        <p:txBody>
          <a:bodyPr wrap="square" rtlCol="0" anchor="ctr" anchorCtr="0">
            <a:noAutofit/>
          </a:bodyPr>
          <a:p>
            <a:pPr algn="ct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2025年12月全球范围内贸易金融货币份额</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Share of Trade Finance via SWIFT by Currency, December 2025</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zh-CN" altLang="zh-CN" sz="900" dirty="0">
                <a:solidFill>
                  <a:schemeClr val="tx1"/>
                </a:solidFill>
                <a:effectLst/>
                <a:uFillTx/>
                <a:latin typeface="Times New Roman" panose="02020603050405020304" pitchFamily="18" charset="0"/>
                <a:ea typeface="微软雅黑" panose="020B0503020204020204" charset="-122"/>
                <a:sym typeface="+mn-ea"/>
              </a:rPr>
              <a:t>/</a:t>
            </a:r>
            <a:r>
              <a:rPr lang="zh-CN"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Source</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：环球银行金融电信协会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SWIFT。</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8" name="文本框 7"/>
          <p:cNvSpPr txBox="1"/>
          <p:nvPr>
            <p:custDataLst>
              <p:tags r:id="rId8"/>
            </p:custDataLst>
          </p:nvPr>
        </p:nvSpPr>
        <p:spPr>
          <a:xfrm>
            <a:off x="6455410" y="5981700"/>
            <a:ext cx="5039995" cy="612000"/>
          </a:xfrm>
          <a:prstGeom prst="rect">
            <a:avLst/>
          </a:prstGeom>
          <a:noFill/>
        </p:spPr>
        <p:txBody>
          <a:bodyPr wrap="square" rtlCol="0" anchor="ctr" anchorCtr="0">
            <a:noAutofit/>
          </a:bodyPr>
          <a:p>
            <a:pPr algn="ct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全球各类能源发电量</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Global Electricity Generation by Source</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/Source</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：恩伯</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Ember。</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graphicFrame>
        <p:nvGraphicFramePr>
          <p:cNvPr id="142" name="图表 142" descr="7b0a202020202263686172745265734964223a20223230343736303833220a7d0a"/>
          <p:cNvGraphicFramePr/>
          <p:nvPr>
            <p:custDataLst>
              <p:tags r:id="rId9"/>
            </p:custDataLst>
          </p:nvPr>
        </p:nvGraphicFramePr>
        <p:xfrm>
          <a:off x="1007428" y="1501458"/>
          <a:ext cx="5040000" cy="18000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65437955" name="图表 1"/>
          <p:cNvGraphicFramePr/>
          <p:nvPr>
            <p:custDataLst>
              <p:tags r:id="rId10"/>
            </p:custDataLst>
          </p:nvPr>
        </p:nvGraphicFramePr>
        <p:xfrm>
          <a:off x="6455410" y="1501458"/>
          <a:ext cx="5040000" cy="18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0262321" name="图表 170262321"/>
          <p:cNvGraphicFramePr/>
          <p:nvPr>
            <p:custDataLst>
              <p:tags r:id="rId11"/>
            </p:custDataLst>
          </p:nvPr>
        </p:nvGraphicFramePr>
        <p:xfrm>
          <a:off x="1007745" y="4180205"/>
          <a:ext cx="5040000" cy="18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图表 1"/>
          <p:cNvGraphicFramePr/>
          <p:nvPr>
            <p:custDataLst>
              <p:tags r:id="rId12"/>
            </p:custDataLst>
          </p:nvPr>
        </p:nvGraphicFramePr>
        <p:xfrm>
          <a:off x="6455410" y="4180205"/>
          <a:ext cx="5040000" cy="1800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15"/>
          <p:cNvSpPr>
            <a:spLocks noGrp="1"/>
          </p:cNvSpPr>
          <p:nvPr/>
        </p:nvSpPr>
        <p:spPr>
          <a:xfrm>
            <a:off x="828000" y="360000"/>
            <a:ext cx="10793095" cy="864000"/>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ts val="1800"/>
              </a:lnSpc>
              <a:spcBef>
                <a:spcPts val="50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全球篇：多边贸易体制面临挑战，但全球供应链开放合作的大势未改</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ts val="1800"/>
              </a:lnSpc>
              <a:spcBef>
                <a:spcPts val="5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Global Sub-report: While the multilateral trading system faces challenges, the broader trend </a:t>
            </a:r>
            <a:b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toward openness and cooperation in global supply chains remains unchanged</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10" name="图表 2"/>
          <p:cNvGraphicFramePr/>
          <p:nvPr/>
        </p:nvGraphicFramePr>
        <p:xfrm>
          <a:off x="6581140" y="4400550"/>
          <a:ext cx="4932000" cy="1620000"/>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custDataLst>
              <p:tags r:id="rId2"/>
            </p:custDataLst>
          </p:nvPr>
        </p:nvSpPr>
        <p:spPr>
          <a:xfrm>
            <a:off x="6586220" y="6020435"/>
            <a:ext cx="4926965" cy="577215"/>
          </a:xfrm>
          <a:prstGeom prst="rect">
            <a:avLst/>
          </a:prstGeom>
          <a:noFill/>
        </p:spPr>
        <p:txBody>
          <a:bodyPr wrap="square" rtlCol="0">
            <a:spAutoFit/>
          </a:bodyPr>
          <a:p>
            <a:pPr algn="ctr"/>
            <a:r>
              <a:rPr lang="en-US" altLang="zh-CN" sz="900" b="1">
                <a:solidFill>
                  <a:schemeClr val="tx1"/>
                </a:solidFill>
                <a:uFillTx/>
                <a:latin typeface="Times New Roman" panose="02020603050405020304" pitchFamily="18" charset="0"/>
                <a:ea typeface="微软雅黑" panose="020B0503020204020204" charset="-122"/>
                <a:cs typeface="微软雅黑" panose="020B0503020204020204" charset="-122"/>
              </a:rPr>
              <a:t> </a:t>
            </a: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2015-2025年累计向</a:t>
            </a:r>
            <a:r>
              <a:rPr lang="en-US" altLang="zh-CN" sz="1000" b="1">
                <a:solidFill>
                  <a:schemeClr val="tx1"/>
                </a:solidFill>
                <a:uFillTx/>
                <a:latin typeface="Times New Roman" panose="02020603050405020304" pitchFamily="18" charset="0"/>
                <a:ea typeface="微软雅黑" panose="020B0503020204020204" charset="-122"/>
                <a:cs typeface="微软雅黑" panose="020B0503020204020204" charset="-122"/>
              </a:rPr>
              <a:t>WTO</a:t>
            </a: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通报和生效的</a:t>
            </a:r>
            <a:r>
              <a:rPr lang="en-US" altLang="zh-CN" sz="1000" b="1">
                <a:solidFill>
                  <a:schemeClr val="tx1"/>
                </a:solidFill>
                <a:uFillTx/>
                <a:latin typeface="Times New Roman" panose="02020603050405020304" pitchFamily="18" charset="0"/>
                <a:ea typeface="微软雅黑" panose="020B0503020204020204" charset="-122"/>
                <a:cs typeface="微软雅黑" panose="020B0503020204020204" charset="-122"/>
              </a:rPr>
              <a:t>RTAs</a:t>
            </a:r>
            <a:endParaRPr lang="en-US" altLang="zh-CN"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ctr" fontAlgn="auto">
              <a:lnSpc>
                <a:spcPct val="120000"/>
              </a:lnSpc>
            </a:pPr>
            <a:r>
              <a:rPr lang="en-US"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RTAs Notified to the WTO and Entered into Force, 2015-2025</a:t>
            </a:r>
            <a:endParaRPr lang="en-US"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endParaRPr>
          </a:p>
          <a:p>
            <a:pPr indent="0" algn="ctr" fontAlgn="auto">
              <a:lnSpc>
                <a:spcPct val="120000"/>
              </a:lnSpc>
            </a:pPr>
            <a:r>
              <a:rPr lang="zh-CN" altLang="zh-CN" sz="900" dirty="0">
                <a:solidFill>
                  <a:schemeClr val="tx1"/>
                </a:solidFill>
                <a:effectLst/>
                <a:uFillTx/>
                <a:latin typeface="Times New Roman" panose="02020603050405020304" pitchFamily="18" charset="0"/>
                <a:ea typeface="微软雅黑" panose="020B0503020204020204" charset="-122"/>
                <a:cs typeface="微软雅黑" panose="020B0503020204020204" charset="-122"/>
                <a:sym typeface="+mn-ea"/>
              </a:rPr>
              <a:t>资料来源</a:t>
            </a:r>
            <a:r>
              <a:rPr lang="en-US" altLang="zh-CN" sz="900" dirty="0">
                <a:solidFill>
                  <a:schemeClr val="tx1"/>
                </a:solidFill>
                <a:effectLst/>
                <a:uFillTx/>
                <a:latin typeface="Times New Roman" panose="02020603050405020304" pitchFamily="18" charset="0"/>
                <a:ea typeface="微软雅黑" panose="020B0503020204020204" charset="-122"/>
                <a:cs typeface="微软雅黑" panose="020B0503020204020204" charset="-122"/>
                <a:sym typeface="+mn-ea"/>
              </a:rPr>
              <a:t>/ </a:t>
            </a:r>
            <a:r>
              <a:rPr lang="en-US"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Source</a:t>
            </a:r>
            <a:r>
              <a:rPr lang="zh-CN"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：世界贸易组织</a:t>
            </a:r>
            <a:r>
              <a:rPr lang="en-US" altLang="zh-CN" sz="900" dirty="0">
                <a:solidFill>
                  <a:schemeClr val="tx1"/>
                </a:solidFill>
                <a:effectLst/>
                <a:uFillTx/>
                <a:latin typeface="Times New Roman" panose="02020603050405020304" pitchFamily="18" charset="0"/>
                <a:ea typeface="微软雅黑" panose="020B0503020204020204" charset="-122"/>
                <a:cs typeface="微软雅黑" panose="020B0503020204020204" charset="-122"/>
                <a:sym typeface="+mn-ea"/>
              </a:rPr>
              <a:t>/ </a:t>
            </a:r>
            <a:r>
              <a:rPr lang="en-US" altLang="zh-CN"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WTO</a:t>
            </a:r>
            <a:r>
              <a:rPr lang="zh-CN" altLang="en-US"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9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6562725" y="1263015"/>
            <a:ext cx="4939665" cy="612000"/>
          </a:xfrm>
          <a:prstGeom prst="rect">
            <a:avLst/>
          </a:prstGeom>
          <a:noFill/>
          <a:ln>
            <a:noFill/>
          </a:ln>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en-US" altLang="zh-CN" sz="1000" b="1" dirty="0">
                <a:solidFill>
                  <a:schemeClr val="tx1"/>
                </a:solidFill>
                <a:effectLst/>
                <a:latin typeface="微软雅黑" panose="020B0503020204020204" charset="-122"/>
                <a:ea typeface="微软雅黑" panose="020B0503020204020204" charset="-122"/>
              </a:rPr>
              <a:t>2025</a:t>
            </a:r>
            <a:r>
              <a:rPr lang="zh-CN" altLang="en-US" sz="1000" b="1" dirty="0">
                <a:solidFill>
                  <a:schemeClr val="tx1"/>
                </a:solidFill>
                <a:effectLst/>
                <a:latin typeface="微软雅黑" panose="020B0503020204020204" charset="-122"/>
                <a:ea typeface="微软雅黑" panose="020B0503020204020204" charset="-122"/>
              </a:rPr>
              <a:t>年各经济体向</a:t>
            </a:r>
            <a:r>
              <a:rPr lang="en-US" altLang="zh-CN" sz="1000" b="1" dirty="0">
                <a:solidFill>
                  <a:schemeClr val="tx1"/>
                </a:solidFill>
                <a:effectLst/>
                <a:latin typeface="微软雅黑" panose="020B0503020204020204" charset="-122"/>
                <a:ea typeface="微软雅黑" panose="020B0503020204020204" charset="-122"/>
              </a:rPr>
              <a:t>WTO</a:t>
            </a:r>
            <a:r>
              <a:rPr lang="zh-CN" altLang="en-US" sz="1000" b="1" dirty="0">
                <a:solidFill>
                  <a:schemeClr val="tx1"/>
                </a:solidFill>
                <a:effectLst/>
                <a:latin typeface="微软雅黑" panose="020B0503020204020204" charset="-122"/>
                <a:ea typeface="微软雅黑" panose="020B0503020204020204" charset="-122"/>
              </a:rPr>
              <a:t>新报备的</a:t>
            </a:r>
            <a:r>
              <a:rPr lang="en-US" altLang="zh-CN" sz="1000" b="1" dirty="0">
                <a:solidFill>
                  <a:schemeClr val="tx1"/>
                </a:solidFill>
                <a:effectLst/>
                <a:latin typeface="微软雅黑" panose="020B0503020204020204" charset="-122"/>
                <a:ea typeface="微软雅黑" panose="020B0503020204020204" charset="-122"/>
              </a:rPr>
              <a:t>RTAs</a:t>
            </a:r>
            <a:endParaRPr lang="en-US" altLang="zh-CN" sz="1200" dirty="0">
              <a:solidFill>
                <a:schemeClr val="tx1"/>
              </a:solidFill>
              <a:effectLst/>
              <a:latin typeface="微软雅黑" panose="020B0503020204020204" charset="-122"/>
              <a:ea typeface="微软雅黑" panose="020B0503020204020204" charset="-122"/>
            </a:endParaRPr>
          </a:p>
          <a:p>
            <a:pPr indent="0" algn="ctr" fontAlgn="auto">
              <a:lnSpc>
                <a:spcPct val="120000"/>
              </a:lnSpc>
            </a:pPr>
            <a:r>
              <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New RTAs Notified by Economies to the WTO in 2025</a:t>
            </a:r>
            <a:endParaRPr lang="en-US" altLang="zh-CN" sz="9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表格 7"/>
          <p:cNvGraphicFramePr/>
          <p:nvPr>
            <p:custDataLst>
              <p:tags r:id="rId3"/>
            </p:custDataLst>
          </p:nvPr>
        </p:nvGraphicFramePr>
        <p:xfrm>
          <a:off x="6581140" y="1782445"/>
          <a:ext cx="4949825" cy="2296160"/>
        </p:xfrm>
        <a:graphic>
          <a:graphicData uri="http://schemas.openxmlformats.org/drawingml/2006/table">
            <a:tbl>
              <a:tblPr/>
              <a:tblGrid>
                <a:gridCol w="650240"/>
                <a:gridCol w="4299585"/>
              </a:tblGrid>
              <a:tr h="260985">
                <a:tc>
                  <a:txBody>
                    <a:bodyPr/>
                    <a:p>
                      <a:pPr marL="0" indent="0" algn="ctr">
                        <a:spcBef>
                          <a:spcPct val="0"/>
                        </a:spcBef>
                        <a:spcAft>
                          <a:spcPct val="0"/>
                        </a:spcAft>
                      </a:pPr>
                      <a:r>
                        <a:rPr lang="zh-CN" sz="900" b="1">
                          <a:solidFill>
                            <a:schemeClr val="tx1"/>
                          </a:solidFill>
                          <a:uFillTx/>
                          <a:latin typeface="Times New Roman" panose="02020603050405020304" pitchFamily="18" charset="0"/>
                          <a:ea typeface="微软雅黑" panose="020B0503020204020204" charset="-122"/>
                        </a:rPr>
                        <a:t>序号</a:t>
                      </a:r>
                      <a:r>
                        <a:rPr lang="en-US" altLang="zh-CN" sz="900" b="1">
                          <a:solidFill>
                            <a:schemeClr val="tx1"/>
                          </a:solidFill>
                          <a:uFillTx/>
                          <a:latin typeface="Times New Roman" panose="02020603050405020304" pitchFamily="18" charset="0"/>
                          <a:ea typeface="微软雅黑" panose="020B0503020204020204" charset="-122"/>
                        </a:rPr>
                        <a:t>/No.</a:t>
                      </a:r>
                      <a:endParaRPr lang="en-US" altLang="zh-CN" sz="900" b="1">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accent1">
                          <a:lumMod val="60000"/>
                          <a:lumOff val="40000"/>
                        </a:schemeClr>
                      </a:solidFill>
                      <a:prstDash val="solid"/>
                    </a:lnT>
                    <a:lnB w="12700">
                      <a:solidFill>
                        <a:schemeClr val="accent1">
                          <a:lumMod val="60000"/>
                          <a:lumOff val="40000"/>
                        </a:schemeClr>
                      </a:solidFill>
                      <a:prstDash val="solid"/>
                    </a:lnB>
                    <a:solidFill>
                      <a:schemeClr val="accent1">
                        <a:lumMod val="60000"/>
                        <a:lumOff val="40000"/>
                      </a:schemeClr>
                    </a:solidFill>
                  </a:tcPr>
                </a:tc>
                <a:tc>
                  <a:txBody>
                    <a:bodyPr/>
                    <a:p>
                      <a:pPr marL="0" indent="0" algn="ctr">
                        <a:spcBef>
                          <a:spcPct val="0"/>
                        </a:spcBef>
                        <a:spcAft>
                          <a:spcPct val="0"/>
                        </a:spcAft>
                      </a:pPr>
                      <a:r>
                        <a:rPr lang="zh-CN" sz="900" b="1">
                          <a:solidFill>
                            <a:schemeClr val="tx1"/>
                          </a:solidFill>
                          <a:uFillTx/>
                          <a:latin typeface="Times New Roman" panose="02020603050405020304" pitchFamily="18" charset="0"/>
                          <a:ea typeface="微软雅黑" panose="020B0503020204020204" charset="-122"/>
                        </a:rPr>
                        <a:t>协定名称</a:t>
                      </a:r>
                      <a:r>
                        <a:rPr lang="en-US" altLang="zh-CN" sz="900" b="1">
                          <a:solidFill>
                            <a:schemeClr val="tx1"/>
                          </a:solidFill>
                          <a:uFillTx/>
                          <a:latin typeface="Times New Roman" panose="02020603050405020304" pitchFamily="18" charset="0"/>
                          <a:ea typeface="微软雅黑" panose="020B0503020204020204" charset="-122"/>
                        </a:rPr>
                        <a:t>/Name</a:t>
                      </a:r>
                      <a:endParaRPr lang="en-US" altLang="zh-CN" sz="900" b="1">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accent1">
                          <a:lumMod val="60000"/>
                          <a:lumOff val="40000"/>
                        </a:schemeClr>
                      </a:solidFill>
                      <a:prstDash val="solid"/>
                    </a:lnT>
                    <a:lnB w="12700">
                      <a:solidFill>
                        <a:schemeClr val="accent1">
                          <a:lumMod val="60000"/>
                          <a:lumOff val="40000"/>
                        </a:schemeClr>
                      </a:solidFill>
                      <a:prstDash val="solid"/>
                    </a:lnB>
                    <a:solidFill>
                      <a:schemeClr val="accent1">
                        <a:lumMod val="60000"/>
                        <a:lumOff val="40000"/>
                      </a:schemeClr>
                    </a:solidFill>
                  </a:tcPr>
                </a:tc>
              </a:tr>
              <a:tr h="455930">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1</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accent1">
                          <a:lumMod val="60000"/>
                          <a:lumOff val="40000"/>
                        </a:schemeClr>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亚美尼亚、白俄罗斯、哈萨克斯坦、吉尔吉斯斯坦、俄罗斯、塔吉克斯坦、乌兹别克斯坦服务贸易协定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/Armenia, Belarus, Kazakhstan, Kyrgyzstan, Russia, Tajikistan, Uzbekistan Trade in Services Agreement</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accent1">
                          <a:lumMod val="60000"/>
                          <a:lumOff val="40000"/>
                        </a:schemeClr>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2</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中国—马尔代夫自由贸易协定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/China-Maldives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3</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澳大利亚—阿联酋自由贸易协定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/Australia-UAE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4</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阿联酋—印度尼西亚自由贸易协定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/UAE-Indonesia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5</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新西兰—阿联酋自由贸易协定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/New Zealand-UAE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6</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非洲大陆自由贸易区</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/African Continental Free Trade Area (AfCFTA)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30416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7</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东南非共同市场</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突尼斯加入</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/Common Market for Eastern and Southern Africa (COMESA)-Tunisia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8</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欧盟—智利自由贸易协定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/EU-Chile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9</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c>
                  <a:txBody>
                    <a:bodyPr/>
                    <a:p>
                      <a:pPr marL="0" indent="0" algn="ctr">
                        <a:spcBef>
                          <a:spcPct val="0"/>
                        </a:spcBef>
                        <a:spcAft>
                          <a:spcPct val="0"/>
                        </a:spcAft>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欧亚经济联盟</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伊朗自由贸易协定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/Eurasian Economic Union (EAEU)-Iran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chemeClr val="bg1"/>
                    </a:solidFill>
                  </a:tcPr>
                </a:tc>
              </a:tr>
              <a:tr h="159385">
                <a:tc>
                  <a:txBody>
                    <a:bodyPr/>
                    <a:p>
                      <a:pPr marL="0" indent="0" algn="ctr">
                        <a:spcBef>
                          <a:spcPct val="0"/>
                        </a:spcBef>
                        <a:spcAft>
                          <a:spcPct val="0"/>
                        </a:spcAft>
                      </a:pPr>
                      <a:r>
                        <a:rPr lang="en-US" altLang="zh-CN" sz="900">
                          <a:solidFill>
                            <a:schemeClr val="tx1"/>
                          </a:solidFill>
                          <a:uFillTx/>
                          <a:latin typeface="Times New Roman" panose="02020603050405020304" pitchFamily="18" charset="0"/>
                          <a:ea typeface="微软雅黑" panose="020B0503020204020204" charset="-122"/>
                        </a:rPr>
                        <a:t>10</a:t>
                      </a:r>
                      <a:endParaRPr lang="en-US" altLang="zh-CN" sz="900">
                        <a:solidFill>
                          <a:schemeClr val="tx1"/>
                        </a:solidFill>
                        <a:uFillTx/>
                        <a:latin typeface="Times New Roman" panose="02020603050405020304" pitchFamily="18" charset="0"/>
                        <a:ea typeface="微软雅黑" panose="020B0503020204020204" charset="-122"/>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accent1">
                          <a:lumMod val="60000"/>
                          <a:lumOff val="40000"/>
                        </a:schemeClr>
                      </a:solidFill>
                      <a:prstDash val="solid"/>
                    </a:lnB>
                    <a:solidFill>
                      <a:schemeClr val="bg1"/>
                    </a:solidFill>
                  </a:tcPr>
                </a:tc>
                <a:tc>
                  <a:txBody>
                    <a:bodyPr/>
                    <a:p>
                      <a:pPr marL="0" algn="ctr">
                        <a:buClrTx/>
                        <a:buSzTx/>
                        <a:buFontTx/>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土耳其—阿联酋自由贸易协定</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/T</a:t>
                      </a:r>
                      <a:r>
                        <a:rPr lang="en-US"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ü</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rkiye-UAE FTA</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a:txBody>
                  <a:tcPr marL="68580" marR="68580" marT="0" marB="0"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accent1">
                          <a:lumMod val="60000"/>
                          <a:lumOff val="40000"/>
                        </a:schemeClr>
                      </a:solidFill>
                      <a:prstDash val="solid"/>
                    </a:lnB>
                    <a:solidFill>
                      <a:schemeClr val="bg1"/>
                    </a:solidFill>
                  </a:tcPr>
                </a:tc>
              </a:tr>
            </a:tbl>
          </a:graphicData>
        </a:graphic>
      </p:graphicFrame>
      <p:grpSp>
        <p:nvGrpSpPr>
          <p:cNvPr id="3" name="组合 2"/>
          <p:cNvGrpSpPr/>
          <p:nvPr/>
        </p:nvGrpSpPr>
        <p:grpSpPr>
          <a:xfrm>
            <a:off x="884555" y="4535920"/>
            <a:ext cx="4968240" cy="1484630"/>
            <a:chOff x="1393" y="7721"/>
            <a:chExt cx="7824" cy="2338"/>
          </a:xfrm>
        </p:grpSpPr>
        <p:sp>
          <p:nvSpPr>
            <p:cNvPr id="41" name="文本框 40"/>
            <p:cNvSpPr txBox="1"/>
            <p:nvPr/>
          </p:nvSpPr>
          <p:spPr>
            <a:xfrm>
              <a:off x="1408" y="8528"/>
              <a:ext cx="7807" cy="669"/>
            </a:xfrm>
            <a:prstGeom prst="rect">
              <a:avLst/>
            </a:prstGeom>
            <a:noFill/>
          </p:spPr>
          <p:txBody>
            <a:bodyPr wrap="square" rtlCol="0" anchor="ctr" anchorCtr="0">
              <a:noAutofit/>
            </a:bodyPr>
            <a:p>
              <a:pPr algn="ctr"/>
              <a:r>
                <a:rPr lang="en-US" altLang="zh-CN" b="1">
                  <a:solidFill>
                    <a:schemeClr val="accent1"/>
                  </a:solidFill>
                  <a:uFillTx/>
                  <a:latin typeface="Times New Roman" panose="02020603050405020304" pitchFamily="18" charset="0"/>
                  <a:ea typeface="微软雅黑" panose="020B0503020204020204" charset="-122"/>
                </a:rPr>
                <a:t>80%+</a:t>
              </a:r>
              <a:endParaRPr lang="en-US" altLang="zh-CN" b="1">
                <a:solidFill>
                  <a:schemeClr val="accent1"/>
                </a:solidFill>
                <a:uFillTx/>
                <a:latin typeface="Times New Roman" panose="02020603050405020304" pitchFamily="18" charset="0"/>
                <a:ea typeface="微软雅黑" panose="020B0503020204020204" charset="-122"/>
              </a:endParaRPr>
            </a:p>
          </p:txBody>
        </p:sp>
        <p:sp>
          <p:nvSpPr>
            <p:cNvPr id="32" name="圆角矩形 31"/>
            <p:cNvSpPr/>
            <p:nvPr/>
          </p:nvSpPr>
          <p:spPr>
            <a:xfrm>
              <a:off x="1408" y="7721"/>
              <a:ext cx="7808" cy="2338"/>
            </a:xfrm>
            <a:prstGeom prst="roundRect">
              <a:avLst>
                <a:gd name="adj" fmla="val 5555"/>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nvSpPr>
          <p:spPr>
            <a:xfrm>
              <a:off x="1393" y="7721"/>
              <a:ext cx="7824" cy="826"/>
            </a:xfrm>
            <a:prstGeom prst="rect">
              <a:avLst/>
            </a:prstGeom>
            <a:solidFill>
              <a:schemeClr val="accent1">
                <a:lumMod val="60000"/>
                <a:lumOff val="40000"/>
              </a:schemeClr>
            </a:solidFill>
            <a:ln>
              <a:solidFill>
                <a:schemeClr val="accent1">
                  <a:lumMod val="60000"/>
                  <a:lumOff val="40000"/>
                </a:schemeClr>
              </a:solidFill>
            </a:ln>
          </p:spPr>
          <p:txBody>
            <a:bodyPr wrap="square" lIns="0" tIns="0" rIns="0" bIns="0" rtlCol="0" anchor="ctr" anchorCtr="0">
              <a:noAutofit/>
            </a:bodyPr>
            <a:p>
              <a:pPr indent="0" algn="ctr" fontAlgn="auto"/>
              <a:r>
                <a:rPr lang="zh-CN" altLang="en-US" sz="1600" b="1">
                  <a:solidFill>
                    <a:schemeClr val="bg1"/>
                  </a:solidFill>
                  <a:latin typeface="微软雅黑" panose="020B0503020204020204" charset="-122"/>
                  <a:ea typeface="微软雅黑" panose="020B0503020204020204" charset="-122"/>
                </a:rPr>
                <a:t>遵循最惠国待遇原则的货物贸易比例</a:t>
              </a:r>
              <a:endParaRPr lang="zh-CN" altLang="en-US" sz="1600" b="1">
                <a:solidFill>
                  <a:schemeClr val="bg1"/>
                </a:solidFill>
                <a:latin typeface="微软雅黑" panose="020B0503020204020204" charset="-122"/>
                <a:ea typeface="微软雅黑" panose="020B0503020204020204" charset="-122"/>
              </a:endParaRPr>
            </a:p>
            <a:p>
              <a:pPr indent="0" algn="ctr" fontAlgn="auto"/>
              <a:r>
                <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rPr>
                <a:t>Share of Merchandise Trade Conducted under MFN Treatment</a:t>
              </a:r>
              <a:endParaRPr lang="en-US" altLang="zh-CN" sz="10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6" name="文本框 35"/>
            <p:cNvSpPr txBox="1"/>
            <p:nvPr/>
          </p:nvSpPr>
          <p:spPr>
            <a:xfrm>
              <a:off x="1408" y="9081"/>
              <a:ext cx="7808" cy="816"/>
            </a:xfrm>
            <a:prstGeom prst="rect">
              <a:avLst/>
            </a:prstGeom>
            <a:noFill/>
          </p:spPr>
          <p:txBody>
            <a:bodyPr wrap="square" lIns="46990" tIns="46990" rIns="46990" bIns="46990" rtlCol="0">
              <a:noAutofit/>
            </a:bodyPr>
            <a:p>
              <a:pPr>
                <a:lnSpc>
                  <a:spcPct val="120000"/>
                </a:lnSpc>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多边贸易体制在压力下仍展现出一定韧性，全球超八成货物贸易仍遵循最惠国待遇原则。</a:t>
              </a:r>
              <a:b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b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The multilateral trading system has demonstrated a certain degree of resilience under pressure. More than 80% of global merchandise trade continues to be carried out under the most-favored-nation principle.</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grpSp>
      <p:sp>
        <p:nvSpPr>
          <p:cNvPr id="15" name="圆角矩形 14"/>
          <p:cNvSpPr/>
          <p:nvPr/>
        </p:nvSpPr>
        <p:spPr>
          <a:xfrm>
            <a:off x="894080" y="1621155"/>
            <a:ext cx="2303780" cy="2578100"/>
          </a:xfrm>
          <a:prstGeom prst="roundRect">
            <a:avLst>
              <a:gd name="adj" fmla="val 5555"/>
            </a:avLst>
          </a:prstGeom>
          <a:noFill/>
          <a:ln w="9525">
            <a:solidFill>
              <a:srgbClr val="1148A3"/>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894080" y="1430655"/>
            <a:ext cx="2303780" cy="683895"/>
          </a:xfrm>
          <a:prstGeom prst="rect">
            <a:avLst/>
          </a:prstGeom>
          <a:solidFill>
            <a:srgbClr val="1148A3"/>
          </a:solidFill>
          <a:ln>
            <a:solidFill>
              <a:srgbClr val="1148A3"/>
            </a:solidFill>
          </a:ln>
        </p:spPr>
        <p:txBody>
          <a:bodyPr wrap="square" rtlCol="0" anchor="ctr" anchorCtr="0">
            <a:noAutofit/>
          </a:bodyPr>
          <a:p>
            <a:pPr indent="0" algn="ctr" fontAlgn="auto">
              <a:lnSpc>
                <a:spcPct val="100000"/>
              </a:lnSpc>
            </a:pPr>
            <a:r>
              <a:rPr lang="zh-CN" altLang="en-US" sz="1600" b="1">
                <a:solidFill>
                  <a:schemeClr val="bg1"/>
                </a:solidFill>
                <a:latin typeface="微软雅黑" panose="020B0503020204020204" charset="-122"/>
                <a:ea typeface="微软雅黑" panose="020B0503020204020204" charset="-122"/>
              </a:rPr>
              <a:t>歧视性</a:t>
            </a:r>
            <a:r>
              <a:rPr lang="en-US" altLang="zh-CN" sz="1600" b="1">
                <a:solidFill>
                  <a:schemeClr val="bg1"/>
                </a:solidFill>
                <a:latin typeface="微软雅黑" panose="020B0503020204020204" charset="-122"/>
                <a:ea typeface="微软雅黑" panose="020B0503020204020204" charset="-122"/>
              </a:rPr>
              <a:t>/</a:t>
            </a:r>
            <a:r>
              <a:rPr lang="zh-CN" altLang="en-US" sz="1600" b="1">
                <a:solidFill>
                  <a:schemeClr val="bg1"/>
                </a:solidFill>
                <a:latin typeface="微软雅黑" panose="020B0503020204020204" charset="-122"/>
                <a:ea typeface="微软雅黑" panose="020B0503020204020204" charset="-122"/>
              </a:rPr>
              <a:t>自由贸易措施</a:t>
            </a:r>
            <a:endParaRPr lang="zh-CN" altLang="en-US" sz="1600" b="1">
              <a:solidFill>
                <a:schemeClr val="bg1"/>
              </a:solidFill>
              <a:latin typeface="微软雅黑" panose="020B0503020204020204" charset="-122"/>
              <a:ea typeface="微软雅黑" panose="020B0503020204020204" charset="-122"/>
            </a:endParaRPr>
          </a:p>
          <a:p>
            <a:pPr indent="0" algn="ctr" fontAlgn="auto">
              <a:lnSpc>
                <a:spcPct val="100000"/>
              </a:lnSpc>
            </a:pPr>
            <a:r>
              <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rPr>
              <a:t>Discriminatory Trade Measures and Free Trade Measures</a:t>
            </a:r>
            <a:endPar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文本框 16"/>
          <p:cNvSpPr txBox="1"/>
          <p:nvPr>
            <p:custDataLst>
              <p:tags r:id="rId4"/>
            </p:custDataLst>
          </p:nvPr>
        </p:nvSpPr>
        <p:spPr>
          <a:xfrm>
            <a:off x="894080" y="2241550"/>
            <a:ext cx="2303780" cy="368300"/>
          </a:xfrm>
          <a:prstGeom prst="rect">
            <a:avLst/>
          </a:prstGeom>
          <a:noFill/>
        </p:spPr>
        <p:txBody>
          <a:bodyPr wrap="square" rtlCol="0">
            <a:spAutoFit/>
          </a:bodyPr>
          <a:p>
            <a:pPr algn="ctr"/>
            <a:r>
              <a:rPr lang="en-US" altLang="zh-CN" b="1">
                <a:solidFill>
                  <a:srgbClr val="2F4D92"/>
                </a:solidFill>
                <a:uFillTx/>
                <a:latin typeface="Times New Roman" panose="02020603050405020304" pitchFamily="18" charset="0"/>
                <a:ea typeface="微软雅黑" panose="020B0503020204020204" charset="-122"/>
              </a:rPr>
              <a:t>3351 </a:t>
            </a:r>
            <a:r>
              <a:rPr lang="zh-CN" altLang="en-US" b="1">
                <a:solidFill>
                  <a:srgbClr val="2F4D92"/>
                </a:solidFill>
                <a:uFillTx/>
                <a:latin typeface="Times New Roman" panose="02020603050405020304" pitchFamily="18" charset="0"/>
                <a:ea typeface="微软雅黑" panose="020B0503020204020204" charset="-122"/>
              </a:rPr>
              <a:t>项</a:t>
            </a:r>
            <a:endParaRPr lang="zh-CN" altLang="en-US" b="1">
              <a:solidFill>
                <a:srgbClr val="2F4D92"/>
              </a:solidFill>
              <a:uFillTx/>
              <a:latin typeface="Times New Roman" panose="02020603050405020304" pitchFamily="18" charset="0"/>
              <a:ea typeface="微软雅黑" panose="020B0503020204020204" charset="-122"/>
            </a:endParaRPr>
          </a:p>
        </p:txBody>
      </p:sp>
      <p:sp>
        <p:nvSpPr>
          <p:cNvPr id="18" name="文本框 17"/>
          <p:cNvSpPr txBox="1"/>
          <p:nvPr>
            <p:custDataLst>
              <p:tags r:id="rId5"/>
            </p:custDataLst>
          </p:nvPr>
        </p:nvSpPr>
        <p:spPr>
          <a:xfrm>
            <a:off x="894080" y="3136900"/>
            <a:ext cx="2303780" cy="368300"/>
          </a:xfrm>
          <a:prstGeom prst="rect">
            <a:avLst/>
          </a:prstGeom>
          <a:noFill/>
        </p:spPr>
        <p:txBody>
          <a:bodyPr wrap="square" rtlCol="0">
            <a:spAutoFit/>
          </a:bodyPr>
          <a:p>
            <a:pPr algn="ctr"/>
            <a:r>
              <a:rPr lang="en-US" altLang="zh-CN" b="1">
                <a:solidFill>
                  <a:srgbClr val="2F4D92"/>
                </a:solidFill>
                <a:uFillTx/>
                <a:latin typeface="Times New Roman" panose="02020603050405020304" pitchFamily="18" charset="0"/>
                <a:ea typeface="微软雅黑" panose="020B0503020204020204" charset="-122"/>
              </a:rPr>
              <a:t>1280 </a:t>
            </a:r>
            <a:r>
              <a:rPr lang="zh-CN" altLang="en-US" b="1">
                <a:solidFill>
                  <a:srgbClr val="2F4D92"/>
                </a:solidFill>
                <a:uFillTx/>
                <a:latin typeface="Times New Roman" panose="02020603050405020304" pitchFamily="18" charset="0"/>
                <a:ea typeface="微软雅黑" panose="020B0503020204020204" charset="-122"/>
              </a:rPr>
              <a:t>项</a:t>
            </a:r>
            <a:endParaRPr lang="zh-CN" altLang="en-US" b="1">
              <a:solidFill>
                <a:srgbClr val="2F4D92"/>
              </a:solidFill>
              <a:uFillTx/>
              <a:latin typeface="Times New Roman" panose="02020603050405020304" pitchFamily="18" charset="0"/>
              <a:ea typeface="微软雅黑" panose="020B0503020204020204" charset="-122"/>
            </a:endParaRPr>
          </a:p>
        </p:txBody>
      </p:sp>
      <p:sp>
        <p:nvSpPr>
          <p:cNvPr id="19" name="文本框 18"/>
          <p:cNvSpPr txBox="1"/>
          <p:nvPr/>
        </p:nvSpPr>
        <p:spPr>
          <a:xfrm>
            <a:off x="894080" y="2618740"/>
            <a:ext cx="2303780" cy="509270"/>
          </a:xfrm>
          <a:prstGeom prst="rect">
            <a:avLst/>
          </a:prstGeom>
          <a:noFill/>
        </p:spPr>
        <p:txBody>
          <a:bodyPr wrap="square" lIns="46990" tIns="46990" rIns="46990" bIns="46990" rtlCol="0">
            <a:spAutoFit/>
          </a:bodyPr>
          <a:p>
            <a:pPr algn="ct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2025年全球新增歧视性贸易措施</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New Discriminatory Trade Measures Recorded Globally in 2025</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20" name="文本框 19"/>
          <p:cNvSpPr txBox="1"/>
          <p:nvPr/>
        </p:nvSpPr>
        <p:spPr>
          <a:xfrm>
            <a:off x="894080" y="3514090"/>
            <a:ext cx="2303780" cy="391160"/>
          </a:xfrm>
          <a:prstGeom prst="rect">
            <a:avLst/>
          </a:prstGeom>
          <a:noFill/>
        </p:spPr>
        <p:txBody>
          <a:bodyPr wrap="square" lIns="46990" tIns="46990" rIns="46990" bIns="46990" rtlCol="0">
            <a:noAutofit/>
          </a:bodyPr>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2025</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年全球推出的自由贸易措施</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Free Trade Measures Introduced Globally in 2025</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24" name="圆角矩形 23"/>
          <p:cNvSpPr/>
          <p:nvPr/>
        </p:nvSpPr>
        <p:spPr>
          <a:xfrm>
            <a:off x="3601085" y="1621155"/>
            <a:ext cx="2303780" cy="2578100"/>
          </a:xfrm>
          <a:prstGeom prst="roundRect">
            <a:avLst>
              <a:gd name="adj" fmla="val 5555"/>
            </a:avLst>
          </a:prstGeom>
          <a:noFill/>
          <a:ln w="9525">
            <a:solidFill>
              <a:srgbClr val="0B358B"/>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3601085" y="1431290"/>
            <a:ext cx="2303780" cy="683895"/>
          </a:xfrm>
          <a:prstGeom prst="rect">
            <a:avLst/>
          </a:prstGeom>
          <a:solidFill>
            <a:srgbClr val="1148A3"/>
          </a:solidFill>
          <a:ln>
            <a:solidFill>
              <a:schemeClr val="accent1"/>
            </a:solidFill>
          </a:ln>
        </p:spPr>
        <p:txBody>
          <a:bodyPr wrap="square" rtlCol="0" anchor="ctr" anchorCtr="0">
            <a:noAutofit/>
          </a:bodyPr>
          <a:p>
            <a:pPr indent="0" algn="ctr" fontAlgn="auto">
              <a:lnSpc>
                <a:spcPct val="100000"/>
              </a:lnSpc>
            </a:pPr>
            <a:r>
              <a:rPr lang="zh-CN" altLang="en-US" sz="1600" b="1">
                <a:solidFill>
                  <a:schemeClr val="bg1"/>
                </a:solidFill>
                <a:latin typeface="微软雅黑" panose="020B0503020204020204" charset="-122"/>
                <a:ea typeface="微软雅黑" panose="020B0503020204020204" charset="-122"/>
              </a:rPr>
              <a:t>关税水平</a:t>
            </a:r>
            <a:endParaRPr lang="zh-CN" altLang="en-US" sz="1600" b="1">
              <a:solidFill>
                <a:schemeClr val="bg1"/>
              </a:solidFill>
              <a:latin typeface="微软雅黑" panose="020B0503020204020204" charset="-122"/>
              <a:ea typeface="微软雅黑" panose="020B0503020204020204" charset="-122"/>
            </a:endParaRPr>
          </a:p>
          <a:p>
            <a:pPr indent="0" algn="ctr" fontAlgn="auto">
              <a:lnSpc>
                <a:spcPct val="100000"/>
              </a:lnSpc>
            </a:pPr>
            <a:r>
              <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rPr>
              <a:t>Average Tariff Level</a:t>
            </a:r>
            <a:endPar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6" name="文本框 25"/>
          <p:cNvSpPr txBox="1"/>
          <p:nvPr>
            <p:custDataLst>
              <p:tags r:id="rId6"/>
            </p:custDataLst>
          </p:nvPr>
        </p:nvSpPr>
        <p:spPr>
          <a:xfrm>
            <a:off x="3601085" y="3138170"/>
            <a:ext cx="2303780" cy="368300"/>
          </a:xfrm>
          <a:prstGeom prst="rect">
            <a:avLst/>
          </a:prstGeom>
          <a:noFill/>
        </p:spPr>
        <p:txBody>
          <a:bodyPr wrap="square" rtlCol="0">
            <a:spAutoFit/>
          </a:bodyPr>
          <a:p>
            <a:pPr algn="ctr"/>
            <a:r>
              <a:rPr lang="en-US" b="1">
                <a:solidFill>
                  <a:srgbClr val="2F4D92"/>
                </a:solidFill>
                <a:uFillTx/>
                <a:latin typeface="Times New Roman" panose="02020603050405020304" pitchFamily="18" charset="0"/>
                <a:ea typeface="微软雅黑" panose="020B0503020204020204" charset="-122"/>
              </a:rPr>
              <a:t>1.9%</a:t>
            </a:r>
            <a:endParaRPr lang="en-US" b="1">
              <a:solidFill>
                <a:srgbClr val="2F4D92"/>
              </a:solidFill>
              <a:uFillTx/>
              <a:latin typeface="Times New Roman" panose="02020603050405020304" pitchFamily="18" charset="0"/>
              <a:ea typeface="微软雅黑" panose="020B0503020204020204" charset="-122"/>
            </a:endParaRPr>
          </a:p>
        </p:txBody>
      </p:sp>
      <p:sp>
        <p:nvSpPr>
          <p:cNvPr id="27" name="文本框 26"/>
          <p:cNvSpPr txBox="1"/>
          <p:nvPr>
            <p:custDataLst>
              <p:tags r:id="rId7"/>
            </p:custDataLst>
          </p:nvPr>
        </p:nvSpPr>
        <p:spPr>
          <a:xfrm>
            <a:off x="3601085" y="2241550"/>
            <a:ext cx="2303780" cy="368300"/>
          </a:xfrm>
          <a:prstGeom prst="rect">
            <a:avLst/>
          </a:prstGeom>
          <a:noFill/>
        </p:spPr>
        <p:txBody>
          <a:bodyPr wrap="square" rtlCol="0">
            <a:spAutoFit/>
          </a:bodyPr>
          <a:p>
            <a:pPr algn="ctr"/>
            <a:r>
              <a:rPr lang="en-US" b="1">
                <a:solidFill>
                  <a:srgbClr val="2F4D92"/>
                </a:solidFill>
                <a:uFillTx/>
                <a:latin typeface="Times New Roman" panose="02020603050405020304" pitchFamily="18" charset="0"/>
                <a:ea typeface="微软雅黑" panose="020B0503020204020204" charset="-122"/>
              </a:rPr>
              <a:t>4.7%</a:t>
            </a:r>
            <a:endParaRPr lang="en-US" b="1">
              <a:solidFill>
                <a:srgbClr val="2F4D92"/>
              </a:solidFill>
              <a:uFillTx/>
              <a:latin typeface="Times New Roman" panose="02020603050405020304" pitchFamily="18" charset="0"/>
              <a:ea typeface="微软雅黑" panose="020B0503020204020204" charset="-122"/>
            </a:endParaRPr>
          </a:p>
        </p:txBody>
      </p:sp>
      <p:sp>
        <p:nvSpPr>
          <p:cNvPr id="28" name="文本框 27"/>
          <p:cNvSpPr txBox="1"/>
          <p:nvPr/>
        </p:nvSpPr>
        <p:spPr>
          <a:xfrm>
            <a:off x="3601085" y="3515995"/>
            <a:ext cx="2303780" cy="346710"/>
          </a:xfrm>
          <a:prstGeom prst="rect">
            <a:avLst/>
          </a:prstGeom>
          <a:noFill/>
        </p:spPr>
        <p:txBody>
          <a:bodyPr wrap="square" lIns="46990" tIns="46990" rIns="46990" bIns="46990" rtlCol="0">
            <a:noAutofit/>
          </a:bodyPr>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2024</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年制造业领域平均关税水平</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The Average Tariff Level in the Manufacturing Sector in 2024</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29" name="文本框 28"/>
          <p:cNvSpPr txBox="1"/>
          <p:nvPr/>
        </p:nvSpPr>
        <p:spPr>
          <a:xfrm>
            <a:off x="3601085" y="2619375"/>
            <a:ext cx="2303780" cy="509270"/>
          </a:xfrm>
          <a:prstGeom prst="rect">
            <a:avLst/>
          </a:prstGeom>
          <a:noFill/>
        </p:spPr>
        <p:txBody>
          <a:bodyPr wrap="square" lIns="46990" tIns="46990" rIns="46990" bIns="46990" rtlCol="0">
            <a:spAutoFit/>
          </a:bodyPr>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2025</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年制造业领域平均关税水平</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The Average Tariff Level in the Manufacturing Sector in 2025</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圆角 5" descr="7b0a202020202262756c6c6574223a20227b5c2263617465676f727949645c223a5c225c222c5c2274656d706c61746549645c223a32303233313734347d220a7d0a"/>
          <p:cNvSpPr/>
          <p:nvPr/>
        </p:nvSpPr>
        <p:spPr>
          <a:xfrm>
            <a:off x="628650" y="917575"/>
            <a:ext cx="11068050" cy="474345"/>
          </a:xfrm>
          <a:prstGeom prst="rect">
            <a:avLst/>
          </a:prstGeom>
          <a:noFill/>
          <a:ln w="9525">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p>
            <a:pPr indent="0" algn="l">
              <a:buFont typeface="Wingdings" panose="05000000000000000000" charset="0"/>
              <a:buNone/>
            </a:pPr>
            <a:endParaRPr lang="zh-CN" altLang="en-US" sz="2000" b="1" kern="100" dirty="0">
              <a:solidFill>
                <a:schemeClr val="tx1"/>
              </a:solidFill>
              <a:effectLst/>
              <a:latin typeface="微软雅黑" panose="020B0503020204020204" charset="-122"/>
              <a:ea typeface="微软雅黑" panose="020B0503020204020204" charset="-122"/>
              <a:cs typeface="仿宋_GB2312" panose="02010609030101010101" pitchFamily="49" charset="-122"/>
            </a:endParaRPr>
          </a:p>
        </p:txBody>
      </p:sp>
      <p:sp>
        <p:nvSpPr>
          <p:cNvPr id="4" name="文本占位符 15"/>
          <p:cNvSpPr>
            <a:spLocks noGrp="1"/>
          </p:cNvSpPr>
          <p:nvPr/>
        </p:nvSpPr>
        <p:spPr>
          <a:xfrm>
            <a:off x="828000" y="396000"/>
            <a:ext cx="10793095" cy="864000"/>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ts val="1800"/>
              </a:lnSpc>
              <a:spcBef>
                <a:spcPts val="50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全球篇：部分经济体供应链政策具有较为明显的内顾倾向</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ts val="1800"/>
              </a:lnSpc>
              <a:spcBef>
                <a:spcPts val="50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Global Sub-report: Supply chain policies in certain economies have exhibited a pronounced </a:t>
            </a:r>
            <a:b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inward-looking tendency</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1276560333" name="图表 1"/>
          <p:cNvGraphicFramePr/>
          <p:nvPr/>
        </p:nvGraphicFramePr>
        <p:xfrm>
          <a:off x="6496005" y="4191000"/>
          <a:ext cx="4931410" cy="1800000"/>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nvSpPr>
        <p:spPr>
          <a:xfrm>
            <a:off x="6496640" y="6009005"/>
            <a:ext cx="4931410" cy="612000"/>
          </a:xfrm>
          <a:prstGeom prst="rect">
            <a:avLst/>
          </a:prstGeom>
          <a:noFill/>
        </p:spPr>
        <p:txBody>
          <a:bodyPr wrap="square" rtlCol="0" anchor="ctr" anchorCtr="0">
            <a:noAutofit/>
          </a:bodyPr>
          <a:p>
            <a:pPr algn="ct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2025-2026年美国平均关税税率</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U.S. Average Tariff Rates by Year, 2025-2026</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Source</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：世界贸易组织</a:t>
            </a: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WTO</a:t>
            </a: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graphicFrame>
        <p:nvGraphicFramePr>
          <p:cNvPr id="13" name="图表 1"/>
          <p:cNvGraphicFramePr/>
          <p:nvPr/>
        </p:nvGraphicFramePr>
        <p:xfrm>
          <a:off x="944245" y="2139950"/>
          <a:ext cx="4933950" cy="3198495"/>
        </p:xfrm>
        <a:graphic>
          <a:graphicData uri="http://schemas.openxmlformats.org/drawingml/2006/chart">
            <c:chart xmlns:c="http://schemas.openxmlformats.org/drawingml/2006/chart" xmlns:r="http://schemas.openxmlformats.org/officeDocument/2006/relationships" r:id="rId2"/>
          </a:graphicData>
        </a:graphic>
      </p:graphicFrame>
      <p:sp>
        <p:nvSpPr>
          <p:cNvPr id="7" name="文本框 6"/>
          <p:cNvSpPr txBox="1"/>
          <p:nvPr/>
        </p:nvSpPr>
        <p:spPr>
          <a:xfrm>
            <a:off x="944245" y="5369243"/>
            <a:ext cx="4933315" cy="612000"/>
          </a:xfrm>
          <a:prstGeom prst="rect">
            <a:avLst/>
          </a:prstGeom>
          <a:noFill/>
        </p:spPr>
        <p:txBody>
          <a:bodyPr wrap="square" lIns="46990" tIns="46990" rIns="46990" bIns="46990" rtlCol="0" anchor="ctr" anchorCtr="0">
            <a:noAutofit/>
          </a:bodyPr>
          <a:p>
            <a:pPr algn="ct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截至2025年</a:t>
            </a:r>
            <a:r>
              <a:rPr lang="en-US" altLang="zh-CN" sz="1000" b="1">
                <a:solidFill>
                  <a:schemeClr val="tx1"/>
                </a:solidFill>
                <a:uFillTx/>
                <a:latin typeface="Times New Roman" panose="02020603050405020304" pitchFamily="18" charset="0"/>
                <a:ea typeface="微软雅黑" panose="020B0503020204020204" charset="-122"/>
                <a:cs typeface="微软雅黑" panose="020B0503020204020204" charset="-122"/>
              </a:rPr>
              <a:t>WTO</a:t>
            </a: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成员通报的技术性贸易壁垒（</a:t>
            </a:r>
            <a:r>
              <a:rPr lang="en-US" altLang="zh-CN" sz="1000" b="1">
                <a:solidFill>
                  <a:schemeClr val="tx1"/>
                </a:solidFill>
                <a:uFillTx/>
                <a:latin typeface="Times New Roman" panose="02020603050405020304" pitchFamily="18" charset="0"/>
                <a:ea typeface="微软雅黑" panose="020B0503020204020204" charset="-122"/>
                <a:cs typeface="微软雅黑" panose="020B0503020204020204" charset="-122"/>
              </a:rPr>
              <a:t>TBT）</a:t>
            </a: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数量</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Number of TBTs Notified to the WTO by Its Members as of 2025</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900">
                <a:uFillTx/>
                <a:latin typeface="Times New Roman" panose="02020603050405020304" pitchFamily="18" charset="0"/>
                <a:ea typeface="微软雅黑" panose="020B0503020204020204" charset="-122"/>
                <a:cs typeface="微软雅黑" panose="020B0503020204020204" charset="-122"/>
                <a:sym typeface="+mn-ea"/>
              </a:rPr>
              <a:t>资料来源</a:t>
            </a:r>
            <a:r>
              <a:rPr lang="en-US" altLang="zh-CN" sz="900">
                <a:uFillTx/>
                <a:latin typeface="Times New Roman" panose="02020603050405020304" pitchFamily="18" charset="0"/>
                <a:ea typeface="微软雅黑" panose="020B0503020204020204" charset="-122"/>
                <a:cs typeface="微软雅黑" panose="020B0503020204020204" charset="-122"/>
                <a:sym typeface="+mn-ea"/>
              </a:rPr>
              <a:t>/ Source</a:t>
            </a:r>
            <a:r>
              <a:rPr lang="zh-CN" altLang="en-US" sz="900">
                <a:uFillTx/>
                <a:latin typeface="Times New Roman" panose="02020603050405020304" pitchFamily="18" charset="0"/>
                <a:ea typeface="微软雅黑" panose="020B0503020204020204" charset="-122"/>
                <a:cs typeface="微软雅黑" panose="020B0503020204020204" charset="-122"/>
                <a:sym typeface="+mn-ea"/>
              </a:rPr>
              <a:t>：世界贸易组织</a:t>
            </a:r>
            <a:r>
              <a:rPr lang="en-US" altLang="zh-CN" sz="900">
                <a:uFillTx/>
                <a:latin typeface="Times New Roman" panose="02020603050405020304" pitchFamily="18" charset="0"/>
                <a:ea typeface="微软雅黑" panose="020B0503020204020204" charset="-122"/>
                <a:cs typeface="微软雅黑" panose="020B0503020204020204" charset="-122"/>
                <a:sym typeface="+mn-ea"/>
              </a:rPr>
              <a:t>/ WTO</a:t>
            </a:r>
            <a:r>
              <a:rPr lang="zh-CN" altLang="en-US" sz="900">
                <a:uFillTx/>
                <a:latin typeface="Times New Roman" panose="02020603050405020304" pitchFamily="18" charset="0"/>
                <a:ea typeface="微软雅黑" panose="020B0503020204020204" charset="-122"/>
                <a:cs typeface="微软雅黑" panose="020B0503020204020204" charset="-122"/>
                <a:sym typeface="+mn-ea"/>
              </a:rPr>
              <a:t>。</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graphicFrame>
        <p:nvGraphicFramePr>
          <p:cNvPr id="19" name="图表 1"/>
          <p:cNvGraphicFramePr/>
          <p:nvPr/>
        </p:nvGraphicFramePr>
        <p:xfrm>
          <a:off x="6494145" y="1572260"/>
          <a:ext cx="4932000" cy="180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框 1"/>
          <p:cNvSpPr txBox="1"/>
          <p:nvPr/>
        </p:nvSpPr>
        <p:spPr>
          <a:xfrm>
            <a:off x="6495370" y="3386455"/>
            <a:ext cx="4931410" cy="612000"/>
          </a:xfrm>
          <a:prstGeom prst="rect">
            <a:avLst/>
          </a:prstGeom>
          <a:noFill/>
        </p:spPr>
        <p:txBody>
          <a:bodyPr wrap="square" rtlCol="0" anchor="ctr" anchorCtr="0">
            <a:noAutofit/>
          </a:bodyPr>
          <a:p>
            <a:pPr algn="ctr"/>
            <a:r>
              <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rPr>
              <a:t>1930年以来美国平均有效关税率</a:t>
            </a:r>
            <a:endParaRPr lang="zh-CN" altLang="en-US" sz="10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Changes in the U.S. Average Effective Tariff Rate Since 1930</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8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800">
                <a:solidFill>
                  <a:schemeClr val="tx1"/>
                </a:solidFill>
                <a:uFillTx/>
                <a:latin typeface="Times New Roman" panose="02020603050405020304" pitchFamily="18" charset="0"/>
                <a:ea typeface="微软雅黑" panose="020B0503020204020204" charset="-122"/>
                <a:cs typeface="微软雅黑" panose="020B0503020204020204" charset="-122"/>
              </a:rPr>
              <a:t>/ Source</a:t>
            </a:r>
            <a:r>
              <a:rPr lang="zh-CN" altLang="en-US" sz="800">
                <a:solidFill>
                  <a:schemeClr val="tx1"/>
                </a:solidFill>
                <a:uFillTx/>
                <a:latin typeface="Times New Roman" panose="02020603050405020304" pitchFamily="18" charset="0"/>
                <a:ea typeface="微软雅黑" panose="020B0503020204020204" charset="-122"/>
                <a:cs typeface="微软雅黑" panose="020B0503020204020204" charset="-122"/>
              </a:rPr>
              <a:t>：耶鲁大学预算实验室</a:t>
            </a:r>
            <a:r>
              <a:rPr lang="en-US" altLang="zh-CN" sz="800">
                <a:solidFill>
                  <a:schemeClr val="tx1"/>
                </a:solidFill>
                <a:uFillTx/>
                <a:latin typeface="Times New Roman" panose="02020603050405020304" pitchFamily="18" charset="0"/>
                <a:ea typeface="微软雅黑" panose="020B0503020204020204" charset="-122"/>
                <a:cs typeface="微软雅黑" panose="020B0503020204020204" charset="-122"/>
              </a:rPr>
              <a:t>/ The Budget Lab at Yale</a:t>
            </a:r>
            <a:r>
              <a:rPr lang="zh-CN" altLang="en-US" sz="800">
                <a:solidFill>
                  <a:schemeClr val="tx1"/>
                </a:solidFill>
                <a:uFillTx/>
                <a:latin typeface="Times New Roman" panose="02020603050405020304" pitchFamily="18" charset="0"/>
                <a:ea typeface="微软雅黑" panose="020B0503020204020204" charset="-122"/>
                <a:cs typeface="微软雅黑" panose="020B0503020204020204" charset="-122"/>
              </a:rPr>
              <a:t>。</a:t>
            </a:r>
            <a:endParaRPr lang="zh-CN" altLang="en-US" sz="8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15"/>
          <p:cNvSpPr>
            <a:spLocks noGrp="1"/>
          </p:cNvSpPr>
          <p:nvPr/>
        </p:nvSpPr>
        <p:spPr>
          <a:xfrm>
            <a:off x="828000" y="260350"/>
            <a:ext cx="11207115" cy="1123950"/>
          </a:xfrm>
          <a:prstGeom prst="rect">
            <a:avLst/>
          </a:prstGeom>
        </p:spPr>
        <p:txBody>
          <a:bodyPr vert="horz" lIns="36195" tIns="45720" rIns="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全</a:t>
            </a:r>
            <a:r>
              <a:rPr lang="zh-CN" altLang="en-US" sz="9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rPr>
              <a:t>球篇：前沿技术是全球供应链发展的主要驱动力</a:t>
            </a:r>
            <a:endParaRPr lang="zh-CN" altLang="en-US" sz="96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mn-ea"/>
            </a:endParaRPr>
          </a:p>
          <a:p>
            <a:pPr marL="0" lvl="0" algn="l">
              <a:lnSpc>
                <a:spcPct val="120000"/>
              </a:lnSpc>
              <a:spcBef>
                <a:spcPts val="0"/>
              </a:spcBef>
              <a:buClrTx/>
              <a:buSzTx/>
              <a:buNone/>
            </a:pPr>
            <a:r>
              <a:rPr lang="en-US" altLang="zh-CN" sz="72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Global Sub-report: Frontier technologies remain the primary drivers of global supply chain development</a:t>
            </a:r>
            <a:endParaRPr lang="en-US" altLang="zh-CN" sz="72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150302410" name="图表 150302410" descr="7b0a202020202263686172745265734964223a20223230343736373832220a7d0a"/>
          <p:cNvGraphicFramePr/>
          <p:nvPr/>
        </p:nvGraphicFramePr>
        <p:xfrm>
          <a:off x="909320" y="3780790"/>
          <a:ext cx="4932000" cy="1800000"/>
        </p:xfrm>
        <a:graphic>
          <a:graphicData uri="http://schemas.openxmlformats.org/drawingml/2006/chart">
            <c:chart xmlns:c="http://schemas.openxmlformats.org/drawingml/2006/chart" xmlns:r="http://schemas.openxmlformats.org/officeDocument/2006/relationships" r:id="rId1"/>
          </a:graphicData>
        </a:graphic>
      </p:graphicFrame>
      <p:sp>
        <p:nvSpPr>
          <p:cNvPr id="7" name="文本框 6"/>
          <p:cNvSpPr txBox="1"/>
          <p:nvPr/>
        </p:nvSpPr>
        <p:spPr>
          <a:xfrm>
            <a:off x="909320" y="5581015"/>
            <a:ext cx="4932045" cy="720000"/>
          </a:xfrm>
          <a:prstGeom prst="rect">
            <a:avLst/>
          </a:prstGeom>
          <a:noFill/>
        </p:spPr>
        <p:txBody>
          <a:bodyPr wrap="square" lIns="46990" tIns="46990" rIns="46990" bIns="46990" rtlCol="0" anchor="ctr" anchorCtr="0">
            <a:noAutofit/>
          </a:bodyPr>
          <a:p>
            <a:pPr algn="ctr"/>
            <a:r>
              <a:rPr lang="zh-CN" altLang="en-US" sz="1000" b="1">
                <a:latin typeface="Times New Roman" panose="02020603050405020304" pitchFamily="18" charset="0"/>
                <a:ea typeface="微软雅黑" panose="020B0503020204020204" charset="-122"/>
                <a:cs typeface="Times New Roman" panose="02020603050405020304" pitchFamily="18" charset="0"/>
              </a:rPr>
              <a:t>2015-2030年全球物联网设备数量</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900">
                <a:latin typeface="Times New Roman" panose="02020603050405020304" pitchFamily="18" charset="0"/>
                <a:ea typeface="微软雅黑" panose="020B0503020204020204" charset="-122"/>
                <a:cs typeface="Times New Roman" panose="02020603050405020304" pitchFamily="18" charset="0"/>
              </a:rPr>
              <a:t>Number of IoT Devices Deployed Worldwide by Year, 2015-2030</a:t>
            </a:r>
            <a:endParaRPr lang="en-US" altLang="zh-CN" sz="900">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900">
                <a:latin typeface="Times New Roman" panose="02020603050405020304" pitchFamily="18" charset="0"/>
                <a:ea typeface="微软雅黑" panose="020B0503020204020204" charset="-122"/>
                <a:cs typeface="Times New Roman" panose="02020603050405020304" pitchFamily="18" charset="0"/>
              </a:rPr>
              <a:t>资料来源</a:t>
            </a:r>
            <a:r>
              <a:rPr lang="en-US" altLang="zh-CN" sz="9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900">
                <a:latin typeface="Times New Roman" panose="02020603050405020304" pitchFamily="18" charset="0"/>
                <a:ea typeface="微软雅黑" panose="020B0503020204020204" charset="-122"/>
                <a:cs typeface="Times New Roman" panose="02020603050405020304" pitchFamily="18" charset="0"/>
              </a:rPr>
              <a:t>：</a:t>
            </a:r>
            <a:r>
              <a:rPr lang="en-US" altLang="zh-CN" sz="900">
                <a:latin typeface="Times New Roman" panose="02020603050405020304" pitchFamily="18" charset="0"/>
                <a:ea typeface="微软雅黑" panose="020B0503020204020204" charset="-122"/>
                <a:cs typeface="Times New Roman" panose="02020603050405020304" pitchFamily="18" charset="0"/>
              </a:rPr>
              <a:t>Ericsson Mobility Report</a:t>
            </a:r>
            <a:r>
              <a:rPr lang="zh-CN" altLang="en-US" sz="900">
                <a:latin typeface="Times New Roman" panose="02020603050405020304" pitchFamily="18" charset="0"/>
                <a:ea typeface="微软雅黑" panose="020B0503020204020204" charset="-122"/>
                <a:cs typeface="Times New Roman" panose="02020603050405020304" pitchFamily="18" charset="0"/>
              </a:rPr>
              <a:t>。</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5" name="图表 1905475527" descr="7b0a202020202263686172745265734964223a20223230343736373832220a7d0a"/>
          <p:cNvGraphicFramePr/>
          <p:nvPr/>
        </p:nvGraphicFramePr>
        <p:xfrm>
          <a:off x="8994775" y="1529715"/>
          <a:ext cx="2590165" cy="4051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51812045" name="图表 1851812045" descr="7b0a202020202263686172745265734964223a20223230343736373832220a7d0a"/>
          <p:cNvGraphicFramePr/>
          <p:nvPr/>
        </p:nvGraphicFramePr>
        <p:xfrm>
          <a:off x="6545580" y="1529715"/>
          <a:ext cx="2447925" cy="4051300"/>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6230620" y="5581015"/>
            <a:ext cx="5669280" cy="791845"/>
          </a:xfrm>
          <a:prstGeom prst="rect">
            <a:avLst/>
          </a:prstGeom>
          <a:noFill/>
        </p:spPr>
        <p:txBody>
          <a:bodyPr wrap="square" lIns="46990" tIns="46990" rIns="46990" bIns="46990" rtlCol="0" anchor="ctr" anchorCtr="0">
            <a:noAutofit/>
          </a:bodyPr>
          <a:p>
            <a:pPr algn="ctr">
              <a:lnSpc>
                <a:spcPct val="110000"/>
              </a:lnSpc>
            </a:pPr>
            <a:r>
              <a:rPr lang="zh-CN" altLang="en-US" sz="1000" b="1">
                <a:latin typeface="Times New Roman" panose="02020603050405020304" pitchFamily="18" charset="0"/>
                <a:ea typeface="微软雅黑" panose="020B0503020204020204" charset="-122"/>
                <a:cs typeface="Times New Roman" panose="02020603050405020304" pitchFamily="18" charset="0"/>
              </a:rPr>
              <a:t>全球商业</a:t>
            </a:r>
            <a:r>
              <a:rPr lang="en-US" altLang="zh-CN" sz="1000" b="1">
                <a:latin typeface="Times New Roman" panose="02020603050405020304" pitchFamily="18" charset="0"/>
                <a:ea typeface="微软雅黑" panose="020B0503020204020204" charset="-122"/>
                <a:cs typeface="Times New Roman" panose="02020603050405020304" pitchFamily="18" charset="0"/>
              </a:rPr>
              <a:t>CCUS</a:t>
            </a:r>
            <a:r>
              <a:rPr lang="zh-CN" altLang="en-US" sz="1000" b="1">
                <a:latin typeface="Times New Roman" panose="02020603050405020304" pitchFamily="18" charset="0"/>
                <a:ea typeface="微软雅黑" panose="020B0503020204020204" charset="-122"/>
                <a:cs typeface="Times New Roman" panose="02020603050405020304" pitchFamily="18" charset="0"/>
              </a:rPr>
              <a:t>项目数（左）及其碳捕集与封存能力（右）</a:t>
            </a:r>
            <a:endParaRPr lang="zh-CN" altLang="en-US" sz="1000" b="1">
              <a:latin typeface="Times New Roman" panose="02020603050405020304" pitchFamily="18" charset="0"/>
              <a:ea typeface="微软雅黑" panose="020B0503020204020204" charset="-122"/>
              <a:cs typeface="Times New Roman" panose="02020603050405020304" pitchFamily="18" charset="0"/>
            </a:endParaRPr>
          </a:p>
          <a:p>
            <a:pPr algn="ctr">
              <a:lnSpc>
                <a:spcPct val="110000"/>
              </a:lnSpc>
            </a:pPr>
            <a:r>
              <a:rPr lang="en-US" altLang="zh-CN" sz="900">
                <a:latin typeface="Times New Roman" panose="02020603050405020304" pitchFamily="18" charset="0"/>
                <a:ea typeface="微软雅黑" panose="020B0503020204020204" charset="-122"/>
                <a:cs typeface="Times New Roman" panose="02020603050405020304" pitchFamily="18" charset="0"/>
              </a:rPr>
              <a:t>Number of Commercial CCUS Projects Worldwide (Left) and Their Carbon Capture and Storage Capacity (Right)</a:t>
            </a:r>
            <a:endParaRPr lang="en-US" altLang="zh-CN" sz="900">
              <a:latin typeface="Times New Roman" panose="02020603050405020304" pitchFamily="18" charset="0"/>
              <a:ea typeface="微软雅黑" panose="020B0503020204020204" charset="-122"/>
              <a:cs typeface="Times New Roman" panose="02020603050405020304" pitchFamily="18" charset="0"/>
            </a:endParaRPr>
          </a:p>
          <a:p>
            <a:pPr algn="ctr">
              <a:lnSpc>
                <a:spcPct val="110000"/>
              </a:lnSpc>
            </a:pPr>
            <a:r>
              <a:rPr lang="zh-CN" altLang="en-US" sz="900">
                <a:latin typeface="Times New Roman" panose="02020603050405020304" pitchFamily="18" charset="0"/>
                <a:ea typeface="微软雅黑" panose="020B0503020204020204" charset="-122"/>
                <a:cs typeface="Times New Roman" panose="02020603050405020304" pitchFamily="18" charset="0"/>
              </a:rPr>
              <a:t>资料来源</a:t>
            </a:r>
            <a:r>
              <a:rPr lang="en-US" altLang="zh-CN" sz="9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900">
                <a:latin typeface="Times New Roman" panose="02020603050405020304" pitchFamily="18" charset="0"/>
                <a:ea typeface="微软雅黑" panose="020B0503020204020204" charset="-122"/>
                <a:cs typeface="Times New Roman" panose="02020603050405020304" pitchFamily="18" charset="0"/>
              </a:rPr>
              <a:t>：全球碳捕集与封存研究院</a:t>
            </a:r>
            <a:r>
              <a:rPr lang="en-US" altLang="zh-CN" sz="900">
                <a:latin typeface="Times New Roman" panose="02020603050405020304" pitchFamily="18" charset="0"/>
                <a:ea typeface="微软雅黑" panose="020B0503020204020204" charset="-122"/>
                <a:cs typeface="Times New Roman" panose="02020603050405020304" pitchFamily="18" charset="0"/>
              </a:rPr>
              <a:t>/ Global CCS Institute。</a:t>
            </a:r>
            <a:endParaRPr lang="en-US" altLang="zh-CN" sz="900">
              <a:latin typeface="Times New Roman" panose="02020603050405020304" pitchFamily="18" charset="0"/>
              <a:ea typeface="微软雅黑" panose="020B0503020204020204" charset="-122"/>
              <a:cs typeface="Times New Roman" panose="02020603050405020304" pitchFamily="18" charset="0"/>
            </a:endParaRPr>
          </a:p>
        </p:txBody>
      </p:sp>
      <p:grpSp>
        <p:nvGrpSpPr>
          <p:cNvPr id="6" name="组合 5"/>
          <p:cNvGrpSpPr/>
          <p:nvPr/>
        </p:nvGrpSpPr>
        <p:grpSpPr>
          <a:xfrm>
            <a:off x="909320" y="1529715"/>
            <a:ext cx="4932045" cy="1801495"/>
            <a:chOff x="1967" y="2157"/>
            <a:chExt cx="7767" cy="2837"/>
          </a:xfrm>
        </p:grpSpPr>
        <p:sp>
          <p:nvSpPr>
            <p:cNvPr id="9" name="文本框 8"/>
            <p:cNvSpPr txBox="1"/>
            <p:nvPr/>
          </p:nvSpPr>
          <p:spPr>
            <a:xfrm>
              <a:off x="1967" y="2157"/>
              <a:ext cx="7767" cy="863"/>
            </a:xfrm>
            <a:prstGeom prst="round2SameRect">
              <a:avLst/>
            </a:prstGeom>
            <a:solidFill>
              <a:srgbClr val="0B358B"/>
            </a:solidFill>
          </p:spPr>
          <p:txBody>
            <a:bodyPr wrap="square" rtlCol="0">
              <a:spAutoFit/>
            </a:bodyPr>
            <a:p>
              <a:pPr algn="ctr"/>
              <a:r>
                <a:rPr lang="zh-CN" altLang="en-US" sz="1600" b="1">
                  <a:solidFill>
                    <a:schemeClr val="bg1"/>
                  </a:solidFill>
                  <a:latin typeface="Times New Roman" panose="02020603050405020304" pitchFamily="18" charset="0"/>
                  <a:ea typeface="微软雅黑" panose="020B0503020204020204" charset="-122"/>
                  <a:cs typeface="Times New Roman" panose="02020603050405020304" pitchFamily="18" charset="0"/>
                </a:rPr>
                <a:t>主流语言大模型</a:t>
              </a:r>
              <a:endParaRPr lang="zh-CN" altLang="en-US" sz="16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rPr>
                <a:t>Mainstream Large Language Models</a:t>
              </a:r>
              <a:endParaRPr lang="en-US" altLang="zh-CN" sz="12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文本框 10"/>
            <p:cNvSpPr txBox="1"/>
            <p:nvPr>
              <p:custDataLst>
                <p:tags r:id="rId4"/>
              </p:custDataLst>
            </p:nvPr>
          </p:nvSpPr>
          <p:spPr>
            <a:xfrm>
              <a:off x="1967" y="3542"/>
              <a:ext cx="4063" cy="628"/>
            </a:xfrm>
            <a:prstGeom prst="rect">
              <a:avLst/>
            </a:prstGeom>
            <a:noFill/>
          </p:spPr>
          <p:txBody>
            <a:bodyPr wrap="square" rtlCol="0">
              <a:spAutoFit/>
            </a:bodyPr>
            <a:p>
              <a:pPr algn="ctr"/>
              <a:r>
                <a:rPr lang="en-US" altLang="zh-CN" sz="2000" b="1">
                  <a:solidFill>
                    <a:srgbClr val="2F4D92"/>
                  </a:solidFill>
                  <a:latin typeface="Times New Roman" panose="02020603050405020304" pitchFamily="18" charset="0"/>
                  <a:ea typeface="微软雅黑" panose="020B0503020204020204" charset="-122"/>
                  <a:cs typeface="Times New Roman" panose="02020603050405020304" pitchFamily="18" charset="0"/>
                </a:rPr>
                <a:t>+30%</a:t>
              </a:r>
              <a:endParaRPr lang="en-US" altLang="zh-CN" sz="2000"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0" name="文本框 9"/>
            <p:cNvSpPr txBox="1"/>
            <p:nvPr>
              <p:custDataLst>
                <p:tags r:id="rId5"/>
              </p:custDataLst>
            </p:nvPr>
          </p:nvSpPr>
          <p:spPr>
            <a:xfrm>
              <a:off x="5671" y="3537"/>
              <a:ext cx="4063" cy="628"/>
            </a:xfrm>
            <a:prstGeom prst="rect">
              <a:avLst/>
            </a:prstGeom>
            <a:noFill/>
          </p:spPr>
          <p:txBody>
            <a:bodyPr wrap="square" rtlCol="0">
              <a:spAutoFit/>
            </a:bodyPr>
            <a:p>
              <a:pPr algn="ctr"/>
              <a:r>
                <a:rPr lang="en-US" altLang="zh-CN" sz="2000" b="1">
                  <a:solidFill>
                    <a:srgbClr val="2F4D92"/>
                  </a:solidFill>
                  <a:latin typeface="Times New Roman" panose="02020603050405020304" pitchFamily="18" charset="0"/>
                  <a:ea typeface="微软雅黑" panose="020B0503020204020204" charset="-122"/>
                  <a:cs typeface="Times New Roman" panose="02020603050405020304" pitchFamily="18" charset="0"/>
                </a:rPr>
                <a:t>+50%</a:t>
              </a:r>
              <a:endParaRPr lang="en-US" altLang="zh-CN" sz="2000"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custDataLst>
                <p:tags r:id="rId6"/>
              </p:custDataLst>
            </p:nvPr>
          </p:nvSpPr>
          <p:spPr>
            <a:xfrm>
              <a:off x="1967" y="3148"/>
              <a:ext cx="7767" cy="384"/>
            </a:xfrm>
            <a:prstGeom prst="rect">
              <a:avLst/>
            </a:prstGeom>
            <a:noFill/>
          </p:spPr>
          <p:txBody>
            <a:bodyPr wrap="square" rtlCol="0">
              <a:spAutoFit/>
            </a:bodyPr>
            <a:p>
              <a:pPr algn="ctr"/>
              <a:r>
                <a:rPr lang="en-US"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2024</a:t>
              </a:r>
              <a:r>
                <a:rPr lang="zh-CN" altLang="en-US"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年底</a:t>
              </a:r>
              <a:r>
                <a:rPr lang="en-US" altLang="zh-CN"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→2025</a:t>
              </a:r>
              <a:r>
                <a:rPr lang="zh-CN" altLang="en-US"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年底</a:t>
              </a:r>
              <a:r>
                <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rPr>
                <a:t>From End of 2024 to End of 2025</a:t>
              </a:r>
              <a:endPar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文本框 12"/>
            <p:cNvSpPr txBox="1"/>
            <p:nvPr>
              <p:custDataLst>
                <p:tags r:id="rId7"/>
              </p:custDataLst>
            </p:nvPr>
          </p:nvSpPr>
          <p:spPr>
            <a:xfrm>
              <a:off x="1967" y="4127"/>
              <a:ext cx="4063" cy="625"/>
            </a:xfrm>
            <a:prstGeom prst="rect">
              <a:avLst/>
            </a:prstGeom>
            <a:noFill/>
          </p:spPr>
          <p:txBody>
            <a:bodyPr wrap="square" rtlCol="0">
              <a:spAutoFit/>
            </a:bodyPr>
            <a:p>
              <a:pPr algn="ctr"/>
              <a:r>
                <a:rPr lang="zh-CN" sz="1000" b="1">
                  <a:solidFill>
                    <a:schemeClr val="tx1"/>
                  </a:solidFill>
                  <a:latin typeface="Times New Roman" panose="02020603050405020304" pitchFamily="18" charset="0"/>
                  <a:ea typeface="微软雅黑" panose="020B0503020204020204" charset="-122"/>
                  <a:cs typeface="Times New Roman" panose="02020603050405020304" pitchFamily="18" charset="0"/>
                </a:rPr>
                <a:t>综合能力提升</a:t>
              </a:r>
              <a:endParaRPr lang="zh-CN" sz="10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rPr>
                <a:t>Improvement in Comprehensive Capabilities</a:t>
              </a:r>
              <a:endParaRPr lang="en-US" altLang="zh-CN" sz="100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4" name="文本框 13"/>
            <p:cNvSpPr txBox="1"/>
            <p:nvPr>
              <p:custDataLst>
                <p:tags r:id="rId8"/>
              </p:custDataLst>
            </p:nvPr>
          </p:nvSpPr>
          <p:spPr>
            <a:xfrm>
              <a:off x="5671" y="4127"/>
              <a:ext cx="4063" cy="867"/>
            </a:xfrm>
            <a:prstGeom prst="rect">
              <a:avLst/>
            </a:prstGeom>
            <a:noFill/>
          </p:spPr>
          <p:txBody>
            <a:bodyPr wrap="square" rtlCol="0">
              <a:spAutoFit/>
            </a:bodyPr>
            <a:p>
              <a:pPr algn="ctr"/>
              <a:r>
                <a:rPr lang="zh-CN" altLang="en-US" sz="1000" b="1">
                  <a:solidFill>
                    <a:schemeClr val="tx1"/>
                  </a:solidFill>
                  <a:uFillTx/>
                  <a:latin typeface="Times New Roman" panose="02020603050405020304" pitchFamily="18" charset="0"/>
                  <a:ea typeface="微软雅黑" panose="020B0503020204020204" charset="-122"/>
                  <a:cs typeface="Times New Roman" panose="02020603050405020304" pitchFamily="18" charset="0"/>
                </a:rPr>
                <a:t>多模态理解能力</a:t>
              </a:r>
              <a:r>
                <a:rPr lang="zh-CN" sz="1000" b="1">
                  <a:solidFill>
                    <a:schemeClr val="tx1"/>
                  </a:solidFill>
                  <a:uFillTx/>
                  <a:latin typeface="Times New Roman" panose="02020603050405020304" pitchFamily="18" charset="0"/>
                  <a:ea typeface="微软雅黑" panose="020B0503020204020204" charset="-122"/>
                  <a:cs typeface="Times New Roman" panose="02020603050405020304" pitchFamily="18" charset="0"/>
                </a:rPr>
                <a:t>提升</a:t>
              </a:r>
              <a:endParaRPr lang="zh-CN" sz="1000" b="1">
                <a:solidFill>
                  <a:schemeClr val="tx1"/>
                </a:solidFill>
                <a:uFillTx/>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000">
                  <a:solidFill>
                    <a:schemeClr val="tx1"/>
                  </a:solidFill>
                  <a:uFillTx/>
                  <a:latin typeface="Times New Roman" panose="02020603050405020304" pitchFamily="18" charset="0"/>
                  <a:ea typeface="微软雅黑" panose="020B0503020204020204" charset="-122"/>
                  <a:cs typeface="Times New Roman" panose="02020603050405020304" pitchFamily="18" charset="0"/>
                </a:rPr>
                <a:t>Improvement in Multimodal Understanding Capabilities</a:t>
              </a:r>
              <a:endParaRPr lang="en-US" altLang="zh-CN" sz="1000">
                <a:solidFill>
                  <a:schemeClr val="tx1"/>
                </a:solidFill>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5" name="同侧圆角矩形 14"/>
            <p:cNvSpPr/>
            <p:nvPr/>
          </p:nvSpPr>
          <p:spPr>
            <a:xfrm rot="10800000">
              <a:off x="1967" y="3019"/>
              <a:ext cx="7767" cy="1975"/>
            </a:xfrm>
            <a:prstGeom prst="round2SameRect">
              <a:avLst>
                <a:gd name="adj1" fmla="val 6968"/>
                <a:gd name="adj2" fmla="val 0"/>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Times New Roman" panose="02020603050405020304" pitchFamily="18" charset="0"/>
                <a:cs typeface="Times New Roman" panose="02020603050405020304" pitchFamily="18" charset="0"/>
              </a:endParaRP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15"/>
          <p:cNvSpPr>
            <a:spLocks noGrp="1"/>
          </p:cNvSpPr>
          <p:nvPr/>
        </p:nvSpPr>
        <p:spPr>
          <a:xfrm>
            <a:off x="828000" y="260350"/>
            <a:ext cx="10793095" cy="401955"/>
          </a:xfrm>
          <a:prstGeom prst="rect">
            <a:avLst/>
          </a:prstGeom>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20000"/>
              </a:lnSpc>
              <a:spcBef>
                <a:spcPts val="0"/>
              </a:spcBef>
              <a:buClrTx/>
              <a:buSzTx/>
              <a:buNone/>
            </a:pPr>
            <a:r>
              <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rPr>
              <a:t>全球篇：金融服务更具普惠性</a:t>
            </a:r>
            <a:endParaRPr lang="zh-CN" altLang="en-US" sz="96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a:lnSpc>
                <a:spcPct val="120000"/>
              </a:lnSpc>
              <a:spcBef>
                <a:spcPts val="0"/>
              </a:spcBef>
              <a:buClrTx/>
              <a:buSzTx/>
              <a:buNone/>
            </a:pPr>
            <a:r>
              <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Global Sub-report:  Financial services demonstrate greater inclusivity</a:t>
            </a:r>
            <a:endParaRPr lang="en-US" altLang="zh-CN" sz="7200" b="1" dirty="0">
              <a:solidFill>
                <a:srgbClr val="0B358B"/>
              </a:solidFill>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endParaRPr>
          </a:p>
        </p:txBody>
      </p:sp>
      <p:graphicFrame>
        <p:nvGraphicFramePr>
          <p:cNvPr id="664625192" name="图表 1"/>
          <p:cNvGraphicFramePr/>
          <p:nvPr/>
        </p:nvGraphicFramePr>
        <p:xfrm>
          <a:off x="1003300" y="1383030"/>
          <a:ext cx="4932000" cy="1800000"/>
        </p:xfrm>
        <a:graphic>
          <a:graphicData uri="http://schemas.openxmlformats.org/drawingml/2006/chart">
            <c:chart xmlns:c="http://schemas.openxmlformats.org/drawingml/2006/chart" xmlns:r="http://schemas.openxmlformats.org/officeDocument/2006/relationships" r:id="rId1"/>
          </a:graphicData>
        </a:graphic>
      </p:graphicFrame>
      <p:sp>
        <p:nvSpPr>
          <p:cNvPr id="7" name="文本框 6"/>
          <p:cNvSpPr txBox="1"/>
          <p:nvPr/>
        </p:nvSpPr>
        <p:spPr>
          <a:xfrm>
            <a:off x="897255" y="3215005"/>
            <a:ext cx="5143500" cy="684000"/>
          </a:xfrm>
          <a:prstGeom prst="rect">
            <a:avLst/>
          </a:prstGeom>
          <a:noFill/>
        </p:spPr>
        <p:txBody>
          <a:bodyPr wrap="square" lIns="46990" tIns="46990" rIns="46990" bIns="46990" rtlCol="0" anchor="ctr" anchorCtr="0">
            <a:noAutofit/>
          </a:bodyPr>
          <a:p>
            <a:pPr algn="ctr"/>
            <a:r>
              <a:rPr lang="zh-CN" altLang="en-US" sz="1200" b="1">
                <a:solidFill>
                  <a:schemeClr val="tx1"/>
                </a:solidFill>
                <a:uFillTx/>
                <a:latin typeface="Times New Roman" panose="02020603050405020304" pitchFamily="18" charset="0"/>
                <a:ea typeface="微软雅黑" panose="020B0503020204020204" charset="-122"/>
                <a:cs typeface="微软雅黑" panose="020B0503020204020204" charset="-122"/>
              </a:rPr>
              <a:t>2018-2024年全球各地区供应链金融交易量</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Transaction Volumes of Supply Chain Finance by Region, 2018-2024</a:t>
            </a:r>
            <a:endPar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1000" dirty="0">
                <a:solidFill>
                  <a:schemeClr val="tx1"/>
                </a:solidFill>
                <a:effectLst/>
                <a:uFillTx/>
                <a:latin typeface="Times New Roman" panose="02020603050405020304" pitchFamily="18" charset="0"/>
                <a:ea typeface="微软雅黑" panose="020B0503020204020204" charset="-122"/>
                <a:cs typeface="微软雅黑" panose="020B0503020204020204" charset="-122"/>
                <a:sym typeface="+mn-ea"/>
              </a:rPr>
              <a:t>/</a:t>
            </a:r>
            <a:r>
              <a:rPr lang="en-US" altLang="zh-CN" sz="1000" dirty="0">
                <a:solidFill>
                  <a:schemeClr val="tx1"/>
                </a:solidFill>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：《世界供应链金融报告2025》</a:t>
            </a: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 World Supply Chain Finance Report 2025</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graphicFrame>
        <p:nvGraphicFramePr>
          <p:cNvPr id="1068513862" name="图表 1"/>
          <p:cNvGraphicFramePr/>
          <p:nvPr/>
        </p:nvGraphicFramePr>
        <p:xfrm>
          <a:off x="6531610" y="1383030"/>
          <a:ext cx="4932000" cy="180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6531610" y="3215005"/>
            <a:ext cx="4931410" cy="684000"/>
          </a:xfrm>
          <a:prstGeom prst="rect">
            <a:avLst/>
          </a:prstGeom>
          <a:noFill/>
        </p:spPr>
        <p:txBody>
          <a:bodyPr wrap="square" lIns="46990" tIns="46990" rIns="46990" bIns="46990" rtlCol="0" anchor="ctr" anchorCtr="0">
            <a:noAutofit/>
          </a:bodyPr>
          <a:p>
            <a:pPr algn="ctr"/>
            <a:r>
              <a:rPr lang="zh-CN" altLang="en-US" sz="1200" b="1">
                <a:solidFill>
                  <a:schemeClr val="tx1"/>
                </a:solidFill>
                <a:uFillTx/>
                <a:latin typeface="Times New Roman" panose="02020603050405020304" pitchFamily="18" charset="0"/>
                <a:ea typeface="微软雅黑" panose="020B0503020204020204" charset="-122"/>
                <a:cs typeface="微软雅黑" panose="020B0503020204020204" charset="-122"/>
              </a:rPr>
              <a:t>2014-2025年全球绿色贷款金额</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Global Scale of Green Loans by Year, 2014-2025</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1000" dirty="0">
                <a:effectLst/>
                <a:uFillTx/>
                <a:latin typeface="Times New Roman" panose="02020603050405020304" pitchFamily="18" charset="0"/>
                <a:ea typeface="微软雅黑" panose="020B0503020204020204" charset="-122"/>
                <a:cs typeface="微软雅黑" panose="020B0503020204020204" charset="-122"/>
                <a:sym typeface="+mn-ea"/>
              </a:rPr>
              <a:t>/</a:t>
            </a:r>
            <a:r>
              <a:rPr lang="en-US" altLang="zh-CN" sz="10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：日本环境省</a:t>
            </a: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 Ministry of the Environment of Japan</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graphicFrame>
        <p:nvGraphicFramePr>
          <p:cNvPr id="578668650" name="图表 1"/>
          <p:cNvGraphicFramePr/>
          <p:nvPr/>
        </p:nvGraphicFramePr>
        <p:xfrm>
          <a:off x="1003300" y="4017645"/>
          <a:ext cx="4932000" cy="1765300"/>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1003300" y="5800725"/>
            <a:ext cx="4931410" cy="684000"/>
          </a:xfrm>
          <a:prstGeom prst="rect">
            <a:avLst/>
          </a:prstGeom>
          <a:noFill/>
        </p:spPr>
        <p:txBody>
          <a:bodyPr wrap="square" lIns="46990" tIns="46990" rIns="46990" bIns="46990" rtlCol="0" anchor="ctr" anchorCtr="0">
            <a:noAutofit/>
          </a:bodyPr>
          <a:p>
            <a:pPr algn="ctr"/>
            <a:r>
              <a:rPr lang="zh-CN" altLang="en-US" sz="1200" b="1">
                <a:solidFill>
                  <a:schemeClr val="tx1"/>
                </a:solidFill>
                <a:uFillTx/>
                <a:latin typeface="Times New Roman" panose="02020603050405020304" pitchFamily="18" charset="0"/>
                <a:ea typeface="微软雅黑" panose="020B0503020204020204" charset="-122"/>
                <a:cs typeface="微软雅黑" panose="020B0503020204020204" charset="-122"/>
              </a:rPr>
              <a:t>部分经济体中小微企业融资情况</a:t>
            </a:r>
            <a:endParaRPr lang="zh-CN" altLang="en-US" sz="1200" b="1">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Status of MSME Finance in Some Economies</a:t>
            </a:r>
            <a:endPar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资料来源</a:t>
            </a:r>
            <a:r>
              <a:rPr lang="en-US" altLang="zh-CN" sz="1000" dirty="0">
                <a:effectLst/>
                <a:uFillTx/>
                <a:latin typeface="Times New Roman" panose="02020603050405020304" pitchFamily="18" charset="0"/>
                <a:ea typeface="微软雅黑" panose="020B0503020204020204" charset="-122"/>
                <a:cs typeface="微软雅黑" panose="020B0503020204020204" charset="-122"/>
                <a:sym typeface="+mn-ea"/>
              </a:rPr>
              <a:t>/</a:t>
            </a:r>
            <a:r>
              <a:rPr lang="en-US" altLang="zh-CN" sz="10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：《中小微企业融资缺口报告》</a:t>
            </a: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 MSME Finance Gap</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graphicFrame>
        <p:nvGraphicFramePr>
          <p:cNvPr id="1960869723" name="图表 2"/>
          <p:cNvGraphicFramePr/>
          <p:nvPr/>
        </p:nvGraphicFramePr>
        <p:xfrm>
          <a:off x="6531610" y="4017645"/>
          <a:ext cx="4932000" cy="1765300"/>
        </p:xfrm>
        <a:graphic>
          <a:graphicData uri="http://schemas.openxmlformats.org/drawingml/2006/chart">
            <c:chart xmlns:c="http://schemas.openxmlformats.org/drawingml/2006/chart" xmlns:r="http://schemas.openxmlformats.org/officeDocument/2006/relationships" r:id="rId4"/>
          </a:graphicData>
        </a:graphic>
      </p:graphicFrame>
      <p:sp>
        <p:nvSpPr>
          <p:cNvPr id="9" name="文本框 8"/>
          <p:cNvSpPr txBox="1"/>
          <p:nvPr/>
        </p:nvSpPr>
        <p:spPr>
          <a:xfrm>
            <a:off x="6531610" y="5791200"/>
            <a:ext cx="4931410" cy="684000"/>
          </a:xfrm>
          <a:prstGeom prst="rect">
            <a:avLst/>
          </a:prstGeom>
          <a:noFill/>
        </p:spPr>
        <p:txBody>
          <a:bodyPr wrap="square" lIns="46990" tIns="46990" rIns="46990" bIns="46990" rtlCol="0" anchor="ctr" anchorCtr="0">
            <a:noAutofit/>
          </a:bodyPr>
          <a:p>
            <a:pPr algn="ctr"/>
            <a:r>
              <a:rPr lang="zh-CN" altLang="en-US" sz="1200" b="1">
                <a:solidFill>
                  <a:schemeClr val="tx1"/>
                </a:solidFill>
                <a:uFillTx/>
                <a:latin typeface="Times New Roman" panose="02020603050405020304" pitchFamily="18" charset="0"/>
                <a:ea typeface="微软雅黑" panose="020B0503020204020204" charset="-122"/>
                <a:cs typeface="微软雅黑" panose="020B0503020204020204" charset="-122"/>
              </a:rPr>
              <a:t>2005-2025年全球碳市场覆盖的温室气体排放规模</a:t>
            </a:r>
            <a:endPar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Scale of Greenhouse Gas Emissions Covered by Global Carbon Markets by Year, 2005-2025</a:t>
            </a:r>
            <a:endPar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资料来源</a:t>
            </a:r>
            <a:r>
              <a:rPr lang="en-US" altLang="zh-CN" sz="1000" dirty="0">
                <a:effectLst/>
                <a:uFillTx/>
                <a:latin typeface="Times New Roman" panose="02020603050405020304" pitchFamily="18" charset="0"/>
                <a:ea typeface="微软雅黑" panose="020B0503020204020204" charset="-122"/>
                <a:cs typeface="微软雅黑" panose="020B0503020204020204" charset="-122"/>
                <a:sym typeface="+mn-ea"/>
              </a:rPr>
              <a:t>/</a:t>
            </a:r>
            <a:r>
              <a:rPr lang="en-US" altLang="zh-CN" sz="10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1000">
                <a:solidFill>
                  <a:schemeClr val="tx1"/>
                </a:solidFill>
                <a:uFillTx/>
                <a:latin typeface="Times New Roman" panose="02020603050405020304" pitchFamily="18" charset="0"/>
                <a:ea typeface="微软雅黑" panose="020B0503020204020204" charset="-122"/>
                <a:cs typeface="微软雅黑" panose="020B0503020204020204" charset="-122"/>
              </a:rPr>
              <a:t>：国际碳行动伙伴组织</a:t>
            </a:r>
            <a:r>
              <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rPr>
              <a:t>/ International Carbon Action Partnership (ICAP)。</a:t>
            </a:r>
            <a:endParaRPr lang="en-US" altLang="zh-CN" sz="10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0" name="图表 50"/>
          <p:cNvGraphicFramePr/>
          <p:nvPr/>
        </p:nvGraphicFramePr>
        <p:xfrm>
          <a:off x="1154970" y="2012315"/>
          <a:ext cx="4320000" cy="1601470"/>
        </p:xfrm>
        <a:graphic>
          <a:graphicData uri="http://schemas.openxmlformats.org/drawingml/2006/chart">
            <c:chart xmlns:c="http://schemas.openxmlformats.org/drawingml/2006/chart" xmlns:r="http://schemas.openxmlformats.org/officeDocument/2006/relationships" r:id="rId1"/>
          </a:graphicData>
        </a:graphic>
      </p:graphicFrame>
      <p:sp>
        <p:nvSpPr>
          <p:cNvPr id="15" name="文本占位符 14"/>
          <p:cNvSpPr>
            <a:spLocks noGrp="1"/>
          </p:cNvSpPr>
          <p:nvPr/>
        </p:nvSpPr>
        <p:spPr>
          <a:xfrm>
            <a:off x="828000" y="396000"/>
            <a:ext cx="11010900" cy="8280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fontAlgn="auto">
              <a:lnSpc>
                <a:spcPts val="1800"/>
              </a:lnSpc>
              <a:spcBef>
                <a:spcPts val="500"/>
              </a:spcBef>
              <a:buClrTx/>
              <a:buSzTx/>
              <a:buNone/>
            </a:pPr>
            <a:r>
              <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rPr>
              <a:t>中国</a:t>
            </a:r>
            <a:r>
              <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rPr>
              <a:t>篇：</a:t>
            </a:r>
            <a:r>
              <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rPr>
              <a:t>更大范围、更深层次参与全球供应链分工和合作</a:t>
            </a:r>
            <a:endParaRPr lang="zh-CN" altLang="en-US" sz="2400" b="1" dirty="0">
              <a:solidFill>
                <a:srgbClr val="0B358B"/>
              </a:solidFill>
              <a:latin typeface="微软雅黑" panose="020B0503020204020204" charset="-122"/>
              <a:ea typeface="微软雅黑" panose="020B0503020204020204" charset="-122"/>
              <a:cs typeface="Aharoni" panose="02010803020104030203" pitchFamily="2" charset="-79"/>
              <a:sym typeface="+mn-ea"/>
            </a:endParaRPr>
          </a:p>
          <a:p>
            <a:pPr marL="0" lvl="0" algn="l" fontAlgn="auto">
              <a:lnSpc>
                <a:spcPts val="1800"/>
              </a:lnSpc>
              <a:spcBef>
                <a:spcPts val="500"/>
              </a:spcBef>
              <a:buClrTx/>
              <a:buSzTx/>
              <a:buNone/>
            </a:pPr>
            <a:r>
              <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China Sub-report: China has engaged in the division of labor and collaboration across </a:t>
            </a:r>
            <a:br>
              <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br>
            <a:r>
              <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rPr>
              <a:t>global supply chains on a broader scale and at a deeper level</a:t>
            </a:r>
            <a:endParaRPr lang="en-US" altLang="zh-CN" sz="1800" b="1" dirty="0">
              <a:solidFill>
                <a:srgbClr val="0B358B"/>
              </a:solidFill>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9" name="文本框 8"/>
          <p:cNvSpPr txBox="1"/>
          <p:nvPr/>
        </p:nvSpPr>
        <p:spPr>
          <a:xfrm>
            <a:off x="1154970" y="3614420"/>
            <a:ext cx="4320000" cy="612000"/>
          </a:xfrm>
          <a:prstGeom prst="rect">
            <a:avLst/>
          </a:prstGeom>
          <a:noFill/>
        </p:spPr>
        <p:txBody>
          <a:bodyPr wrap="square" lIns="0" tIns="0" rIns="0" bIns="0" rtlCol="0" anchor="ctr" anchorCtr="0">
            <a:noAutofit/>
          </a:bodyPr>
          <a:p>
            <a:pPr algn="ctr"/>
            <a:r>
              <a:rPr lang="zh-CN" altLang="en-US" sz="1000" b="1">
                <a:latin typeface="Times New Roman" panose="02020603050405020304" pitchFamily="18" charset="0"/>
                <a:ea typeface="微软雅黑" panose="020B0503020204020204" charset="-122"/>
                <a:cs typeface="Times New Roman" panose="02020603050405020304" pitchFamily="18" charset="0"/>
              </a:rPr>
              <a:t>2018-2025年中国铁路营业里程</a:t>
            </a:r>
            <a:endParaRPr lang="zh-CN" altLang="en-US" sz="1000" b="1">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900">
                <a:latin typeface="Times New Roman" panose="02020603050405020304" pitchFamily="18" charset="0"/>
                <a:ea typeface="微软雅黑" panose="020B0503020204020204" charset="-122"/>
                <a:cs typeface="Times New Roman" panose="02020603050405020304" pitchFamily="18" charset="0"/>
              </a:rPr>
              <a:t>Length of Operating Railways in China by Year, 2018-2025</a:t>
            </a:r>
            <a:endParaRPr lang="en-US" altLang="zh-CN" sz="900">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900">
                <a:latin typeface="Times New Roman" panose="02020603050405020304" pitchFamily="18" charset="0"/>
                <a:ea typeface="微软雅黑" panose="020B0503020204020204" charset="-122"/>
                <a:cs typeface="Times New Roman" panose="02020603050405020304" pitchFamily="18" charset="0"/>
              </a:rPr>
              <a:t>数据来源</a:t>
            </a:r>
            <a:r>
              <a:rPr lang="en-US" altLang="zh-CN" sz="900" dirty="0">
                <a:effectLst/>
                <a:uFillTx/>
                <a:latin typeface="Times New Roman" panose="02020603050405020304" pitchFamily="18" charset="0"/>
                <a:ea typeface="微软雅黑" panose="020B0503020204020204" charset="-122"/>
                <a:cs typeface="Times New Roman" panose="02020603050405020304" pitchFamily="18" charset="0"/>
                <a:sym typeface="+mn-ea"/>
              </a:rPr>
              <a:t>/ Source</a:t>
            </a:r>
            <a:r>
              <a:rPr lang="zh-CN" altLang="en-US" sz="900">
                <a:latin typeface="Times New Roman" panose="02020603050405020304" pitchFamily="18" charset="0"/>
                <a:ea typeface="微软雅黑" panose="020B0503020204020204" charset="-122"/>
                <a:cs typeface="Times New Roman" panose="02020603050405020304" pitchFamily="18" charset="0"/>
              </a:rPr>
              <a:t>：国家铁路局</a:t>
            </a:r>
            <a:r>
              <a:rPr lang="en-US" altLang="zh-CN" sz="900">
                <a:latin typeface="Times New Roman" panose="02020603050405020304" pitchFamily="18" charset="0"/>
                <a:ea typeface="微软雅黑" panose="020B0503020204020204" charset="-122"/>
                <a:cs typeface="Times New Roman" panose="02020603050405020304" pitchFamily="18" charset="0"/>
              </a:rPr>
              <a:t>/ National Railway Administration of China</a:t>
            </a:r>
            <a:r>
              <a:rPr lang="zh-CN" altLang="en-US" sz="900">
                <a:latin typeface="Times New Roman" panose="02020603050405020304" pitchFamily="18" charset="0"/>
                <a:ea typeface="微软雅黑" panose="020B0503020204020204" charset="-122"/>
                <a:cs typeface="Times New Roman" panose="02020603050405020304" pitchFamily="18" charset="0"/>
              </a:rPr>
              <a:t>。</a:t>
            </a:r>
            <a:endParaRPr lang="zh-CN" altLang="en-US" sz="900">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7092315" y="1463040"/>
            <a:ext cx="4320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rPr>
              <a:t>扩大高标准自贸区网络</a:t>
            </a:r>
            <a:endPar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rPr>
              <a:t>Expand the Network of FTAs </a:t>
            </a:r>
            <a:endPar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83" name="组合 82"/>
          <p:cNvGrpSpPr/>
          <p:nvPr/>
        </p:nvGrpSpPr>
        <p:grpSpPr>
          <a:xfrm>
            <a:off x="7123430" y="2210435"/>
            <a:ext cx="1259840" cy="1403350"/>
            <a:chOff x="11330" y="3481"/>
            <a:chExt cx="1984" cy="2210"/>
          </a:xfrm>
        </p:grpSpPr>
        <p:sp>
          <p:nvSpPr>
            <p:cNvPr id="48" name="圆角矩形 47"/>
            <p:cNvSpPr/>
            <p:nvPr/>
          </p:nvSpPr>
          <p:spPr>
            <a:xfrm>
              <a:off x="11330" y="3481"/>
              <a:ext cx="1984" cy="2211"/>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2"/>
              </p:custDataLst>
            </p:nvPr>
          </p:nvSpPr>
          <p:spPr>
            <a:xfrm>
              <a:off x="11330" y="3511"/>
              <a:ext cx="1984" cy="628"/>
            </a:xfrm>
            <a:prstGeom prst="rect">
              <a:avLst/>
            </a:prstGeom>
            <a:noFill/>
          </p:spPr>
          <p:txBody>
            <a:bodyPr wrap="square" rtlCol="0">
              <a:spAutoFit/>
            </a:bodyPr>
            <a:p>
              <a:pPr algn="ctr"/>
              <a:r>
                <a:rPr lang="en-US" altLang="zh-CN" sz="2000" b="1">
                  <a:solidFill>
                    <a:srgbClr val="2F4D92"/>
                  </a:solidFill>
                  <a:latin typeface="Times New Roman" panose="02020603050405020304" pitchFamily="18" charset="0"/>
                  <a:ea typeface="微软雅黑" panose="020B0503020204020204" charset="-122"/>
                </a:rPr>
                <a:t>31</a:t>
              </a:r>
              <a:r>
                <a:rPr lang="zh-CN" altLang="en-US" b="1">
                  <a:solidFill>
                    <a:srgbClr val="2F4D92"/>
                  </a:solidFill>
                  <a:latin typeface="Times New Roman" panose="02020603050405020304" pitchFamily="18" charset="0"/>
                  <a:ea typeface="微软雅黑" panose="020B0503020204020204" charset="-122"/>
                </a:rPr>
                <a:t>个</a:t>
              </a:r>
              <a:endParaRPr lang="zh-CN" altLang="en-US" b="1">
                <a:solidFill>
                  <a:srgbClr val="2F4D92"/>
                </a:solidFill>
                <a:latin typeface="Times New Roman" panose="02020603050405020304" pitchFamily="18" charset="0"/>
                <a:ea typeface="微软雅黑" panose="020B0503020204020204" charset="-122"/>
              </a:endParaRPr>
            </a:p>
          </p:txBody>
        </p:sp>
        <p:sp>
          <p:nvSpPr>
            <p:cNvPr id="13" name="文本框 12"/>
            <p:cNvSpPr txBox="1"/>
            <p:nvPr>
              <p:custDataLst>
                <p:tags r:id="rId3"/>
              </p:custDataLst>
            </p:nvPr>
          </p:nvSpPr>
          <p:spPr>
            <a:xfrm>
              <a:off x="11330" y="4210"/>
              <a:ext cx="1984" cy="1273"/>
            </a:xfrm>
            <a:prstGeom prst="rect">
              <a:avLst/>
            </a:prstGeom>
            <a:noFill/>
          </p:spPr>
          <p:txBody>
            <a:bodyPr wrap="square" rtlCol="0">
              <a:noAutofit/>
            </a:bodyPr>
            <a:p>
              <a:pPr indent="0" algn="ctr" fontAlgn="auto">
                <a:spcBef>
                  <a:spcPts val="600"/>
                </a:spcBef>
              </a:pPr>
              <a:r>
                <a:rPr lang="zh-CN" sz="900">
                  <a:solidFill>
                    <a:schemeClr val="tx1"/>
                  </a:solidFill>
                  <a:latin typeface="Times New Roman" panose="02020603050405020304" pitchFamily="18" charset="0"/>
                  <a:ea typeface="微软雅黑" panose="020B0503020204020204" charset="-122"/>
                  <a:cs typeface="微软雅黑" panose="020B0503020204020204" charset="-122"/>
                </a:rPr>
                <a:t>截至</a:t>
              </a:r>
              <a:r>
                <a:rPr lang="en-US" altLang="zh-CN" sz="900">
                  <a:solidFill>
                    <a:schemeClr val="tx1"/>
                  </a:solidFill>
                  <a:latin typeface="Times New Roman" panose="02020603050405020304" pitchFamily="18" charset="0"/>
                  <a:ea typeface="微软雅黑" panose="020B0503020204020204" charset="-122"/>
                  <a:cs typeface="微软雅黑" panose="020B0503020204020204" charset="-122"/>
                </a:rPr>
                <a:t>2025</a:t>
              </a:r>
              <a:r>
                <a:rPr lang="zh-CN" altLang="en-US" sz="900">
                  <a:solidFill>
                    <a:schemeClr val="tx1"/>
                  </a:solidFill>
                  <a:latin typeface="Times New Roman" panose="02020603050405020304" pitchFamily="18" charset="0"/>
                  <a:ea typeface="微软雅黑" panose="020B0503020204020204" charset="-122"/>
                  <a:cs typeface="微软雅黑" panose="020B0503020204020204" charset="-122"/>
                </a:rPr>
                <a:t>年中国</a:t>
              </a:r>
              <a:r>
                <a:rPr lang="zh-CN" sz="900">
                  <a:solidFill>
                    <a:schemeClr val="tx1"/>
                  </a:solidFill>
                  <a:latin typeface="Times New Roman" panose="02020603050405020304" pitchFamily="18" charset="0"/>
                  <a:ea typeface="微软雅黑" panose="020B0503020204020204" charset="-122"/>
                  <a:cs typeface="微软雅黑" panose="020B0503020204020204" charset="-122"/>
                </a:rPr>
                <a:t>签署自贸协定国家</a:t>
              </a:r>
              <a:endParaRPr lang="zh-CN" sz="900">
                <a:solidFill>
                  <a:schemeClr val="tx1"/>
                </a:solidFill>
                <a:latin typeface="Times New Roman" panose="02020603050405020304" pitchFamily="18" charset="0"/>
                <a:ea typeface="微软雅黑" panose="020B0503020204020204" charset="-122"/>
                <a:cs typeface="微软雅黑" panose="020B0503020204020204" charset="-122"/>
              </a:endParaRPr>
            </a:p>
            <a:p>
              <a:pPr indent="0" algn="ctr" fontAlgn="auto">
                <a:spcBef>
                  <a:spcPts val="600"/>
                </a:spcBef>
              </a:pPr>
              <a:r>
                <a:rPr lang="en-US" altLang="zh-CN" sz="900">
                  <a:latin typeface="Times New Roman" panose="02020603050405020304" pitchFamily="18" charset="0"/>
                  <a:ea typeface="微软雅黑" panose="020B0503020204020204" charset="-122"/>
                  <a:cs typeface="微软雅黑" panose="020B0503020204020204" charset="-122"/>
                  <a:sym typeface="+mn-ea"/>
                </a:rPr>
                <a:t>Countries with Which China Has Signed FTAs </a:t>
              </a:r>
              <a:endParaRPr lang="en-US" altLang="zh-CN" sz="900">
                <a:solidFill>
                  <a:schemeClr val="tx1"/>
                </a:solidFill>
                <a:latin typeface="Times New Roman" panose="02020603050405020304" pitchFamily="18" charset="0"/>
                <a:ea typeface="微软雅黑" panose="020B0503020204020204" charset="-122"/>
                <a:cs typeface="微软雅黑" panose="020B0503020204020204" charset="-122"/>
              </a:endParaRPr>
            </a:p>
          </p:txBody>
        </p:sp>
      </p:grpSp>
      <p:grpSp>
        <p:nvGrpSpPr>
          <p:cNvPr id="82" name="组合 81"/>
          <p:cNvGrpSpPr/>
          <p:nvPr/>
        </p:nvGrpSpPr>
        <p:grpSpPr>
          <a:xfrm>
            <a:off x="8637905" y="2210435"/>
            <a:ext cx="1259840" cy="1403350"/>
            <a:chOff x="13418" y="3481"/>
            <a:chExt cx="1984" cy="2210"/>
          </a:xfrm>
        </p:grpSpPr>
        <p:sp>
          <p:nvSpPr>
            <p:cNvPr id="49" name="圆角矩形 48"/>
            <p:cNvSpPr/>
            <p:nvPr/>
          </p:nvSpPr>
          <p:spPr>
            <a:xfrm>
              <a:off x="13418" y="3481"/>
              <a:ext cx="1984" cy="2211"/>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4"/>
              </p:custDataLst>
            </p:nvPr>
          </p:nvSpPr>
          <p:spPr>
            <a:xfrm>
              <a:off x="13418" y="3511"/>
              <a:ext cx="1984" cy="628"/>
            </a:xfrm>
            <a:prstGeom prst="rect">
              <a:avLst/>
            </a:prstGeom>
            <a:noFill/>
          </p:spPr>
          <p:txBody>
            <a:bodyPr wrap="square" rtlCol="0">
              <a:spAutoFit/>
            </a:bodyPr>
            <a:p>
              <a:pPr algn="ctr"/>
              <a:r>
                <a:rPr lang="en-US" altLang="zh-CN" sz="2000" b="1">
                  <a:solidFill>
                    <a:srgbClr val="2F4D92"/>
                  </a:solidFill>
                  <a:latin typeface="Times New Roman" panose="02020603050405020304" pitchFamily="18" charset="0"/>
                  <a:ea typeface="微软雅黑" panose="020B0503020204020204" charset="-122"/>
                </a:rPr>
                <a:t>24</a:t>
              </a:r>
              <a:r>
                <a:rPr lang="zh-CN" altLang="en-US" b="1">
                  <a:solidFill>
                    <a:srgbClr val="2F4D92"/>
                  </a:solidFill>
                  <a:latin typeface="Times New Roman" panose="02020603050405020304" pitchFamily="18" charset="0"/>
                  <a:ea typeface="微软雅黑" panose="020B0503020204020204" charset="-122"/>
                </a:rPr>
                <a:t>个</a:t>
              </a:r>
              <a:endParaRPr lang="zh-CN" altLang="en-US" b="1">
                <a:solidFill>
                  <a:srgbClr val="2F4D92"/>
                </a:solidFill>
                <a:latin typeface="Times New Roman" panose="02020603050405020304" pitchFamily="18" charset="0"/>
                <a:ea typeface="微软雅黑" panose="020B0503020204020204" charset="-122"/>
              </a:endParaRPr>
            </a:p>
          </p:txBody>
        </p:sp>
        <p:sp>
          <p:nvSpPr>
            <p:cNvPr id="12" name="文本框 11"/>
            <p:cNvSpPr txBox="1"/>
            <p:nvPr>
              <p:custDataLst>
                <p:tags r:id="rId5"/>
              </p:custDataLst>
            </p:nvPr>
          </p:nvSpPr>
          <p:spPr>
            <a:xfrm>
              <a:off x="13418" y="4210"/>
              <a:ext cx="1984" cy="1258"/>
            </a:xfrm>
            <a:prstGeom prst="rect">
              <a:avLst/>
            </a:prstGeom>
            <a:noFill/>
          </p:spPr>
          <p:txBody>
            <a:bodyPr wrap="square" rtlCol="0">
              <a:noAutofit/>
            </a:bodyPr>
            <a:p>
              <a:pPr indent="0" algn="ctr" fontAlgn="auto">
                <a:spcBef>
                  <a:spcPts val="600"/>
                </a:spcBef>
              </a:pPr>
              <a:r>
                <a:rPr lang="zh-CN" sz="900">
                  <a:latin typeface="Times New Roman" panose="02020603050405020304" pitchFamily="18" charset="0"/>
                  <a:ea typeface="微软雅黑" panose="020B0503020204020204" charset="-122"/>
                  <a:cs typeface="微软雅黑" panose="020B0503020204020204" charset="-122"/>
                  <a:sym typeface="+mn-ea"/>
                </a:rPr>
                <a:t>截至</a:t>
              </a:r>
              <a:r>
                <a:rPr lang="en-US" altLang="zh-CN" sz="900">
                  <a:latin typeface="Times New Roman" panose="02020603050405020304" pitchFamily="18" charset="0"/>
                  <a:ea typeface="微软雅黑" panose="020B0503020204020204" charset="-122"/>
                  <a:cs typeface="微软雅黑" panose="020B0503020204020204" charset="-122"/>
                  <a:sym typeface="+mn-ea"/>
                </a:rPr>
                <a:t>2025</a:t>
              </a:r>
              <a:r>
                <a:rPr lang="zh-CN" altLang="en-US" sz="900">
                  <a:latin typeface="Times New Roman" panose="02020603050405020304" pitchFamily="18" charset="0"/>
                  <a:ea typeface="微软雅黑" panose="020B0503020204020204" charset="-122"/>
                  <a:cs typeface="微软雅黑" panose="020B0503020204020204" charset="-122"/>
                  <a:sym typeface="+mn-ea"/>
                </a:rPr>
                <a:t>年中国</a:t>
              </a:r>
              <a:r>
                <a:rPr lang="zh-CN" sz="900">
                  <a:solidFill>
                    <a:schemeClr val="tx1"/>
                  </a:solidFill>
                  <a:latin typeface="Times New Roman" panose="02020603050405020304" pitchFamily="18" charset="0"/>
                  <a:ea typeface="微软雅黑" panose="020B0503020204020204" charset="-122"/>
                  <a:cs typeface="微软雅黑" panose="020B0503020204020204" charset="-122"/>
                </a:rPr>
                <a:t>已签署自贸协定</a:t>
              </a:r>
              <a:endParaRPr lang="zh-CN" sz="900">
                <a:solidFill>
                  <a:schemeClr val="tx1"/>
                </a:solidFill>
                <a:latin typeface="Times New Roman" panose="02020603050405020304" pitchFamily="18" charset="0"/>
                <a:ea typeface="微软雅黑" panose="020B0503020204020204" charset="-122"/>
                <a:cs typeface="微软雅黑" panose="020B0503020204020204" charset="-122"/>
              </a:endParaRPr>
            </a:p>
            <a:p>
              <a:pPr indent="0" algn="ctr" fontAlgn="auto">
                <a:spcBef>
                  <a:spcPts val="600"/>
                </a:spcBef>
              </a:pPr>
              <a:r>
                <a:rPr lang="en-US" altLang="zh-CN" sz="900">
                  <a:latin typeface="Times New Roman" panose="02020603050405020304" pitchFamily="18" charset="0"/>
                  <a:ea typeface="微软雅黑" panose="020B0503020204020204" charset="-122"/>
                  <a:cs typeface="微软雅黑" panose="020B0503020204020204" charset="-122"/>
                  <a:sym typeface="+mn-ea"/>
                </a:rPr>
                <a:t>FTAs signed by China as of 2025</a:t>
              </a:r>
              <a:endParaRPr lang="en-US" altLang="zh-CN" sz="900">
                <a:solidFill>
                  <a:schemeClr val="tx1"/>
                </a:solidFill>
                <a:latin typeface="Times New Roman" panose="02020603050405020304" pitchFamily="18" charset="0"/>
                <a:ea typeface="微软雅黑" panose="020B0503020204020204" charset="-122"/>
                <a:cs typeface="微软雅黑" panose="020B0503020204020204" charset="-122"/>
              </a:endParaRPr>
            </a:p>
            <a:p>
              <a:pPr indent="0" algn="ctr" fontAlgn="auto">
                <a:spcBef>
                  <a:spcPts val="600"/>
                </a:spcBef>
              </a:pPr>
              <a:endParaRPr lang="en-US" altLang="zh-CN" sz="900">
                <a:solidFill>
                  <a:schemeClr val="tx1"/>
                </a:solidFill>
                <a:latin typeface="Times New Roman" panose="02020603050405020304" pitchFamily="18" charset="0"/>
                <a:ea typeface="微软雅黑" panose="020B0503020204020204" charset="-122"/>
                <a:cs typeface="微软雅黑" panose="020B0503020204020204" charset="-122"/>
              </a:endParaRPr>
            </a:p>
          </p:txBody>
        </p:sp>
      </p:grpSp>
      <p:grpSp>
        <p:nvGrpSpPr>
          <p:cNvPr id="81" name="组合 80"/>
          <p:cNvGrpSpPr/>
          <p:nvPr/>
        </p:nvGrpSpPr>
        <p:grpSpPr>
          <a:xfrm>
            <a:off x="10152380" y="2210435"/>
            <a:ext cx="1259840" cy="1403350"/>
            <a:chOff x="15506" y="3481"/>
            <a:chExt cx="1984" cy="2210"/>
          </a:xfrm>
        </p:grpSpPr>
        <p:sp>
          <p:nvSpPr>
            <p:cNvPr id="51" name="圆角矩形 50"/>
            <p:cNvSpPr/>
            <p:nvPr/>
          </p:nvSpPr>
          <p:spPr>
            <a:xfrm>
              <a:off x="15506" y="3481"/>
              <a:ext cx="1984" cy="2211"/>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6"/>
              </p:custDataLst>
            </p:nvPr>
          </p:nvSpPr>
          <p:spPr>
            <a:xfrm>
              <a:off x="15506" y="3511"/>
              <a:ext cx="1984" cy="628"/>
            </a:xfrm>
            <a:prstGeom prst="rect">
              <a:avLst/>
            </a:prstGeom>
            <a:noFill/>
          </p:spPr>
          <p:txBody>
            <a:bodyPr wrap="square" rtlCol="0">
              <a:spAutoFit/>
            </a:bodyPr>
            <a:p>
              <a:pPr algn="ctr"/>
              <a:r>
                <a:rPr lang="en-US" sz="2000" b="1">
                  <a:solidFill>
                    <a:srgbClr val="2F4D92"/>
                  </a:solidFill>
                  <a:latin typeface="Times New Roman" panose="02020603050405020304" pitchFamily="18" charset="0"/>
                  <a:ea typeface="微软雅黑" panose="020B0503020204020204" charset="-122"/>
                </a:rPr>
                <a:t>44%</a:t>
              </a:r>
              <a:endParaRPr lang="en-US" sz="2000" b="1">
                <a:solidFill>
                  <a:srgbClr val="2F4D92"/>
                </a:solidFill>
                <a:latin typeface="Times New Roman" panose="02020603050405020304" pitchFamily="18" charset="0"/>
                <a:ea typeface="微软雅黑" panose="020B0503020204020204" charset="-122"/>
              </a:endParaRPr>
            </a:p>
          </p:txBody>
        </p:sp>
        <p:sp>
          <p:nvSpPr>
            <p:cNvPr id="16" name="文本框 15"/>
            <p:cNvSpPr txBox="1"/>
            <p:nvPr>
              <p:custDataLst>
                <p:tags r:id="rId7"/>
              </p:custDataLst>
            </p:nvPr>
          </p:nvSpPr>
          <p:spPr>
            <a:xfrm>
              <a:off x="15506" y="4210"/>
              <a:ext cx="1984" cy="1258"/>
            </a:xfrm>
            <a:prstGeom prst="rect">
              <a:avLst/>
            </a:prstGeom>
            <a:noFill/>
          </p:spPr>
          <p:txBody>
            <a:bodyPr wrap="square" lIns="46990" tIns="46990" rIns="46990" bIns="46990" rtlCol="0">
              <a:noAutofit/>
            </a:bodyPr>
            <a:p>
              <a:pPr indent="0" algn="ctr" fontAlgn="auto">
                <a:spcBef>
                  <a:spcPts val="600"/>
                </a:spcBef>
              </a:pPr>
              <a:r>
                <a:rPr lang="zh-CN" altLang="en-US" sz="900">
                  <a:solidFill>
                    <a:schemeClr val="tx1"/>
                  </a:solidFill>
                  <a:latin typeface="Times New Roman" panose="02020603050405020304" pitchFamily="18" charset="0"/>
                  <a:ea typeface="微软雅黑" panose="020B0503020204020204" charset="-122"/>
                  <a:cs typeface="微软雅黑" panose="020B0503020204020204" charset="-122"/>
                </a:rPr>
                <a:t>与自贸伙伴贸易额占外贸总额</a:t>
              </a:r>
              <a:endParaRPr lang="zh-CN" altLang="en-US" sz="900">
                <a:solidFill>
                  <a:schemeClr val="tx1"/>
                </a:solidFill>
                <a:latin typeface="Times New Roman" panose="02020603050405020304" pitchFamily="18" charset="0"/>
                <a:ea typeface="微软雅黑" panose="020B0503020204020204" charset="-122"/>
                <a:cs typeface="微软雅黑" panose="020B0503020204020204" charset="-122"/>
              </a:endParaRPr>
            </a:p>
            <a:p>
              <a:pPr indent="0" algn="ctr" fontAlgn="auto">
                <a:spcBef>
                  <a:spcPts val="600"/>
                </a:spcBef>
              </a:pPr>
              <a:r>
                <a:rPr lang="en-US" altLang="zh-CN" sz="900">
                  <a:solidFill>
                    <a:schemeClr val="tx1"/>
                  </a:solidFill>
                  <a:latin typeface="Times New Roman" panose="02020603050405020304" pitchFamily="18" charset="0"/>
                  <a:ea typeface="微软雅黑" panose="020B0503020204020204" charset="-122"/>
                  <a:cs typeface="微软雅黑" panose="020B0503020204020204" charset="-122"/>
                </a:rPr>
                <a:t>Proportion of Trade Volume with FTA  Partners </a:t>
              </a:r>
              <a:endParaRPr lang="en-US" altLang="zh-CN" sz="900">
                <a:solidFill>
                  <a:schemeClr val="tx1"/>
                </a:solidFill>
                <a:latin typeface="Times New Roman" panose="02020603050405020304" pitchFamily="18" charset="0"/>
                <a:ea typeface="微软雅黑" panose="020B0503020204020204" charset="-122"/>
                <a:cs typeface="微软雅黑" panose="020B0503020204020204" charset="-122"/>
              </a:endParaRPr>
            </a:p>
          </p:txBody>
        </p:sp>
      </p:grpSp>
      <p:sp>
        <p:nvSpPr>
          <p:cNvPr id="8" name="圆角矩形 7"/>
          <p:cNvSpPr/>
          <p:nvPr/>
        </p:nvSpPr>
        <p:spPr>
          <a:xfrm>
            <a:off x="1155065" y="4904105"/>
            <a:ext cx="1259840" cy="1394460"/>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8"/>
            </p:custDataLst>
          </p:nvPr>
        </p:nvSpPr>
        <p:spPr>
          <a:xfrm>
            <a:off x="1155065" y="4928235"/>
            <a:ext cx="1242060" cy="398780"/>
          </a:xfrm>
          <a:prstGeom prst="rect">
            <a:avLst/>
          </a:prstGeom>
          <a:noFill/>
        </p:spPr>
        <p:txBody>
          <a:bodyPr wrap="square" rtlCol="0">
            <a:spAutoFit/>
          </a:bodyPr>
          <a:p>
            <a:pPr algn="ctr"/>
            <a:r>
              <a:rPr lang="en-US" sz="2000" b="1">
                <a:solidFill>
                  <a:srgbClr val="2F4D92"/>
                </a:solidFill>
                <a:latin typeface="Times New Roman" panose="02020603050405020304" pitchFamily="18" charset="0"/>
                <a:ea typeface="微软雅黑" panose="020B0503020204020204" charset="-122"/>
                <a:cs typeface="Times New Roman" panose="02020603050405020304" pitchFamily="18" charset="0"/>
              </a:rPr>
              <a:t>60%</a:t>
            </a:r>
            <a:endParaRPr lang="en-US" sz="2000"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0" name="文本框 19"/>
          <p:cNvSpPr txBox="1"/>
          <p:nvPr>
            <p:custDataLst>
              <p:tags r:id="rId9"/>
            </p:custDataLst>
          </p:nvPr>
        </p:nvSpPr>
        <p:spPr>
          <a:xfrm>
            <a:off x="1155065" y="5387975"/>
            <a:ext cx="1259205" cy="737235"/>
          </a:xfrm>
          <a:prstGeom prst="rect">
            <a:avLst/>
          </a:prstGeom>
          <a:noFill/>
        </p:spPr>
        <p:txBody>
          <a:bodyPr wrap="square" rtlCol="0">
            <a:noAutofit/>
          </a:bodyPr>
          <a:p>
            <a:pPr indent="0" algn="ctr" fontAlgn="auto">
              <a:lnSpc>
                <a:spcPct val="110000"/>
              </a:lnSpc>
              <a:spcBef>
                <a:spcPts val="600"/>
              </a:spcBef>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人工智能专利</a:t>
            </a:r>
            <a:b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b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持有量占比</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ctr" fontAlgn="auto">
              <a:lnSpc>
                <a:spcPct val="110000"/>
              </a:lnSpc>
              <a:spcBef>
                <a:spcPts val="600"/>
              </a:spcBef>
            </a:pP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Share of AI Patent Holdings</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17" name="圆角矩形 16"/>
          <p:cNvSpPr/>
          <p:nvPr/>
        </p:nvSpPr>
        <p:spPr>
          <a:xfrm>
            <a:off x="2684780" y="4904105"/>
            <a:ext cx="1259840" cy="1394460"/>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10"/>
            </p:custDataLst>
          </p:nvPr>
        </p:nvSpPr>
        <p:spPr>
          <a:xfrm>
            <a:off x="2684780" y="4928235"/>
            <a:ext cx="1259840" cy="398780"/>
          </a:xfrm>
          <a:prstGeom prst="rect">
            <a:avLst/>
          </a:prstGeom>
          <a:noFill/>
        </p:spPr>
        <p:txBody>
          <a:bodyPr wrap="square" rtlCol="0">
            <a:spAutoFit/>
          </a:bodyPr>
          <a:p>
            <a:pPr lvl="0" algn="ctr">
              <a:buClrTx/>
              <a:buSzTx/>
              <a:buFontTx/>
            </a:pPr>
            <a:r>
              <a:rPr lang="en-US" sz="2000" b="1">
                <a:solidFill>
                  <a:srgbClr val="2F4D92"/>
                </a:solidFill>
                <a:latin typeface="Times New Roman" panose="02020603050405020304" pitchFamily="18" charset="0"/>
                <a:ea typeface="微软雅黑" panose="020B0503020204020204" charset="-122"/>
                <a:cs typeface="Times New Roman" panose="02020603050405020304" pitchFamily="18" charset="0"/>
                <a:sym typeface="+mn-ea"/>
              </a:rPr>
              <a:t>85.4%</a:t>
            </a:r>
            <a:endParaRPr lang="en-US" sz="2000" b="1">
              <a:solidFill>
                <a:srgbClr val="2F4D9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2" name="文本框 21"/>
          <p:cNvSpPr txBox="1"/>
          <p:nvPr>
            <p:custDataLst>
              <p:tags r:id="rId11"/>
            </p:custDataLst>
          </p:nvPr>
        </p:nvSpPr>
        <p:spPr>
          <a:xfrm>
            <a:off x="2684780" y="5260340"/>
            <a:ext cx="1259840" cy="726440"/>
          </a:xfrm>
          <a:prstGeom prst="rect">
            <a:avLst/>
          </a:prstGeom>
          <a:noFill/>
        </p:spPr>
        <p:txBody>
          <a:bodyPr wrap="square" lIns="46990" tIns="46990" rIns="46990" bIns="46990" rtlCol="0">
            <a:noAutofit/>
          </a:bodyPr>
          <a:p>
            <a:pPr indent="0" algn="ctr" fontAlgn="auto">
              <a:lnSpc>
                <a:spcPct val="110000"/>
              </a:lnSpc>
              <a:spcBef>
                <a:spcPts val="300"/>
              </a:spcBef>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重点工业企业数字化研发设计工具普及率</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ctr" fontAlgn="auto">
              <a:lnSpc>
                <a:spcPct val="110000"/>
              </a:lnSpc>
              <a:spcBef>
                <a:spcPts val="300"/>
              </a:spcBef>
            </a:pP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Penetration Rate of Digital R&amp;D and Design Tools in Key Industrial Enterprises</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18" name="圆角矩形 17"/>
          <p:cNvSpPr/>
          <p:nvPr/>
        </p:nvSpPr>
        <p:spPr>
          <a:xfrm>
            <a:off x="4214495" y="4904105"/>
            <a:ext cx="1259205" cy="1394460"/>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custDataLst>
              <p:tags r:id="rId12"/>
            </p:custDataLst>
          </p:nvPr>
        </p:nvSpPr>
        <p:spPr>
          <a:xfrm>
            <a:off x="4215765" y="4939030"/>
            <a:ext cx="1259205" cy="398780"/>
          </a:xfrm>
          <a:prstGeom prst="rect">
            <a:avLst/>
          </a:prstGeom>
          <a:noFill/>
        </p:spPr>
        <p:txBody>
          <a:bodyPr wrap="square" rtlCol="0">
            <a:spAutoFit/>
          </a:bodyPr>
          <a:p>
            <a:pPr algn="ctr"/>
            <a:r>
              <a:rPr lang="en-US" sz="2000" b="1">
                <a:solidFill>
                  <a:srgbClr val="2F4D92"/>
                </a:solidFill>
                <a:latin typeface="Times New Roman" panose="02020603050405020304" pitchFamily="18" charset="0"/>
                <a:ea typeface="微软雅黑" panose="020B0503020204020204" charset="-122"/>
                <a:cs typeface="Times New Roman" panose="02020603050405020304" pitchFamily="18" charset="0"/>
              </a:rPr>
              <a:t>68.5%</a:t>
            </a:r>
            <a:endParaRPr lang="en-US" sz="2000" b="1">
              <a:solidFill>
                <a:srgbClr val="2F4D92"/>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4" name="文本框 33"/>
          <p:cNvSpPr txBox="1"/>
          <p:nvPr>
            <p:custDataLst>
              <p:tags r:id="rId13"/>
            </p:custDataLst>
          </p:nvPr>
        </p:nvSpPr>
        <p:spPr>
          <a:xfrm>
            <a:off x="4219575" y="5398770"/>
            <a:ext cx="1254125" cy="640715"/>
          </a:xfrm>
          <a:prstGeom prst="rect">
            <a:avLst/>
          </a:prstGeom>
          <a:noFill/>
        </p:spPr>
        <p:txBody>
          <a:bodyPr wrap="square" lIns="46990" tIns="46990" rIns="46990" bIns="46990" rtlCol="0">
            <a:noAutofit/>
          </a:bodyPr>
          <a:p>
            <a:pPr indent="0" algn="ctr" fontAlgn="auto">
              <a:lnSpc>
                <a:spcPct val="110000"/>
              </a:lnSpc>
              <a:spcBef>
                <a:spcPts val="600"/>
              </a:spcBef>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关键工序数控化率</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ctr" fontAlgn="auto">
              <a:lnSpc>
                <a:spcPct val="110000"/>
              </a:lnSpc>
              <a:spcBef>
                <a:spcPts val="600"/>
              </a:spcBef>
            </a:pP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Numerical Control (NC) Rate of Key Production Processes</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38" name="文本框 37"/>
          <p:cNvSpPr txBox="1"/>
          <p:nvPr>
            <p:custDataLst>
              <p:tags r:id="rId14"/>
            </p:custDataLst>
          </p:nvPr>
        </p:nvSpPr>
        <p:spPr>
          <a:xfrm>
            <a:off x="7092315" y="4305935"/>
            <a:ext cx="4320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rtlCol="0" anchor="ctr" anchorCtr="0">
            <a:noAutofit/>
          </a:bodyPr>
          <a:p>
            <a:pPr lvl="0" algn="ctr">
              <a:buClrTx/>
              <a:buSzTx/>
              <a:buFontTx/>
            </a:pPr>
            <a:r>
              <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sym typeface="+mn-ea"/>
              </a:rPr>
              <a:t>人民币跨境支付系统（CIPS）更加便捷</a:t>
            </a:r>
            <a:endPar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sym typeface="+mn-ea"/>
            </a:endParaRPr>
          </a:p>
          <a:p>
            <a:pPr lvl="0" algn="ctr">
              <a:buClrTx/>
              <a:buSzTx/>
              <a:buFontTx/>
            </a:pPr>
            <a:r>
              <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sym typeface="+mn-ea"/>
              </a:rPr>
              <a:t>CIPS Has Become More Convenient</a:t>
            </a:r>
            <a:endPar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2" name="圆角矩形 51"/>
          <p:cNvSpPr/>
          <p:nvPr/>
        </p:nvSpPr>
        <p:spPr>
          <a:xfrm>
            <a:off x="7091680" y="4904105"/>
            <a:ext cx="1836420" cy="1403985"/>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custDataLst>
              <p:tags r:id="rId15"/>
            </p:custDataLst>
          </p:nvPr>
        </p:nvSpPr>
        <p:spPr>
          <a:xfrm>
            <a:off x="7091680" y="4972050"/>
            <a:ext cx="1836420" cy="398780"/>
          </a:xfrm>
          <a:prstGeom prst="rect">
            <a:avLst/>
          </a:prstGeom>
          <a:noFill/>
        </p:spPr>
        <p:txBody>
          <a:bodyPr wrap="square" rtlCol="0">
            <a:spAutoFit/>
          </a:bodyPr>
          <a:p>
            <a:pPr algn="ctr"/>
            <a:r>
              <a:rPr lang="zh-CN" altLang="en-US" sz="2000" b="1">
                <a:solidFill>
                  <a:srgbClr val="2F4D92"/>
                </a:solidFill>
                <a:uFillTx/>
                <a:latin typeface="Times New Roman" panose="02020603050405020304" pitchFamily="18" charset="0"/>
                <a:ea typeface="微软雅黑" panose="020B0503020204020204" charset="-122"/>
              </a:rPr>
              <a:t>844.19</a:t>
            </a:r>
            <a:r>
              <a:rPr lang="zh-CN" altLang="en-US" b="1">
                <a:solidFill>
                  <a:srgbClr val="2F4D92"/>
                </a:solidFill>
                <a:uFillTx/>
                <a:latin typeface="Times New Roman" panose="02020603050405020304" pitchFamily="18" charset="0"/>
                <a:ea typeface="微软雅黑" panose="020B0503020204020204" charset="-122"/>
              </a:rPr>
              <a:t>万笔</a:t>
            </a:r>
            <a:endParaRPr lang="zh-CN" altLang="en-US" b="1">
              <a:solidFill>
                <a:srgbClr val="2F4D92"/>
              </a:solidFill>
              <a:uFillTx/>
              <a:latin typeface="Times New Roman" panose="02020603050405020304" pitchFamily="18" charset="0"/>
              <a:ea typeface="微软雅黑" panose="020B0503020204020204" charset="-122"/>
            </a:endParaRPr>
          </a:p>
        </p:txBody>
      </p:sp>
      <p:sp>
        <p:nvSpPr>
          <p:cNvPr id="39" name="文本框 38"/>
          <p:cNvSpPr txBox="1"/>
          <p:nvPr>
            <p:custDataLst>
              <p:tags r:id="rId16"/>
            </p:custDataLst>
          </p:nvPr>
        </p:nvSpPr>
        <p:spPr>
          <a:xfrm>
            <a:off x="7091680" y="5356225"/>
            <a:ext cx="1836420" cy="844550"/>
          </a:xfrm>
          <a:prstGeom prst="rect">
            <a:avLst/>
          </a:prstGeom>
          <a:noFill/>
        </p:spPr>
        <p:txBody>
          <a:bodyPr wrap="square" rtlCol="0" anchor="ctr" anchorCtr="0">
            <a:noAutofit/>
          </a:bodyPr>
          <a:p>
            <a:pPr algn="ctr">
              <a:lnSpc>
                <a:spcPct val="130000"/>
              </a:lnSpc>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处理业务总数</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lnSpc>
                <a:spcPct val="130000"/>
              </a:lnSpc>
            </a:pP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Total Number of</a:t>
            </a:r>
            <a:b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b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Transactions Processed</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53" name="圆角矩形 52"/>
          <p:cNvSpPr/>
          <p:nvPr/>
        </p:nvSpPr>
        <p:spPr>
          <a:xfrm>
            <a:off x="9575800" y="4904105"/>
            <a:ext cx="1836420" cy="1403985"/>
          </a:xfrm>
          <a:prstGeom prst="roundRect">
            <a:avLst>
              <a:gd name="adj" fmla="val 13708"/>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文本框 41"/>
          <p:cNvSpPr txBox="1"/>
          <p:nvPr>
            <p:custDataLst>
              <p:tags r:id="rId17"/>
            </p:custDataLst>
          </p:nvPr>
        </p:nvSpPr>
        <p:spPr>
          <a:xfrm>
            <a:off x="9575800" y="4985385"/>
            <a:ext cx="1836420" cy="398780"/>
          </a:xfrm>
          <a:prstGeom prst="rect">
            <a:avLst/>
          </a:prstGeom>
          <a:noFill/>
        </p:spPr>
        <p:txBody>
          <a:bodyPr wrap="square" rtlCol="0">
            <a:spAutoFit/>
          </a:bodyPr>
          <a:p>
            <a:pPr algn="ctr"/>
            <a:r>
              <a:rPr lang="zh-CN" altLang="en-US" sz="2000" b="1">
                <a:solidFill>
                  <a:srgbClr val="2F4D92"/>
                </a:solidFill>
                <a:uFillTx/>
                <a:latin typeface="Times New Roman" panose="02020603050405020304" pitchFamily="18" charset="0"/>
                <a:ea typeface="微软雅黑" panose="020B0503020204020204" charset="-122"/>
              </a:rPr>
              <a:t>180.15</a:t>
            </a:r>
            <a:r>
              <a:rPr lang="zh-CN" altLang="en-US" b="1">
                <a:solidFill>
                  <a:srgbClr val="2F4D92"/>
                </a:solidFill>
                <a:uFillTx/>
                <a:latin typeface="Times New Roman" panose="02020603050405020304" pitchFamily="18" charset="0"/>
                <a:ea typeface="微软雅黑" panose="020B0503020204020204" charset="-122"/>
              </a:rPr>
              <a:t>万亿元</a:t>
            </a:r>
            <a:endParaRPr lang="zh-CN" altLang="en-US" b="1">
              <a:solidFill>
                <a:srgbClr val="2F4D92"/>
              </a:solidFill>
              <a:uFillTx/>
              <a:latin typeface="Times New Roman" panose="02020603050405020304" pitchFamily="18" charset="0"/>
              <a:ea typeface="微软雅黑" panose="020B0503020204020204" charset="-122"/>
            </a:endParaRPr>
          </a:p>
        </p:txBody>
      </p:sp>
      <p:sp>
        <p:nvSpPr>
          <p:cNvPr id="47" name="文本框 46"/>
          <p:cNvSpPr txBox="1"/>
          <p:nvPr>
            <p:custDataLst>
              <p:tags r:id="rId18"/>
            </p:custDataLst>
          </p:nvPr>
        </p:nvSpPr>
        <p:spPr>
          <a:xfrm>
            <a:off x="9575800" y="5349240"/>
            <a:ext cx="1836420" cy="851535"/>
          </a:xfrm>
          <a:prstGeom prst="rect">
            <a:avLst/>
          </a:prstGeom>
          <a:noFill/>
        </p:spPr>
        <p:txBody>
          <a:bodyPr wrap="square" rtlCol="0" anchor="ctr" anchorCtr="0">
            <a:noAutofit/>
          </a:bodyPr>
          <a:p>
            <a:pPr algn="ctr">
              <a:lnSpc>
                <a:spcPct val="130000"/>
              </a:lnSpc>
            </a:pPr>
            <a:r>
              <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rPr>
              <a:t>金额总计</a:t>
            </a:r>
            <a:endParaRPr lang="zh-CN" altLang="en-US" sz="9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algn="ctr">
              <a:lnSpc>
                <a:spcPct val="130000"/>
              </a:lnSpc>
            </a:pP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Total Amount</a:t>
            </a:r>
            <a:b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br>
            <a:r>
              <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rPr>
              <a:t> (in Value)</a:t>
            </a:r>
            <a:endParaRPr lang="en-US" altLang="zh-CN" sz="9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43" name="文本框 42"/>
          <p:cNvSpPr txBox="1"/>
          <p:nvPr/>
        </p:nvSpPr>
        <p:spPr>
          <a:xfrm>
            <a:off x="1154970" y="1463040"/>
            <a:ext cx="4320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rPr>
              <a:t>完善基础设施网络</a:t>
            </a:r>
            <a:endPar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rPr>
              <a:t>Improve the Infrastructure Network</a:t>
            </a:r>
            <a:endPar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4" name="文本框 43"/>
          <p:cNvSpPr txBox="1"/>
          <p:nvPr/>
        </p:nvSpPr>
        <p:spPr>
          <a:xfrm>
            <a:off x="1154970" y="4305935"/>
            <a:ext cx="4320000" cy="5040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0B358B"/>
                </a:solidFill>
              </a14:hiddenFill>
            </a:ext>
          </a:extLst>
        </p:spPr>
        <p:txBody>
          <a:bodyPr wrap="square" anchor="ctr" anchorCtr="0">
            <a:noAutofit/>
          </a:bodyPr>
          <a:p>
            <a:pPr algn="ctr"/>
            <a:r>
              <a:rPr lang="zh-CN" altLang="en-US" sz="1400" b="1" dirty="0">
                <a:solidFill>
                  <a:srgbClr val="1148A3"/>
                </a:solidFill>
                <a:latin typeface="微软雅黑" panose="020B0503020204020204" charset="-122"/>
                <a:ea typeface="微软雅黑" panose="020B0503020204020204" charset="-122"/>
                <a:cs typeface="+mn-ea"/>
                <a:sym typeface="+mn-ea"/>
              </a:rPr>
              <a:t>建设科创高地</a:t>
            </a:r>
            <a:endParaRPr lang="zh-CN" altLang="en-US" sz="14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a:solidFill>
                  <a:srgbClr val="0B358B"/>
                </a:solidFill>
                <a:latin typeface="Times New Roman" panose="02020603050405020304" pitchFamily="18" charset="0"/>
                <a:cs typeface="Times New Roman" panose="02020603050405020304" pitchFamily="18" charset="0"/>
                <a:sym typeface="+mn-ea"/>
              </a:rPr>
              <a:t>Build Sci-tech Innovation Hubs</a:t>
            </a:r>
            <a:endParaRPr lang="en-US" altLang="zh-CN" sz="1200" b="1" dirty="0">
              <a:solidFill>
                <a:srgbClr val="1148A3"/>
              </a:solidFill>
              <a:effectLst/>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5" name="组合 4"/>
          <p:cNvGrpSpPr/>
          <p:nvPr/>
        </p:nvGrpSpPr>
        <p:grpSpPr>
          <a:xfrm>
            <a:off x="5518150" y="3187065"/>
            <a:ext cx="1512000" cy="1512000"/>
            <a:chOff x="8803" y="5443"/>
            <a:chExt cx="2154" cy="2154"/>
          </a:xfrm>
        </p:grpSpPr>
        <p:grpSp>
          <p:nvGrpSpPr>
            <p:cNvPr id="56" name="组合 55"/>
            <p:cNvGrpSpPr/>
            <p:nvPr>
              <p:custDataLst>
                <p:tags r:id="rId19"/>
              </p:custDataLst>
            </p:nvPr>
          </p:nvGrpSpPr>
          <p:grpSpPr>
            <a:xfrm rot="2700000">
              <a:off x="8803" y="5443"/>
              <a:ext cx="2155" cy="2154"/>
              <a:chOff x="7210" y="4175"/>
              <a:chExt cx="4759" cy="4896"/>
            </a:xfrm>
          </p:grpSpPr>
          <p:sp>
            <p:nvSpPr>
              <p:cNvPr id="57" name="任意多边形 56"/>
              <p:cNvSpPr/>
              <p:nvPr>
                <p:custDataLst>
                  <p:tags r:id="rId20"/>
                </p:custDataLst>
              </p:nvPr>
            </p:nvSpPr>
            <p:spPr>
              <a:xfrm>
                <a:off x="10447" y="5824"/>
                <a:ext cx="1523" cy="1697"/>
              </a:xfrm>
              <a:custGeom>
                <a:avLst/>
                <a:gdLst/>
                <a:ahLst/>
                <a:cxnLst>
                  <a:cxn ang="3">
                    <a:pos x="hc" y="t"/>
                  </a:cxn>
                  <a:cxn ang="cd2">
                    <a:pos x="l" y="vc"/>
                  </a:cxn>
                  <a:cxn ang="cd4">
                    <a:pos x="hc" y="b"/>
                  </a:cxn>
                  <a:cxn ang="0">
                    <a:pos x="r" y="vc"/>
                  </a:cxn>
                </a:cxnLst>
                <a:rect l="l" t="t" r="r" b="b"/>
                <a:pathLst>
                  <a:path w="1607" h="1790">
                    <a:moveTo>
                      <a:pt x="207" y="0"/>
                    </a:moveTo>
                    <a:cubicBezTo>
                      <a:pt x="243" y="-1"/>
                      <a:pt x="280" y="8"/>
                      <a:pt x="315" y="28"/>
                    </a:cubicBezTo>
                    <a:lnTo>
                      <a:pt x="1502" y="713"/>
                    </a:lnTo>
                    <a:cubicBezTo>
                      <a:pt x="1642" y="794"/>
                      <a:pt x="1642" y="996"/>
                      <a:pt x="1502" y="1077"/>
                    </a:cubicBezTo>
                    <a:lnTo>
                      <a:pt x="315" y="1762"/>
                    </a:lnTo>
                    <a:cubicBezTo>
                      <a:pt x="175" y="1842"/>
                      <a:pt x="0" y="1741"/>
                      <a:pt x="0" y="1580"/>
                    </a:cubicBezTo>
                    <a:lnTo>
                      <a:pt x="0" y="1551"/>
                    </a:lnTo>
                    <a:lnTo>
                      <a:pt x="214" y="896"/>
                    </a:lnTo>
                    <a:lnTo>
                      <a:pt x="0" y="241"/>
                    </a:lnTo>
                    <a:lnTo>
                      <a:pt x="0" y="210"/>
                    </a:lnTo>
                    <a:cubicBezTo>
                      <a:pt x="0" y="89"/>
                      <a:pt x="98" y="2"/>
                      <a:pt x="207" y="0"/>
                    </a:cubicBezTo>
                    <a:close/>
                  </a:path>
                </a:pathLst>
              </a:custGeom>
              <a:gradFill>
                <a:gsLst>
                  <a:gs pos="0">
                    <a:srgbClr val="0462C2"/>
                  </a:gs>
                  <a:gs pos="99999">
                    <a:schemeClr val="accent1">
                      <a:lumMod val="60000"/>
                      <a:lumOff val="40000"/>
                      <a:alpha val="100000"/>
                    </a:schemeClr>
                  </a:gs>
                </a:gsLst>
                <a:lin ang="2700000" scaled="1"/>
              </a:gradFill>
              <a:ln w="3237" cap="flat">
                <a:noFill/>
                <a:prstDash val="solid"/>
                <a:miter/>
              </a:ln>
            </p:spPr>
            <p:txBody>
              <a:bodyPr wrap="non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lang="en-US" altLang="zh-CN" b="1">
                  <a:solidFill>
                    <a:srgbClr val="FFFFFF"/>
                  </a:solidFill>
                  <a:latin typeface="+mn-ea"/>
                  <a:cs typeface="+mn-ea"/>
                  <a:sym typeface="+mn-ea"/>
                </a:endParaRPr>
              </a:p>
            </p:txBody>
          </p:sp>
          <p:sp>
            <p:nvSpPr>
              <p:cNvPr id="58" name="任意多边形 57"/>
              <p:cNvSpPr/>
              <p:nvPr>
                <p:custDataLst>
                  <p:tags r:id="rId21"/>
                </p:custDataLst>
              </p:nvPr>
            </p:nvSpPr>
            <p:spPr>
              <a:xfrm>
                <a:off x="8758" y="7549"/>
                <a:ext cx="1697" cy="1523"/>
              </a:xfrm>
              <a:custGeom>
                <a:avLst/>
                <a:gdLst/>
                <a:ahLst/>
                <a:cxnLst>
                  <a:cxn ang="3">
                    <a:pos x="hc" y="t"/>
                  </a:cxn>
                  <a:cxn ang="cd2">
                    <a:pos x="l" y="vc"/>
                  </a:cxn>
                  <a:cxn ang="cd4">
                    <a:pos x="hc" y="b"/>
                  </a:cxn>
                  <a:cxn ang="0">
                    <a:pos x="r" y="vc"/>
                  </a:cxn>
                </a:cxnLst>
                <a:rect l="l" t="t" r="r" b="b"/>
                <a:pathLst>
                  <a:path w="1790" h="1606">
                    <a:moveTo>
                      <a:pt x="210" y="0"/>
                    </a:moveTo>
                    <a:lnTo>
                      <a:pt x="239" y="0"/>
                    </a:lnTo>
                    <a:lnTo>
                      <a:pt x="894" y="213"/>
                    </a:lnTo>
                    <a:lnTo>
                      <a:pt x="1549" y="0"/>
                    </a:lnTo>
                    <a:lnTo>
                      <a:pt x="1580" y="0"/>
                    </a:lnTo>
                    <a:cubicBezTo>
                      <a:pt x="1741" y="0"/>
                      <a:pt x="1842" y="175"/>
                      <a:pt x="1762" y="315"/>
                    </a:cubicBezTo>
                    <a:lnTo>
                      <a:pt x="1077" y="1501"/>
                    </a:lnTo>
                    <a:cubicBezTo>
                      <a:pt x="996" y="1641"/>
                      <a:pt x="794" y="1641"/>
                      <a:pt x="713" y="1501"/>
                    </a:cubicBezTo>
                    <a:lnTo>
                      <a:pt x="28" y="315"/>
                    </a:lnTo>
                    <a:cubicBezTo>
                      <a:pt x="-52" y="175"/>
                      <a:pt x="49" y="0"/>
                      <a:pt x="210" y="0"/>
                    </a:cubicBezTo>
                    <a:close/>
                  </a:path>
                </a:pathLst>
              </a:custGeom>
              <a:gradFill>
                <a:gsLst>
                  <a:gs pos="0">
                    <a:srgbClr val="0462C2"/>
                  </a:gs>
                  <a:gs pos="99999">
                    <a:schemeClr val="accent1">
                      <a:lumMod val="60000"/>
                      <a:lumOff val="40000"/>
                      <a:alpha val="100000"/>
                    </a:schemeClr>
                  </a:gs>
                </a:gsLst>
                <a:lin ang="2700000" scaled="1"/>
              </a:gradFill>
              <a:ln w="3200" cap="flat">
                <a:noFill/>
                <a:prstDash val="solid"/>
                <a:miter/>
              </a:ln>
            </p:spPr>
            <p:txBody>
              <a:bodyPr wrap="non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lang="en-US" altLang="zh-CN" b="1">
                  <a:solidFill>
                    <a:srgbClr val="FFFFFF"/>
                  </a:solidFill>
                  <a:latin typeface="+mn-ea"/>
                  <a:cs typeface="+mn-ea"/>
                  <a:sym typeface="+mn-ea"/>
                </a:endParaRPr>
              </a:p>
            </p:txBody>
          </p:sp>
          <p:sp>
            <p:nvSpPr>
              <p:cNvPr id="59" name="任意多边形 58"/>
              <p:cNvSpPr/>
              <p:nvPr>
                <p:custDataLst>
                  <p:tags r:id="rId22"/>
                </p:custDataLst>
              </p:nvPr>
            </p:nvSpPr>
            <p:spPr>
              <a:xfrm>
                <a:off x="7210" y="5821"/>
                <a:ext cx="1523" cy="1698"/>
              </a:xfrm>
              <a:custGeom>
                <a:avLst/>
                <a:gdLst/>
                <a:ahLst/>
                <a:cxnLst>
                  <a:cxn ang="3">
                    <a:pos x="hc" y="t"/>
                  </a:cxn>
                  <a:cxn ang="cd2">
                    <a:pos x="l" y="vc"/>
                  </a:cxn>
                  <a:cxn ang="cd4">
                    <a:pos x="hc" y="b"/>
                  </a:cxn>
                  <a:cxn ang="0">
                    <a:pos x="r" y="vc"/>
                  </a:cxn>
                </a:cxnLst>
                <a:rect l="l" t="t" r="r" b="b"/>
                <a:pathLst>
                  <a:path w="1606" h="1791">
                    <a:moveTo>
                      <a:pt x="1399" y="0"/>
                    </a:moveTo>
                    <a:cubicBezTo>
                      <a:pt x="1508" y="2"/>
                      <a:pt x="1606" y="89"/>
                      <a:pt x="1606" y="210"/>
                    </a:cubicBezTo>
                    <a:lnTo>
                      <a:pt x="1606" y="239"/>
                    </a:lnTo>
                    <a:lnTo>
                      <a:pt x="1393" y="894"/>
                    </a:lnTo>
                    <a:lnTo>
                      <a:pt x="1606" y="1550"/>
                    </a:lnTo>
                    <a:lnTo>
                      <a:pt x="1606" y="1581"/>
                    </a:lnTo>
                    <a:cubicBezTo>
                      <a:pt x="1606" y="1742"/>
                      <a:pt x="1431" y="1843"/>
                      <a:pt x="1291" y="1763"/>
                    </a:cubicBezTo>
                    <a:lnTo>
                      <a:pt x="105" y="1077"/>
                    </a:lnTo>
                    <a:cubicBezTo>
                      <a:pt x="-35" y="997"/>
                      <a:pt x="-35" y="794"/>
                      <a:pt x="105" y="714"/>
                    </a:cubicBezTo>
                    <a:lnTo>
                      <a:pt x="1291" y="28"/>
                    </a:lnTo>
                    <a:cubicBezTo>
                      <a:pt x="1326" y="8"/>
                      <a:pt x="1363" y="-1"/>
                      <a:pt x="1399" y="0"/>
                    </a:cubicBezTo>
                    <a:close/>
                  </a:path>
                </a:pathLst>
              </a:custGeom>
              <a:gradFill>
                <a:gsLst>
                  <a:gs pos="0">
                    <a:srgbClr val="0462C2"/>
                  </a:gs>
                  <a:gs pos="99999">
                    <a:schemeClr val="accent1">
                      <a:lumMod val="60000"/>
                      <a:lumOff val="40000"/>
                      <a:alpha val="100000"/>
                    </a:schemeClr>
                  </a:gs>
                </a:gsLst>
                <a:lin ang="2700000" scaled="1"/>
              </a:gradFill>
              <a:ln w="3200" cap="flat">
                <a:noFill/>
                <a:prstDash val="solid"/>
                <a:miter/>
              </a:ln>
            </p:spPr>
            <p:txBody>
              <a:bodyPr wrap="non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endParaRPr lang="en-US" altLang="zh-CN" b="1">
                  <a:solidFill>
                    <a:srgbClr val="FFFFFF"/>
                  </a:solidFill>
                  <a:latin typeface="+mn-ea"/>
                  <a:cs typeface="+mn-ea"/>
                  <a:sym typeface="+mn-ea"/>
                </a:endParaRPr>
              </a:p>
            </p:txBody>
          </p:sp>
          <p:sp>
            <p:nvSpPr>
              <p:cNvPr id="60" name="图片 243" descr="减去顶层 4"/>
              <p:cNvSpPr/>
              <p:nvPr>
                <p:custDataLst>
                  <p:tags r:id="rId23"/>
                </p:custDataLst>
              </p:nvPr>
            </p:nvSpPr>
            <p:spPr>
              <a:xfrm>
                <a:off x="8758" y="4175"/>
                <a:ext cx="1697" cy="1524"/>
              </a:xfrm>
              <a:custGeom>
                <a:avLst/>
                <a:gdLst>
                  <a:gd name="connsiteX0" fmla="*/ 133474 w 1136445"/>
                  <a:gd name="connsiteY0" fmla="*/ 1020285 h 1020285"/>
                  <a:gd name="connsiteX1" fmla="*/ 18054 w 1136445"/>
                  <a:gd name="connsiteY1" fmla="*/ 820229 h 1020285"/>
                  <a:gd name="connsiteX2" fmla="*/ 452804 w 1136445"/>
                  <a:gd name="connsiteY2" fmla="*/ 66685 h 1020285"/>
                  <a:gd name="connsiteX3" fmla="*/ 683642 w 1136445"/>
                  <a:gd name="connsiteY3" fmla="*/ 66685 h 1020285"/>
                  <a:gd name="connsiteX4" fmla="*/ 1118391 w 1136445"/>
                  <a:gd name="connsiteY4" fmla="*/ 820229 h 1020285"/>
                  <a:gd name="connsiteX5" fmla="*/ 1002970 w 1136445"/>
                  <a:gd name="connsiteY5" fmla="*/ 1020285 h 1020285"/>
                  <a:gd name="connsiteX6" fmla="*/ 984964 w 1136445"/>
                  <a:gd name="connsiteY6" fmla="*/ 1020285 h 1020285"/>
                  <a:gd name="connsiteX7" fmla="*/ 569011 w 1136445"/>
                  <a:gd name="connsiteY7" fmla="*/ 884692 h 1020285"/>
                  <a:gd name="connsiteX8" fmla="*/ 153062 w 1136445"/>
                  <a:gd name="connsiteY8" fmla="*/ 1020285 h 1020285"/>
                  <a:gd name="connsiteX9" fmla="*/ 133474 w 1136445"/>
                  <a:gd name="connsiteY9" fmla="*/ 1020285 h 102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020285">
                    <a:moveTo>
                      <a:pt x="133474" y="1020285"/>
                    </a:moveTo>
                    <a:cubicBezTo>
                      <a:pt x="30879" y="1020285"/>
                      <a:pt x="-33243" y="909143"/>
                      <a:pt x="18054" y="820229"/>
                    </a:cubicBezTo>
                    <a:lnTo>
                      <a:pt x="452804" y="66685"/>
                    </a:lnTo>
                    <a:cubicBezTo>
                      <a:pt x="504102" y="-22228"/>
                      <a:pt x="632344" y="-22228"/>
                      <a:pt x="683642" y="66685"/>
                    </a:cubicBezTo>
                    <a:lnTo>
                      <a:pt x="1118391" y="820229"/>
                    </a:lnTo>
                    <a:cubicBezTo>
                      <a:pt x="1169689" y="909143"/>
                      <a:pt x="1105570" y="1020285"/>
                      <a:pt x="1002970" y="1020285"/>
                    </a:cubicBezTo>
                    <a:lnTo>
                      <a:pt x="984964" y="1020285"/>
                    </a:lnTo>
                    <a:lnTo>
                      <a:pt x="569011" y="884692"/>
                    </a:lnTo>
                    <a:lnTo>
                      <a:pt x="153062" y="1020285"/>
                    </a:lnTo>
                    <a:lnTo>
                      <a:pt x="133474" y="1020285"/>
                    </a:lnTo>
                    <a:close/>
                  </a:path>
                </a:pathLst>
              </a:custGeom>
              <a:gradFill>
                <a:gsLst>
                  <a:gs pos="0">
                    <a:srgbClr val="0462C2"/>
                  </a:gs>
                  <a:gs pos="99999">
                    <a:schemeClr val="accent1">
                      <a:lumMod val="60000"/>
                      <a:lumOff val="40000"/>
                      <a:alpha val="100000"/>
                    </a:schemeClr>
                  </a:gs>
                </a:gsLst>
                <a:lin ang="2700000" scaled="1"/>
              </a:gradFill>
              <a:ln w="3200" cap="flat">
                <a:noFill/>
                <a:prstDash val="solid"/>
                <a:miter/>
              </a:ln>
            </p:spPr>
            <p:txBody>
              <a:bodyPr wrap="none" rtlCol="0" anchor="ctr">
                <a:normAutofit/>
              </a:bodyPr>
              <a:lstStyle/>
              <a:p>
                <a:pPr lvl="0" algn="ctr">
                  <a:spcBef>
                    <a:spcPct val="0"/>
                  </a:spcBef>
                  <a:spcAft>
                    <a:spcPct val="0"/>
                  </a:spcAft>
                  <a:buClrTx/>
                  <a:buSzTx/>
                  <a:buFontTx/>
                </a:pPr>
                <a:endParaRPr lang="en-US" altLang="zh-CN" b="1">
                  <a:solidFill>
                    <a:srgbClr val="FFFFFF"/>
                  </a:solidFill>
                  <a:latin typeface="+mn-ea"/>
                  <a:cs typeface="+mn-ea"/>
                  <a:sym typeface="+mn-ea"/>
                </a:endParaRPr>
              </a:p>
            </p:txBody>
          </p:sp>
          <p:sp>
            <p:nvSpPr>
              <p:cNvPr id="61" name="图片 8" descr="圆形 2"/>
              <p:cNvSpPr/>
              <p:nvPr>
                <p:custDataLst>
                  <p:tags r:id="rId24"/>
                </p:custDataLst>
              </p:nvPr>
            </p:nvSpPr>
            <p:spPr>
              <a:xfrm>
                <a:off x="9605" y="7547"/>
                <a:ext cx="852" cy="413"/>
              </a:xfrm>
              <a:custGeom>
                <a:avLst/>
                <a:gdLst>
                  <a:gd name="connsiteX0" fmla="*/ 570865 w 570865"/>
                  <a:gd name="connsiteY0" fmla="*/ 138424 h 276854"/>
                  <a:gd name="connsiteX1" fmla="*/ 436015 w 570865"/>
                  <a:gd name="connsiteY1" fmla="*/ 276854 h 276854"/>
                  <a:gd name="connsiteX2" fmla="*/ 0 w 570865"/>
                  <a:gd name="connsiteY2" fmla="*/ 138424 h 276854"/>
                  <a:gd name="connsiteX3" fmla="*/ 434779 w 570865"/>
                  <a:gd name="connsiteY3" fmla="*/ 360 h 276854"/>
                  <a:gd name="connsiteX4" fmla="*/ 437296 w 570865"/>
                  <a:gd name="connsiteY4" fmla="*/ 0 h 276854"/>
                  <a:gd name="connsiteX5" fmla="*/ 570865 w 570865"/>
                  <a:gd name="connsiteY5" fmla="*/ 138424 h 2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65" h="276854">
                    <a:moveTo>
                      <a:pt x="570865" y="138424"/>
                    </a:moveTo>
                    <a:cubicBezTo>
                      <a:pt x="570865" y="214877"/>
                      <a:pt x="510492" y="276854"/>
                      <a:pt x="436015" y="276854"/>
                    </a:cubicBezTo>
                    <a:cubicBezTo>
                      <a:pt x="386365" y="276854"/>
                      <a:pt x="241026" y="230711"/>
                      <a:pt x="0" y="138424"/>
                    </a:cubicBezTo>
                    <a:cubicBezTo>
                      <a:pt x="243109" y="60237"/>
                      <a:pt x="388035" y="14215"/>
                      <a:pt x="434779" y="360"/>
                    </a:cubicBezTo>
                    <a:cubicBezTo>
                      <a:pt x="435597" y="117"/>
                      <a:pt x="436443" y="-8"/>
                      <a:pt x="437296" y="0"/>
                    </a:cubicBezTo>
                    <a:cubicBezTo>
                      <a:pt x="511183" y="707"/>
                      <a:pt x="570865" y="62411"/>
                      <a:pt x="570865" y="138424"/>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sym typeface="+mn-ea"/>
                </a:endParaRPr>
              </a:p>
            </p:txBody>
          </p:sp>
          <p:sp>
            <p:nvSpPr>
              <p:cNvPr id="62" name="图片 248" descr="圆形 2"/>
              <p:cNvSpPr/>
              <p:nvPr>
                <p:custDataLst>
                  <p:tags r:id="rId25"/>
                </p:custDataLst>
              </p:nvPr>
            </p:nvSpPr>
            <p:spPr>
              <a:xfrm rot="16200000">
                <a:off x="8104" y="6042"/>
                <a:ext cx="852" cy="413"/>
              </a:xfrm>
              <a:custGeom>
                <a:avLst/>
                <a:gdLst>
                  <a:gd name="connsiteX0" fmla="*/ 570865 w 570865"/>
                  <a:gd name="connsiteY0" fmla="*/ 138424 h 276854"/>
                  <a:gd name="connsiteX1" fmla="*/ 436015 w 570865"/>
                  <a:gd name="connsiteY1" fmla="*/ 276854 h 276854"/>
                  <a:gd name="connsiteX2" fmla="*/ 0 w 570865"/>
                  <a:gd name="connsiteY2" fmla="*/ 138424 h 276854"/>
                  <a:gd name="connsiteX3" fmla="*/ 434779 w 570865"/>
                  <a:gd name="connsiteY3" fmla="*/ 360 h 276854"/>
                  <a:gd name="connsiteX4" fmla="*/ 437296 w 570865"/>
                  <a:gd name="connsiteY4" fmla="*/ 0 h 276854"/>
                  <a:gd name="connsiteX5" fmla="*/ 570865 w 570865"/>
                  <a:gd name="connsiteY5" fmla="*/ 138424 h 2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65" h="276854">
                    <a:moveTo>
                      <a:pt x="570865" y="138424"/>
                    </a:moveTo>
                    <a:cubicBezTo>
                      <a:pt x="570865" y="214877"/>
                      <a:pt x="510492" y="276854"/>
                      <a:pt x="436015" y="276854"/>
                    </a:cubicBezTo>
                    <a:cubicBezTo>
                      <a:pt x="386365" y="276854"/>
                      <a:pt x="241026" y="230711"/>
                      <a:pt x="0" y="138424"/>
                    </a:cubicBezTo>
                    <a:cubicBezTo>
                      <a:pt x="243109" y="60237"/>
                      <a:pt x="388035" y="14215"/>
                      <a:pt x="434779" y="360"/>
                    </a:cubicBezTo>
                    <a:cubicBezTo>
                      <a:pt x="435597" y="117"/>
                      <a:pt x="436443" y="-8"/>
                      <a:pt x="437296" y="0"/>
                    </a:cubicBezTo>
                    <a:cubicBezTo>
                      <a:pt x="511183" y="707"/>
                      <a:pt x="570865" y="62411"/>
                      <a:pt x="570865" y="138424"/>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sym typeface="+mn-ea"/>
                </a:endParaRPr>
              </a:p>
            </p:txBody>
          </p:sp>
          <p:sp>
            <p:nvSpPr>
              <p:cNvPr id="63" name="图片 246" descr="圆形 2"/>
              <p:cNvSpPr/>
              <p:nvPr>
                <p:custDataLst>
                  <p:tags r:id="rId26"/>
                </p:custDataLst>
              </p:nvPr>
            </p:nvSpPr>
            <p:spPr>
              <a:xfrm rot="5400000">
                <a:off x="10225" y="6890"/>
                <a:ext cx="852" cy="413"/>
              </a:xfrm>
              <a:custGeom>
                <a:avLst/>
                <a:gdLst>
                  <a:gd name="connsiteX0" fmla="*/ 571026 w 571026"/>
                  <a:gd name="connsiteY0" fmla="*/ 138463 h 276932"/>
                  <a:gd name="connsiteX1" fmla="*/ 436138 w 571026"/>
                  <a:gd name="connsiteY1" fmla="*/ 276932 h 276932"/>
                  <a:gd name="connsiteX2" fmla="*/ 0 w 571026"/>
                  <a:gd name="connsiteY2" fmla="*/ 138463 h 276932"/>
                  <a:gd name="connsiteX3" fmla="*/ 434901 w 571026"/>
                  <a:gd name="connsiteY3" fmla="*/ 360 h 276932"/>
                  <a:gd name="connsiteX4" fmla="*/ 437420 w 571026"/>
                  <a:gd name="connsiteY4" fmla="*/ 0 h 276932"/>
                  <a:gd name="connsiteX5" fmla="*/ 571026 w 571026"/>
                  <a:gd name="connsiteY5" fmla="*/ 138463 h 27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026" h="276932">
                    <a:moveTo>
                      <a:pt x="571026" y="138463"/>
                    </a:moveTo>
                    <a:cubicBezTo>
                      <a:pt x="571026" y="214937"/>
                      <a:pt x="510636" y="276932"/>
                      <a:pt x="436138" y="276932"/>
                    </a:cubicBezTo>
                    <a:cubicBezTo>
                      <a:pt x="386474" y="276932"/>
                      <a:pt x="241094" y="230776"/>
                      <a:pt x="0" y="138463"/>
                    </a:cubicBezTo>
                    <a:cubicBezTo>
                      <a:pt x="243177" y="60254"/>
                      <a:pt x="388145" y="14219"/>
                      <a:pt x="434901" y="360"/>
                    </a:cubicBezTo>
                    <a:cubicBezTo>
                      <a:pt x="435720" y="117"/>
                      <a:pt x="436566" y="-8"/>
                      <a:pt x="437420" y="0"/>
                    </a:cubicBezTo>
                    <a:cubicBezTo>
                      <a:pt x="511327" y="707"/>
                      <a:pt x="571026" y="62428"/>
                      <a:pt x="571026" y="138463"/>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sym typeface="+mn-ea"/>
                </a:endParaRPr>
              </a:p>
            </p:txBody>
          </p:sp>
          <p:sp>
            <p:nvSpPr>
              <p:cNvPr id="64" name="图片 244" descr="圆形 2"/>
              <p:cNvSpPr/>
              <p:nvPr>
                <p:custDataLst>
                  <p:tags r:id="rId27"/>
                </p:custDataLst>
              </p:nvPr>
            </p:nvSpPr>
            <p:spPr>
              <a:xfrm>
                <a:off x="9604" y="5290"/>
                <a:ext cx="852" cy="413"/>
              </a:xfrm>
              <a:custGeom>
                <a:avLst/>
                <a:gdLst>
                  <a:gd name="connsiteX0" fmla="*/ 570787 w 570787"/>
                  <a:gd name="connsiteY0" fmla="*/ 138474 h 276953"/>
                  <a:gd name="connsiteX1" fmla="*/ 435956 w 570787"/>
                  <a:gd name="connsiteY1" fmla="*/ 276953 h 276953"/>
                  <a:gd name="connsiteX2" fmla="*/ 0 w 570787"/>
                  <a:gd name="connsiteY2" fmla="*/ 138474 h 276953"/>
                  <a:gd name="connsiteX3" fmla="*/ 434719 w 570787"/>
                  <a:gd name="connsiteY3" fmla="*/ 360 h 276953"/>
                  <a:gd name="connsiteX4" fmla="*/ 437237 w 570787"/>
                  <a:gd name="connsiteY4" fmla="*/ 0 h 276953"/>
                  <a:gd name="connsiteX5" fmla="*/ 570787 w 570787"/>
                  <a:gd name="connsiteY5" fmla="*/ 138474 h 2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87" h="276953">
                    <a:moveTo>
                      <a:pt x="570787" y="138474"/>
                    </a:moveTo>
                    <a:cubicBezTo>
                      <a:pt x="570787" y="214954"/>
                      <a:pt x="510422" y="276953"/>
                      <a:pt x="435956" y="276953"/>
                    </a:cubicBezTo>
                    <a:cubicBezTo>
                      <a:pt x="386312" y="276953"/>
                      <a:pt x="240993" y="230794"/>
                      <a:pt x="0" y="138474"/>
                    </a:cubicBezTo>
                    <a:cubicBezTo>
                      <a:pt x="243075" y="60258"/>
                      <a:pt x="387982" y="14220"/>
                      <a:pt x="434719" y="360"/>
                    </a:cubicBezTo>
                    <a:cubicBezTo>
                      <a:pt x="435538" y="117"/>
                      <a:pt x="436383" y="-8"/>
                      <a:pt x="437237" y="0"/>
                    </a:cubicBezTo>
                    <a:cubicBezTo>
                      <a:pt x="511113" y="707"/>
                      <a:pt x="570787" y="62433"/>
                      <a:pt x="570787" y="138474"/>
                    </a:cubicBezTo>
                    <a:close/>
                  </a:path>
                </a:pathLst>
              </a:custGeom>
              <a:gradFill>
                <a:gsLst>
                  <a:gs pos="1000">
                    <a:srgbClr val="0462C2"/>
                  </a:gs>
                  <a:gs pos="99999">
                    <a:schemeClr val="accent1">
                      <a:lumMod val="75000"/>
                      <a:alpha val="100000"/>
                    </a:schemeClr>
                  </a:gs>
                </a:gsLst>
                <a:lin ang="2700000" scaled="1"/>
              </a:gradFill>
              <a:ln w="3200" cap="flat">
                <a:noFill/>
                <a:prstDash val="solid"/>
                <a:miter/>
              </a:ln>
            </p:spPr>
            <p:txBody>
              <a:bodyPr rtlCol="0" anchor="ctr">
                <a:normAutofit fontScale="25000"/>
              </a:bodyPr>
              <a:lstStyle/>
              <a:p>
                <a:pPr lvl="0" algn="l">
                  <a:buClrTx/>
                  <a:buSzTx/>
                  <a:buFontTx/>
                </a:pPr>
                <a:endParaRPr lang="zh-CN" altLang="en-US">
                  <a:solidFill>
                    <a:schemeClr val="tx1"/>
                  </a:solidFill>
                  <a:sym typeface="+mn-ea"/>
                </a:endParaRPr>
              </a:p>
            </p:txBody>
          </p:sp>
        </p:grpSp>
        <p:grpSp>
          <p:nvGrpSpPr>
            <p:cNvPr id="3" name="组合 2"/>
            <p:cNvGrpSpPr/>
            <p:nvPr/>
          </p:nvGrpSpPr>
          <p:grpSpPr>
            <a:xfrm>
              <a:off x="9015" y="5756"/>
              <a:ext cx="1732" cy="1610"/>
              <a:chOff x="9015" y="5756"/>
              <a:chExt cx="1732" cy="1610"/>
            </a:xfrm>
          </p:grpSpPr>
          <p:sp>
            <p:nvSpPr>
              <p:cNvPr id="66" name="椭圆 65"/>
              <p:cNvSpPr/>
              <p:nvPr/>
            </p:nvSpPr>
            <p:spPr>
              <a:xfrm>
                <a:off x="9116" y="5756"/>
                <a:ext cx="1560" cy="159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文本框 66"/>
              <p:cNvSpPr txBox="1"/>
              <p:nvPr/>
            </p:nvSpPr>
            <p:spPr>
              <a:xfrm>
                <a:off x="9015" y="5770"/>
                <a:ext cx="1733" cy="1597"/>
              </a:xfrm>
              <a:prstGeom prst="rect">
                <a:avLst/>
              </a:prstGeom>
              <a:noFill/>
            </p:spPr>
            <p:txBody>
              <a:bodyPr wrap="square" rtlCol="0" anchor="ctr" anchorCtr="0">
                <a:noAutofit/>
              </a:bodyPr>
              <a:p>
                <a:pPr algn="ctr"/>
                <a:r>
                  <a:rPr lang="zh-CN" altLang="en-US" sz="2200" b="1">
                    <a:solidFill>
                      <a:srgbClr val="103F98"/>
                    </a:solidFill>
                    <a:latin typeface="微软雅黑" panose="020B0503020204020204" charset="-122"/>
                    <a:ea typeface="微软雅黑" panose="020B0503020204020204" charset="-122"/>
                  </a:rPr>
                  <a:t>中国</a:t>
                </a:r>
                <a:endParaRPr lang="zh-CN" altLang="en-US" sz="2200" b="1">
                  <a:solidFill>
                    <a:srgbClr val="103F98"/>
                  </a:solidFill>
                  <a:latin typeface="微软雅黑" panose="020B0503020204020204" charset="-122"/>
                  <a:ea typeface="微软雅黑" panose="020B0503020204020204" charset="-122"/>
                </a:endParaRPr>
              </a:p>
              <a:p>
                <a:pPr algn="ctr"/>
                <a:r>
                  <a:rPr lang="zh-CN" altLang="en-US" sz="2200" b="1">
                    <a:solidFill>
                      <a:srgbClr val="103F98"/>
                    </a:solidFill>
                    <a:latin typeface="微软雅黑" panose="020B0503020204020204" charset="-122"/>
                    <a:ea typeface="微软雅黑" panose="020B0503020204020204" charset="-122"/>
                  </a:rPr>
                  <a:t>实践</a:t>
                </a:r>
                <a:endParaRPr lang="zh-CN" altLang="en-US" sz="2200" b="1">
                  <a:solidFill>
                    <a:srgbClr val="103F98"/>
                  </a:solidFill>
                  <a:latin typeface="微软雅黑" panose="020B0503020204020204" charset="-122"/>
                  <a:ea typeface="微软雅黑" panose="020B0503020204020204" charset="-122"/>
                </a:endParaRPr>
              </a:p>
            </p:txBody>
          </p:sp>
        </p:grpSp>
      </p:grpSp>
    </p:spTree>
  </p:cSld>
  <p:clrMapOvr>
    <a:masterClrMapping/>
  </p:clrMapOvr>
  <p:transition spd="slow"/>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DIAGRAM_VIRTUALLY_FRAME" val="{&quot;height&quot;:332.3,&quot;left&quot;:55.73417322834648,&quot;top&quot;:197.15,&quot;width&quot;:858.2658267716536}"/>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3_3"/>
  <p:tag name="KSO_WM_TEMPLATE_CATEGORY" val="diagram"/>
  <p:tag name="KSO_WM_TEMPLATE_INDEX" val="20230933"/>
  <p:tag name="KSO_WM_UNIT_LAYERLEVEL" val="1_1_1"/>
  <p:tag name="KSO_WM_TAG_VERSION" val="3.0"/>
  <p:tag name="KSO_WM_DIAGRAM_GROUP_CODE" val="o1-1"/>
  <p:tag name="KSO_WM_UNIT_TYPE" val="o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5,5,5,5,5]}"/>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1_4"/>
  <p:tag name="KSO_WM_TEMPLATE_CATEGORY" val="diagram"/>
  <p:tag name="KSO_WM_TEMPLATE_INDEX" val="20230933"/>
  <p:tag name="KSO_WM_UNIT_LAYERLEVEL" val="1_1_1"/>
  <p:tag name="KSO_WM_TAG_VERSION" val="3.0"/>
  <p:tag name="KSO_WM_DIAGRAM_GROUP_CODE" val="o1-1"/>
  <p:tag name="KSO_WM_UNIT_TYPE" val="o_h_i"/>
  <p:tag name="KSO_WM_UNIT_INDEX" val="1_1_4"/>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5,5,5,5,5]}"/>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1_3"/>
  <p:tag name="KSO_WM_TEMPLATE_CATEGORY" val="diagram"/>
  <p:tag name="KSO_WM_TEMPLATE_INDEX" val="20230933"/>
  <p:tag name="KSO_WM_UNIT_LAYERLEVEL" val="1_1_1"/>
  <p:tag name="KSO_WM_TAG_VERSION" val="3.0"/>
  <p:tag name="KSO_WM_DIAGRAM_GROUP_CODE" val="o1-1"/>
  <p:tag name="KSO_WM_UNIT_TYPE" val="o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5,5,5,5,5]}"/>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2_1"/>
  <p:tag name="KSO_WM_TEMPLATE_CATEGORY" val="diagram"/>
  <p:tag name="KSO_WM_TEMPLATE_INDEX" val="20230933"/>
  <p:tag name="KSO_WM_UNIT_LAYERLEVEL" val="1_1_1"/>
  <p:tag name="KSO_WM_TAG_VERSION" val="3.0"/>
  <p:tag name="KSO_WM_DIAGRAM_GROUP_CODE" val="o1-1"/>
  <p:tag name="KSO_WM_UNIT_SUBTYPE" val="d"/>
  <p:tag name="KSO_WM_UNIT_TYPE" val="o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brightness&quot;:0.4000000059604645,&quot;colorType&quot;:1,&quot;foreColorIndex&quot;:6,&quot;pos&quot;:0.30000001192092896,&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5,5,5,5,5]}"/>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1_1"/>
  <p:tag name="KSO_WM_TEMPLATE_CATEGORY" val="diagram"/>
  <p:tag name="KSO_WM_TEMPLATE_INDEX" val="20230933"/>
  <p:tag name="KSO_WM_UNIT_LAYERLEVEL" val="1_1_1"/>
  <p:tag name="KSO_WM_TAG_VERSION" val="3.0"/>
  <p:tag name="KSO_WM_DIAGRAM_GROUP_CODE" val="o1-1"/>
  <p:tag name="KSO_WM_UNIT_SUBTYPE" val="d"/>
  <p:tag name="KSO_WM_UNIT_TYPE" val="o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gradient&quot;:[{&quot;brightness&quot;:0.800000011920929,&quot;colorType&quot;:1,&quot;foreColorIndex&quot;:5,&quot;pos&quot;:0,&quot;transparency&quot;:0},{&quot;brightness&quot;:0,&quot;colorType&quot;:1,&quot;foreColorIndex&quot;:5,&quot;pos&quot;:1,&quot;transparency&quot;:0},{&quot;brightness&quot;:0.4000000059604645,&quot;colorType&quot;:1,&quot;foreColorIndex&quot;:5,&quot;pos&quot;:0.30000001192092896,&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5,5,5,5,5]}"/>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3_1"/>
  <p:tag name="KSO_WM_TEMPLATE_CATEGORY" val="diagram"/>
  <p:tag name="KSO_WM_TEMPLATE_INDEX" val="20230933"/>
  <p:tag name="KSO_WM_UNIT_LAYERLEVEL" val="1_1_1"/>
  <p:tag name="KSO_WM_TAG_VERSION" val="3.0"/>
  <p:tag name="KSO_WM_DIAGRAM_GROUP_CODE" val="o1-1"/>
  <p:tag name="KSO_WM_UNIT_SUBTYPE" val="d"/>
  <p:tag name="KSO_WM_UNIT_TYPE" val="o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gradient&quot;:[{&quot;brightness&quot;:0.800000011920929,&quot;colorType&quot;:1,&quot;foreColorIndex&quot;:5,&quot;pos&quot;:0,&quot;transparency&quot;:0},{&quot;brightness&quot;:0,&quot;colorType&quot;:1,&quot;foreColorIndex&quot;:5,&quot;pos&quot;:1,&quot;transparency&quot;:0},{&quot;brightness&quot;:0.4000000059604645,&quot;colorType&quot;:1,&quot;foreColorIndex&quot;:5,&quot;pos&quot;:0.30000001192092896,&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5,5,5,5,5]}"/>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2_4"/>
  <p:tag name="KSO_WM_TEMPLATE_CATEGORY" val="diagram"/>
  <p:tag name="KSO_WM_TEMPLATE_INDEX" val="20230933"/>
  <p:tag name="KSO_WM_UNIT_LAYERLEVEL" val="1_1_1"/>
  <p:tag name="KSO_WM_TAG_VERSION" val="3.0"/>
  <p:tag name="KSO_WM_DIAGRAM_GROUP_CODE" val="o1-1"/>
  <p:tag name="KSO_WM_UNIT_TYPE" val="o_h_i"/>
  <p:tag name="KSO_WM_UNIT_INDEX" val="1_2_4"/>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 name="KSO_WM_DIAGRAM_USE_COLOR_VALUE" val="{&quot;color_scheme&quot;:1,&quot;color_type&quot;:1,&quot;theme_color_indexes&quot;:[5,5,5,5,5,5]}"/>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2_3"/>
  <p:tag name="KSO_WM_TEMPLATE_CATEGORY" val="diagram"/>
  <p:tag name="KSO_WM_TEMPLATE_INDEX" val="20230933"/>
  <p:tag name="KSO_WM_UNIT_LAYERLEVEL" val="1_1_1"/>
  <p:tag name="KSO_WM_TAG_VERSION" val="3.0"/>
  <p:tag name="KSO_WM_DIAGRAM_GROUP_CODE" val="o1-1"/>
  <p:tag name="KSO_WM_UNIT_TYPE" val="o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 name="KSO_WM_DIAGRAM_USE_COLOR_VALUE" val="{&quot;color_scheme&quot;:1,&quot;color_type&quot;:1,&quot;theme_color_indexes&quot;:[5,5,5,5,5,5]}"/>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h_i*1_3_4"/>
  <p:tag name="KSO_WM_TEMPLATE_CATEGORY" val="diagram"/>
  <p:tag name="KSO_WM_TEMPLATE_INDEX" val="20230933"/>
  <p:tag name="KSO_WM_UNIT_LAYERLEVEL" val="1_1_1"/>
  <p:tag name="KSO_WM_TAG_VERSION" val="3.0"/>
  <p:tag name="KSO_WM_DIAGRAM_GROUP_CODE" val="o1-1"/>
  <p:tag name="KSO_WM_UNIT_TYPE" val="o_h_i"/>
  <p:tag name="KSO_WM_UNIT_INDEX" val="1_3_4"/>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5,5,5,5,5]}"/>
</p:tagLst>
</file>

<file path=ppt/tags/tag10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31091_2*q_h_a*1_1_1"/>
  <p:tag name="KSO_WM_TEMPLATE_CATEGORY" val="diagram"/>
  <p:tag name="KSO_WM_TEMPLATE_INDEX" val="20231091"/>
  <p:tag name="KSO_WM_UNIT_LAYERLEVEL" val="1_1_1"/>
  <p:tag name="KSO_WM_TAG_VERSION" val="3.0"/>
  <p:tag name="KSO_WM_UNIT_PLACING_PICTURE_USER_VIEWPORT" val="{&quot;height&quot;:1133.8582677165355,&quot;width&quot;:4423}"/>
  <p:tag name="KSO_WM_DIAGRAM_VERSION" val="3"/>
  <p:tag name="KSO_WM_DIAGRAM_COLOR_TRICK" val="4"/>
  <p:tag name="KSO_WM_DIAGRAM_COLOR_TEXT_CAN_REMOVE" val="n"/>
  <p:tag name="KSO_WM_UNIT_VALUE" val="13"/>
  <p:tag name="KSO_WM_DIAGRAM_MAX_ITEMCNT" val="6"/>
  <p:tag name="KSO_WM_DIAGRAM_MIN_ITEMCNT" val="3"/>
  <p:tag name="KSO_WM_DIAGRAM_VIRTUALLY_FRAME" val="{&quot;height&quot;:395.7,&quot;left&quot;:96.72491455078125,&quot;top&quot;:127.95,&quot;width&quot;:766.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5,5,5,5,5]}"/>
</p:tagLst>
</file>

<file path=ppt/tags/tag11.xml><?xml version="1.0" encoding="utf-8"?>
<p:tagLst xmlns:p="http://schemas.openxmlformats.org/presentationml/2006/main">
  <p:tag name="KSO_WM_DIAGRAM_VIRTUALLY_FRAME" val="{&quot;height&quot;:332.3,&quot;left&quot;:55.73417322834648,&quot;top&quot;:197.15,&quot;width&quot;:858.2658267716536}"/>
</p:tagLst>
</file>

<file path=ppt/tags/tag110.xml><?xml version="1.0" encoding="utf-8"?>
<p:tagLst xmlns:p="http://schemas.openxmlformats.org/presentationml/2006/main">
  <p:tag name="KSO_DOCER_RESOURCE_TRACE_INFO" val="{&quot;id&quot;:&quot;50039230&quot;,&quot;origin&quot;:0,&quot;type&quot;:&quot;icons&quot;,&quot;user&quot;:&quot;1527790944&quot;}"/>
</p:tagLst>
</file>

<file path=ppt/tags/tag111.xml><?xml version="1.0" encoding="utf-8"?>
<p:tagLst xmlns:p="http://schemas.openxmlformats.org/presentationml/2006/main">
  <p:tag name="KSO_DOCER_RESOURCE_TRACE_INFO" val="{&quot;id&quot;:&quot;21581978&quot;,&quot;origin&quot;:0,&quot;type&quot;:&quot;icons&quot;,&quot;user&quot;:&quot;1527790944&quot;}"/>
</p:tagLst>
</file>

<file path=ppt/tags/tag112.xml><?xml version="1.0" encoding="utf-8"?>
<p:tagLst xmlns:p="http://schemas.openxmlformats.org/presentationml/2006/main">
  <p:tag name="KSO_DOCER_RESOURCE_TRACE_INFO" val="{&quot;id&quot;:&quot;21539630&quot;,&quot;origin&quot;:0,&quot;type&quot;:&quot;icons&quot;,&quot;user&quot;:&quot;1527790944&quot;}"/>
</p:tagLst>
</file>

<file path=ppt/tags/tag113.xml><?xml version="1.0" encoding="utf-8"?>
<p:tagLst xmlns:p="http://schemas.openxmlformats.org/presentationml/2006/main">
  <p:tag name="KSO_DOCER_RESOURCE_TRACE_INFO" val="{&quot;id&quot;:&quot;20289010&quot;,&quot;origin&quot;:0,&quot;type&quot;:&quot;icons&quot;,&quot;user&quot;:&quot;1527790944&quot;}"/>
</p:tagLst>
</file>

<file path=ppt/tags/tag114.xml><?xml version="1.0" encoding="utf-8"?>
<p:tagLst xmlns:p="http://schemas.openxmlformats.org/presentationml/2006/main">
  <p:tag name="KSO_WM_DIAGRAM_VIRTUALLY_FRAME" val="{&quot;height&quot;:152.9,&quot;left&quot;:49.55,&quot;top&quot;:195.45,&quot;width&quot;:859.7}"/>
</p:tagLst>
</file>

<file path=ppt/tags/tag115.xml><?xml version="1.0" encoding="utf-8"?>
<p:tagLst xmlns:p="http://schemas.openxmlformats.org/presentationml/2006/main">
  <p:tag name="KSO_WM_DIAGRAM_VIRTUALLY_FRAME" val="{&quot;height&quot;:152.9,&quot;left&quot;:49.55,&quot;top&quot;:195.45,&quot;width&quot;:859.7}"/>
</p:tagLst>
</file>

<file path=ppt/tags/tag116.xml><?xml version="1.0" encoding="utf-8"?>
<p:tagLst xmlns:p="http://schemas.openxmlformats.org/presentationml/2006/main">
  <p:tag name="KSO_WM_DIAGRAM_VIRTUALLY_FRAME" val="{&quot;height&quot;:152.9,&quot;left&quot;:49.55,&quot;top&quot;:195.45,&quot;width&quot;:859.7}"/>
</p:tagLst>
</file>

<file path=ppt/tags/tag117.xml><?xml version="1.0" encoding="utf-8"?>
<p:tagLst xmlns:p="http://schemas.openxmlformats.org/presentationml/2006/main">
  <p:tag name="KSO_WM_DIAGRAM_VIRTUALLY_FRAME" val="{&quot;height&quot;:152.9,&quot;left&quot;:49.55,&quot;top&quot;:195.45,&quot;width&quot;:859.7}"/>
</p:tagLst>
</file>

<file path=ppt/tags/tag118.xml><?xml version="1.0" encoding="utf-8"?>
<p:tagLst xmlns:p="http://schemas.openxmlformats.org/presentationml/2006/main">
  <p:tag name="KSO_WM_DIAGRAM_VIRTUALLY_FRAME" val="{&quot;height&quot;:152.9,&quot;left&quot;:49.55,&quot;top&quot;:195.45,&quot;width&quot;:859.7}"/>
</p:tagLst>
</file>

<file path=ppt/tags/tag119.xml><?xml version="1.0" encoding="utf-8"?>
<p:tagLst xmlns:p="http://schemas.openxmlformats.org/presentationml/2006/main">
  <p:tag name="KSO_WM_DIAGRAM_VIRTUALLY_FRAME" val="{&quot;height&quot;:152.9,&quot;left&quot;:49.55,&quot;top&quot;:195.45,&quot;width&quot;:859.7}"/>
</p:tagLst>
</file>

<file path=ppt/tags/tag12.xml><?xml version="1.0" encoding="utf-8"?>
<p:tagLst xmlns:p="http://schemas.openxmlformats.org/presentationml/2006/main">
  <p:tag name="KSO_WM_DIAGRAM_VIRTUALLY_FRAME" val="{&quot;height&quot;:332.3,&quot;left&quot;:55.73417322834648,&quot;top&quot;:197.15,&quot;width&quot;:858.2658267716536}"/>
</p:tagLst>
</file>

<file path=ppt/tags/tag120.xml><?xml version="1.0" encoding="utf-8"?>
<p:tagLst xmlns:p="http://schemas.openxmlformats.org/presentationml/2006/main">
  <p:tag name="KSO_WM_DIAGRAM_VIRTUALLY_FRAME" val="{&quot;height&quot;:152.9,&quot;left&quot;:49.55,&quot;top&quot;:195.45,&quot;width&quot;:859.7}"/>
</p:tagLst>
</file>

<file path=ppt/tags/tag121.xml><?xml version="1.0" encoding="utf-8"?>
<p:tagLst xmlns:p="http://schemas.openxmlformats.org/presentationml/2006/main">
  <p:tag name="KSO_WM_DIAGRAM_VIRTUALLY_FRAME" val="{&quot;height&quot;:152.9,&quot;left&quot;:49.55,&quot;top&quot;:195.45,&quot;width&quot;:859.7}"/>
</p:tagLst>
</file>

<file path=ppt/tags/tag122.xml><?xml version="1.0" encoding="utf-8"?>
<p:tagLst xmlns:p="http://schemas.openxmlformats.org/presentationml/2006/main">
  <p:tag name="KSO_DOCER_RESOURCE_TRACE_INFO" val="{&quot;id&quot;:&quot;50005144&quot;,&quot;origin&quot;:0,&quot;type&quot;:&quot;icons&quot;,&quot;user&quot;:&quot;1527790944&quot;}"/>
</p:tagLst>
</file>

<file path=ppt/tags/tag123.xml><?xml version="1.0" encoding="utf-8"?>
<p:tagLst xmlns:p="http://schemas.openxmlformats.org/presentationml/2006/main">
  <p:tag name="KSO_WM_DIAGRAM_VIRTUALLY_FRAME" val="{&quot;height&quot;:152.9,&quot;left&quot;:49.55,&quot;top&quot;:195.45,&quot;width&quot;:859.7}"/>
</p:tagLst>
</file>

<file path=ppt/tags/tag124.xml><?xml version="1.0" encoding="utf-8"?>
<p:tagLst xmlns:p="http://schemas.openxmlformats.org/presentationml/2006/main">
  <p:tag name="KSO_WM_DIAGRAM_VIRTUALLY_FRAME" val="{&quot;height&quot;:152.9,&quot;left&quot;:49.55,&quot;top&quot;:195.45,&quot;width&quot;:859.7}"/>
</p:tagLst>
</file>

<file path=ppt/tags/tag125.xml><?xml version="1.0" encoding="utf-8"?>
<p:tagLst xmlns:p="http://schemas.openxmlformats.org/presentationml/2006/main">
  <p:tag name="KSO_WM_DIAGRAM_VIRTUALLY_FRAME" val="{&quot;height&quot;:152.9,&quot;left&quot;:49.55,&quot;top&quot;:195.45,&quot;width&quot;:859.7}"/>
</p:tagLst>
</file>

<file path=ppt/tags/tag126.xml><?xml version="1.0" encoding="utf-8"?>
<p:tagLst xmlns:p="http://schemas.openxmlformats.org/presentationml/2006/main">
  <p:tag name="KSO_WM_DIAGRAM_VIRTUALLY_FRAME" val="{&quot;height&quot;:152.9,&quot;left&quot;:49.55,&quot;top&quot;:195.45,&quot;width&quot;:859.7}"/>
</p:tagLst>
</file>

<file path=ppt/tags/tag127.xml><?xml version="1.0" encoding="utf-8"?>
<p:tagLst xmlns:p="http://schemas.openxmlformats.org/presentationml/2006/main">
  <p:tag name="KSO_DOCER_RESOURCE_TRACE_INFO" val="{&quot;id&quot;:&quot;3650358&quot;,&quot;origin&quot;:0,&quot;type&quot;:&quot;icons&quot;,&quot;user&quot;:&quot;1527790944&quot;}"/>
</p:tagLst>
</file>

<file path=ppt/tags/tag128.xml><?xml version="1.0" encoding="utf-8"?>
<p:tagLst xmlns:p="http://schemas.openxmlformats.org/presentationml/2006/main">
  <p:tag name="KSO_WM_DIAGRAM_VIRTUALLY_FRAME" val="{&quot;height&quot;:152.9,&quot;left&quot;:49.55,&quot;top&quot;:195.45,&quot;width&quot;:859.7}"/>
</p:tagLst>
</file>

<file path=ppt/tags/tag129.xml><?xml version="1.0" encoding="utf-8"?>
<p:tagLst xmlns:p="http://schemas.openxmlformats.org/presentationml/2006/main">
  <p:tag name="KSO_WM_DIAGRAM_VIRTUALLY_FRAME" val="{&quot;height&quot;:152.9,&quot;left&quot;:49.55,&quot;top&quot;:195.45,&quot;width&quot;:859.7}"/>
</p:tagLst>
</file>

<file path=ppt/tags/tag13.xml><?xml version="1.0" encoding="utf-8"?>
<p:tagLst xmlns:p="http://schemas.openxmlformats.org/presentationml/2006/main">
  <p:tag name="KSO_WM_DIAGRAM_VIRTUALLY_FRAME" val="{&quot;height&quot;:332.3,&quot;left&quot;:55.73417322834648,&quot;top&quot;:197.15,&quot;width&quot;:858.2658267716536}"/>
</p:tagLst>
</file>

<file path=ppt/tags/tag130.xml><?xml version="1.0" encoding="utf-8"?>
<p:tagLst xmlns:p="http://schemas.openxmlformats.org/presentationml/2006/main">
  <p:tag name="KSO_WM_DIAGRAM_VIRTUALLY_FRAME" val="{&quot;height&quot;:152.9,&quot;left&quot;:49.55,&quot;top&quot;:195.45,&quot;width&quot;:859.7}"/>
</p:tagLst>
</file>

<file path=ppt/tags/tag131.xml><?xml version="1.0" encoding="utf-8"?>
<p:tagLst xmlns:p="http://schemas.openxmlformats.org/presentationml/2006/main">
  <p:tag name="KSO_WM_DIAGRAM_VIRTUALLY_FRAME" val="{&quot;height&quot;:152.9,&quot;left&quot;:49.55,&quot;top&quot;:195.45,&quot;width&quot;:859.7}"/>
</p:tagLst>
</file>

<file path=ppt/tags/tag132.xml><?xml version="1.0" encoding="utf-8"?>
<p:tagLst xmlns:p="http://schemas.openxmlformats.org/presentationml/2006/main">
  <p:tag name="KSO_DOCER_RESOURCE_TRACE_INFO" val="{&quot;id&quot;:&quot;3505095&quot;,&quot;origin&quot;:0,&quot;type&quot;:&quot;icons&quot;,&quot;user&quot;:&quot;1527790944&quot;}"/>
</p:tagLst>
</file>

<file path=ppt/tags/tag133.xml><?xml version="1.0" encoding="utf-8"?>
<p:tagLst xmlns:p="http://schemas.openxmlformats.org/presentationml/2006/main">
  <p:tag name="KSO_WM_DIAGRAM_VIRTUALLY_FRAME" val="{&quot;height&quot;:152.9,&quot;left&quot;:49.55,&quot;top&quot;:195.45,&quot;width&quot;:859.7}"/>
</p:tagLst>
</file>

<file path=ppt/tags/tag134.xml><?xml version="1.0" encoding="utf-8"?>
<p:tagLst xmlns:p="http://schemas.openxmlformats.org/presentationml/2006/main">
  <p:tag name="KSO_WM_DIAGRAM_VIRTUALLY_FRAME" val="{&quot;height&quot;:152.9,&quot;left&quot;:49.55,&quot;top&quot;:195.45,&quot;width&quot;:859.7}"/>
</p:tagLst>
</file>

<file path=ppt/tags/tag135.xml><?xml version="1.0" encoding="utf-8"?>
<p:tagLst xmlns:p="http://schemas.openxmlformats.org/presentationml/2006/main">
  <p:tag name="KSO_WM_DIAGRAM_VIRTUALLY_FRAME" val="{&quot;height&quot;:152.9,&quot;left&quot;:49.55,&quot;top&quot;:195.45,&quot;width&quot;:859.7}"/>
</p:tagLst>
</file>

<file path=ppt/tags/tag136.xml><?xml version="1.0" encoding="utf-8"?>
<p:tagLst xmlns:p="http://schemas.openxmlformats.org/presentationml/2006/main">
  <p:tag name="KSO_WM_DIAGRAM_VIRTUALLY_FRAME" val="{&quot;height&quot;:152.9,&quot;left&quot;:49.55,&quot;top&quot;:195.45,&quot;width&quot;:859.7}"/>
</p:tagLst>
</file>

<file path=ppt/tags/tag137.xml><?xml version="1.0" encoding="utf-8"?>
<p:tagLst xmlns:p="http://schemas.openxmlformats.org/presentationml/2006/main">
  <p:tag name="KSO_DOCER_RESOURCE_TRACE_INFO" val="{&quot;id&quot;:&quot;50025268&quot;,&quot;origin&quot;:0,&quot;type&quot;:&quot;icons&quot;,&quot;user&quot;:&quot;1527790944&quot;}"/>
</p:tagLst>
</file>

<file path=ppt/tags/tag138.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39.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4.xml><?xml version="1.0" encoding="utf-8"?>
<p:tagLst xmlns:p="http://schemas.openxmlformats.org/presentationml/2006/main">
  <p:tag name="KSO_WM_DIAGRAM_VIRTUALLY_FRAME" val="{&quot;height&quot;:332.3,&quot;left&quot;:55.73417322834648,&quot;top&quot;:197.15,&quot;width&quot;:858.2658267716536}"/>
</p:tagLst>
</file>

<file path=ppt/tags/tag140.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41.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42.xml><?xml version="1.0" encoding="utf-8"?>
<p:tagLst xmlns:p="http://schemas.openxmlformats.org/presentationml/2006/main">
  <p:tag name="KSO_WM_DIAGRAM_VIRTUALLY_FRAME" val="{&quot;height&quot;:265.55,&quot;left&quot;:192.65,&quot;top&quot;:141.7,&quot;width&quot;:861.6}"/>
</p:tagLst>
</file>

<file path=ppt/tags/tag143.xml><?xml version="1.0" encoding="utf-8"?>
<p:tagLst xmlns:p="http://schemas.openxmlformats.org/presentationml/2006/main">
  <p:tag name="KSO_WM_DIAGRAM_VIRTUALLY_FRAME" val="{&quot;height&quot;:346.41779527559055,&quot;left&quot;:192.65,&quot;top&quot;:60.832204724409436,&quot;width&quot;:861.6}"/>
</p:tagLst>
</file>

<file path=ppt/tags/tag144.xml><?xml version="1.0" encoding="utf-8"?>
<p:tagLst xmlns:p="http://schemas.openxmlformats.org/presentationml/2006/main">
  <p:tag name="KSO_WM_DIAGRAM_VIRTUALLY_FRAME" val="{&quot;height&quot;:346.41779527559055,&quot;left&quot;:192.65,&quot;top&quot;:60.832204724409436,&quot;width&quot;:861.6}"/>
</p:tagLst>
</file>

<file path=ppt/tags/tag145.xml><?xml version="1.0" encoding="utf-8"?>
<p:tagLst xmlns:p="http://schemas.openxmlformats.org/presentationml/2006/main">
  <p:tag name="KSO_WM_DIAGRAM_VIRTUALLY_FRAME" val="{&quot;height&quot;:346.41779527559055,&quot;left&quot;:192.65,&quot;top&quot;:60.832204724409436,&quot;width&quot;:861.6}"/>
</p:tagLst>
</file>

<file path=ppt/tags/tag146.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47.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48.xml><?xml version="1.0" encoding="utf-8"?>
<p:tagLst xmlns:p="http://schemas.openxmlformats.org/presentationml/2006/main">
  <p:tag name="KSO_WM_DIAGRAM_VIRTUALLY_FRAME" val="{&quot;height&quot;:383.9373173675652,&quot;left&quot;:77.50231752220057,&quot;top&quot;:60.832204724409436,&quot;width&quot;:976.7476824777993}"/>
</p:tagLst>
</file>

<file path=ppt/tags/tag149.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02.45,&quot;left&quot;:49.55,&quot;top&quot;:151,&quot;width&quot;:872.25}"/>
</p:tagLst>
</file>

<file path=ppt/tags/tag15.xml><?xml version="1.0" encoding="utf-8"?>
<p:tagLst xmlns:p="http://schemas.openxmlformats.org/presentationml/2006/main">
  <p:tag name="KSO_WM_DIAGRAM_VIRTUALLY_FRAME" val="{&quot;height&quot;:332.3,&quot;left&quot;:55.73417322834648,&quot;top&quot;:197.15,&quot;width&quot;:858.2658267716536}"/>
</p:tagLst>
</file>

<file path=ppt/tags/tag150.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02.45,&quot;left&quot;:49.55,&quot;top&quot;:151,&quot;width&quot;:872.25}"/>
</p:tagLst>
</file>

<file path=ppt/tags/tag151.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02.45,&quot;left&quot;:49.55,&quot;top&quot;:151,&quot;width&quot;:872.25}"/>
</p:tagLst>
</file>

<file path=ppt/tags/tag152.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02.45,&quot;left&quot;:49.55,&quot;top&quot;:151,&quot;width&quot;:872.25}"/>
</p:tagLst>
</file>

<file path=ppt/tags/tag153.xml><?xml version="1.0" encoding="utf-8"?>
<p:tagLst xmlns:p="http://schemas.openxmlformats.org/presentationml/2006/main">
  <p:tag name="KSO_WM_DIAGRAM_VIRTUALLY_FRAME" val="{&quot;height&quot;:313.65,&quot;left&quot;:66.45,&quot;top&quot;:175.5,&quot;width&quot;:236.15}"/>
</p:tagLst>
</file>

<file path=ppt/tags/tag154.xml><?xml version="1.0" encoding="utf-8"?>
<p:tagLst xmlns:p="http://schemas.openxmlformats.org/presentationml/2006/main">
  <p:tag name="KSO_WM_DIAGRAM_VIRTUALLY_FRAME" val="{&quot;height&quot;:313.65,&quot;left&quot;:66.45,&quot;top&quot;:175.5,&quot;width&quot;:236.15}"/>
</p:tagLst>
</file>

<file path=ppt/tags/tag155.xml><?xml version="1.0" encoding="utf-8"?>
<p:tagLst xmlns:p="http://schemas.openxmlformats.org/presentationml/2006/main">
  <p:tag name="KSO_WM_DIAGRAM_VIRTUALLY_FRAME" val="{&quot;height&quot;:313.65,&quot;left&quot;:66.45,&quot;top&quot;:175.5,&quot;width&quot;:236.15}"/>
</p:tagLst>
</file>

<file path=ppt/tags/tag156.xml><?xml version="1.0" encoding="utf-8"?>
<p:tagLst xmlns:p="http://schemas.openxmlformats.org/presentationml/2006/main">
  <p:tag name="KSO_WM_DIAGRAM_VIRTUALLY_FRAME" val="{&quot;height&quot;:313.65,&quot;left&quot;:66.45,&quot;top&quot;:175.5,&quot;width&quot;:236.15}"/>
</p:tagLst>
</file>

<file path=ppt/tags/tag157.xml><?xml version="1.0" encoding="utf-8"?>
<p:tagLst xmlns:p="http://schemas.openxmlformats.org/presentationml/2006/main">
  <p:tag name="KSO_WM_DIAGRAM_VIRTUALLY_FRAME" val="{&quot;height&quot;:313.65,&quot;left&quot;:66.45,&quot;top&quot;:175.5,&quot;width&quot;:236.15}"/>
</p:tagLst>
</file>

<file path=ppt/tags/tag158.xml><?xml version="1.0" encoding="utf-8"?>
<p:tagLst xmlns:p="http://schemas.openxmlformats.org/presentationml/2006/main">
  <p:tag name="KSO_WM_DIAGRAM_VIRTUALLY_FRAME" val="{&quot;height&quot;:313.65,&quot;left&quot;:66.45,&quot;top&quot;:175.5,&quot;width&quot;:236.15}"/>
</p:tagLst>
</file>

<file path=ppt/tags/tag159.xml><?xml version="1.0" encoding="utf-8"?>
<p:tagLst xmlns:p="http://schemas.openxmlformats.org/presentationml/2006/main">
  <p:tag name="KSO_WM_DIAGRAM_VIRTUALLY_FRAME" val="{&quot;height&quot;:313.65,&quot;left&quot;:66.45,&quot;top&quot;:175.5,&quot;width&quot;:236.15}"/>
</p:tagLst>
</file>

<file path=ppt/tags/tag16.xml><?xml version="1.0" encoding="utf-8"?>
<p:tagLst xmlns:p="http://schemas.openxmlformats.org/presentationml/2006/main">
  <p:tag name="KSO_WM_DIAGRAM_VIRTUALLY_FRAME" val="{&quot;height&quot;:332.3,&quot;left&quot;:55.73417322834648,&quot;top&quot;:197.15,&quot;width&quot;:858.2658267716536}"/>
</p:tagLst>
</file>

<file path=ppt/tags/tag160.xml><?xml version="1.0" encoding="utf-8"?>
<p:tagLst xmlns:p="http://schemas.openxmlformats.org/presentationml/2006/main">
  <p:tag name="KSO_WM_DIAGRAM_VIRTUALLY_FRAME" val="{&quot;height&quot;:313.65,&quot;left&quot;:66.45,&quot;top&quot;:175.5,&quot;width&quot;:236.15}"/>
</p:tagLst>
</file>

<file path=ppt/tags/tag161.xml><?xml version="1.0" encoding="utf-8"?>
<p:tagLst xmlns:p="http://schemas.openxmlformats.org/presentationml/2006/main">
  <p:tag name="KSO_WM_DIAGRAM_VIRTUALLY_FRAME" val="{&quot;height&quot;:313.65,&quot;left&quot;:66.45,&quot;top&quot;:175.5,&quot;width&quot;:236.15}"/>
</p:tagLst>
</file>

<file path=ppt/tags/tag162.xml><?xml version="1.0" encoding="utf-8"?>
<p:tagLst xmlns:p="http://schemas.openxmlformats.org/presentationml/2006/main">
  <p:tag name="KSO_WM_DIAGRAM_VIRTUALLY_FRAME" val="{&quot;height&quot;:313.65,&quot;left&quot;:66.45,&quot;top&quot;:175.5,&quot;width&quot;:236.15}"/>
</p:tagLst>
</file>

<file path=ppt/tags/tag163.xml><?xml version="1.0" encoding="utf-8"?>
<p:tagLst xmlns:p="http://schemas.openxmlformats.org/presentationml/2006/main">
  <p:tag name="KSO_WM_DIAGRAM_VIRTUALLY_FRAME" val="{&quot;height&quot;:313.65,&quot;left&quot;:66.45,&quot;top&quot;:175.5,&quot;width&quot;:236.15}"/>
</p:tagLst>
</file>

<file path=ppt/tags/tag164.xml><?xml version="1.0" encoding="utf-8"?>
<p:tagLst xmlns:p="http://schemas.openxmlformats.org/presentationml/2006/main">
  <p:tag name="KSO_WM_DIAGRAM_VIRTUALLY_FRAME" val="{&quot;height&quot;:313.65,&quot;left&quot;:66.45,&quot;top&quot;:175.5,&quot;width&quot;:236.15}"/>
</p:tagLst>
</file>

<file path=ppt/tags/tag165.xml><?xml version="1.0" encoding="utf-8"?>
<p:tagLst xmlns:p="http://schemas.openxmlformats.org/presentationml/2006/main">
  <p:tag name="KSO_WM_DIAGRAM_VIRTUALLY_FRAME" val="{&quot;height&quot;:313.65,&quot;left&quot;:66.45,&quot;top&quot;:175.5,&quot;width&quot;:236.15}"/>
</p:tagLst>
</file>

<file path=ppt/tags/tag166.xml><?xml version="1.0" encoding="utf-8"?>
<p:tagLst xmlns:p="http://schemas.openxmlformats.org/presentationml/2006/main">
  <p:tag name="KSO_WM_DIAGRAM_VIRTUALLY_FRAME" val="{&quot;height&quot;:313.65,&quot;left&quot;:66.45,&quot;top&quot;:175.5,&quot;width&quot;:236.15}"/>
</p:tagLst>
</file>

<file path=ppt/tags/tag167.xml><?xml version="1.0" encoding="utf-8"?>
<p:tagLst xmlns:p="http://schemas.openxmlformats.org/presentationml/2006/main">
  <p:tag name="KSO_WM_DIAGRAM_VIRTUALLY_FRAME" val="{&quot;height&quot;:313.65,&quot;left&quot;:66.45,&quot;top&quot;:175.5,&quot;width&quot;:236.15}"/>
</p:tagLst>
</file>

<file path=ppt/tags/tag168.xml><?xml version="1.0" encoding="utf-8"?>
<p:tagLst xmlns:p="http://schemas.openxmlformats.org/presentationml/2006/main">
  <p:tag name="KSO_WM_DIAGRAM_VIRTUALLY_FRAME" val="{&quot;height&quot;:313.65,&quot;left&quot;:66.45,&quot;top&quot;:175.5,&quot;width&quot;:236.15}"/>
</p:tagLst>
</file>

<file path=ppt/tags/tag169.xml><?xml version="1.0" encoding="utf-8"?>
<p:tagLst xmlns:p="http://schemas.openxmlformats.org/presentationml/2006/main">
  <p:tag name="KSO_WM_DIAGRAM_VIRTUALLY_FRAME" val="{&quot;height&quot;:205.5,&quot;left&quot;:360.2,&quot;top&quot;:165.1,&quot;width&quot;:549.6}"/>
</p:tagLst>
</file>

<file path=ppt/tags/tag17.xml><?xml version="1.0" encoding="utf-8"?>
<p:tagLst xmlns:p="http://schemas.openxmlformats.org/presentationml/2006/main">
  <p:tag name="KSO_WM_DIAGRAM_VIRTUALLY_FRAME" val="{&quot;height&quot;:400.963937007874,&quot;left&quot;:51,&quot;top&quot;:118.22503937007873,&quot;width&quot;:871.5}"/>
</p:tagLst>
</file>

<file path=ppt/tags/tag170.xml><?xml version="1.0" encoding="utf-8"?>
<p:tagLst xmlns:p="http://schemas.openxmlformats.org/presentationml/2006/main">
  <p:tag name="KSO_WM_DIAGRAM_VIRTUALLY_FRAME" val="{&quot;height&quot;:205.5,&quot;left&quot;:360.2,&quot;top&quot;:165.1,&quot;width&quot;:549.6}"/>
</p:tagLst>
</file>

<file path=ppt/tags/tag171.xml><?xml version="1.0" encoding="utf-8"?>
<p:tagLst xmlns:p="http://schemas.openxmlformats.org/presentationml/2006/main">
  <p:tag name="KSO_WM_DIAGRAM_VIRTUALLY_FRAME" val="{&quot;height&quot;:205.5,&quot;left&quot;:360.2,&quot;top&quot;:165.1,&quot;width&quot;:549.6}"/>
</p:tagLst>
</file>

<file path=ppt/tags/tag172.xml><?xml version="1.0" encoding="utf-8"?>
<p:tagLst xmlns:p="http://schemas.openxmlformats.org/presentationml/2006/main">
  <p:tag name="KSO_WM_DIAGRAM_VIRTUALLY_FRAME" val="{&quot;height&quot;:338.5,&quot;left&quot;:492.15,&quot;top&quot;:159.8,&quot;width&quot;:433.85}"/>
</p:tagLst>
</file>

<file path=ppt/tags/tag173.xml><?xml version="1.0" encoding="utf-8"?>
<p:tagLst xmlns:p="http://schemas.openxmlformats.org/presentationml/2006/main">
  <p:tag name="KSO_WM_DIAGRAM_VIRTUALLY_FRAME" val="{&quot;height&quot;:338.5,&quot;left&quot;:492.15,&quot;top&quot;:159.8,&quot;width&quot;:433.85}"/>
</p:tagLst>
</file>

<file path=ppt/tags/tag174.xml><?xml version="1.0" encoding="utf-8"?>
<p:tagLst xmlns:p="http://schemas.openxmlformats.org/presentationml/2006/main">
  <p:tag name="KSO_WM_DIAGRAM_VIRTUALLY_FRAME" val="{&quot;height&quot;:338.5,&quot;left&quot;:492.15,&quot;top&quot;:159.8,&quot;width&quot;:433.85}"/>
</p:tagLst>
</file>

<file path=ppt/tags/tag175.xml><?xml version="1.0" encoding="utf-8"?>
<p:tagLst xmlns:p="http://schemas.openxmlformats.org/presentationml/2006/main">
  <p:tag name="KSO_WM_DIAGRAM_VIRTUALLY_FRAME" val="{&quot;height&quot;:338.5,&quot;left&quot;:492.15,&quot;top&quot;:159.8,&quot;width&quot;:433.85}"/>
</p:tagLst>
</file>

<file path=ppt/tags/tag176.xml><?xml version="1.0" encoding="utf-8"?>
<p:tagLst xmlns:p="http://schemas.openxmlformats.org/presentationml/2006/main">
  <p:tag name="KSO_WM_DIAGRAM_VIRTUALLY_FRAME" val="{&quot;height&quot;:338.5,&quot;left&quot;:492.15,&quot;top&quot;:159.8,&quot;width&quot;:433.85}"/>
</p:tagLst>
</file>

<file path=ppt/tags/tag177.xml><?xml version="1.0" encoding="utf-8"?>
<p:tagLst xmlns:p="http://schemas.openxmlformats.org/presentationml/2006/main">
  <p:tag name="KSO_WM_DIAGRAM_VIRTUALLY_FRAME" val="{&quot;height&quot;:338.5,&quot;left&quot;:492.15,&quot;top&quot;:159.8,&quot;width&quot;:433.85}"/>
</p:tagLst>
</file>

<file path=ppt/tags/tag178.xml><?xml version="1.0" encoding="utf-8"?>
<p:tagLst xmlns:p="http://schemas.openxmlformats.org/presentationml/2006/main">
  <p:tag name="KSO_WM_DIAGRAM_VIRTUALLY_FRAME" val="{&quot;height&quot;:338.5,&quot;left&quot;:492.15,&quot;top&quot;:159.8,&quot;width&quot;:433.85}"/>
</p:tagLst>
</file>

<file path=ppt/tags/tag179.xml><?xml version="1.0" encoding="utf-8"?>
<p:tagLst xmlns:p="http://schemas.openxmlformats.org/presentationml/2006/main">
  <p:tag name="KSO_WM_DIAGRAM_VIRTUALLY_FRAME" val="{&quot;height&quot;:338.5,&quot;left&quot;:492.15,&quot;top&quot;:159.8,&quot;width&quot;:433.85}"/>
</p:tagLst>
</file>

<file path=ppt/tags/tag18.xml><?xml version="1.0" encoding="utf-8"?>
<p:tagLst xmlns:p="http://schemas.openxmlformats.org/presentationml/2006/main">
  <p:tag name="KSO_WM_DIAGRAM_VIRTUALLY_FRAME" val="{&quot;height&quot;:400.963937007874,&quot;left&quot;:51,&quot;top&quot;:118.22503937007873,&quot;width&quot;:871.5}"/>
</p:tagLst>
</file>

<file path=ppt/tags/tag180.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38.5,&quot;left&quot;:492.15,&quot;top&quot;:159.8,&quot;width&quot;:433.85}"/>
</p:tagLst>
</file>

<file path=ppt/tags/tag181.xml><?xml version="1.0" encoding="utf-8"?>
<p:tagLst xmlns:p="http://schemas.openxmlformats.org/presentationml/2006/main">
  <p:tag name="KSO_WM_DIAGRAM_VIRTUALLY_FRAME" val="{&quot;height&quot;:338.5,&quot;left&quot;:492.15,&quot;top&quot;:159.8,&quot;width&quot;:433.85}"/>
</p:tagLst>
</file>

<file path=ppt/tags/tag182.xml><?xml version="1.0" encoding="utf-8"?>
<p:tagLst xmlns:p="http://schemas.openxmlformats.org/presentationml/2006/main">
  <p:tag name="KSO_WM_DIAGRAM_VIRTUALLY_FRAME" val="{&quot;height&quot;:338.5,&quot;left&quot;:492.15,&quot;top&quot;:159.8,&quot;width&quot;:433.85}"/>
</p:tagLst>
</file>

<file path=ppt/tags/tag183.xml><?xml version="1.0" encoding="utf-8"?>
<p:tagLst xmlns:p="http://schemas.openxmlformats.org/presentationml/2006/main">
  <p:tag name="KSO_WM_DIAGRAM_VIRTUALLY_FRAME" val="{&quot;height&quot;:338.5,&quot;left&quot;:492.15,&quot;top&quot;:159.8,&quot;width&quot;:433.85}"/>
</p:tagLst>
</file>

<file path=ppt/tags/tag184.xml><?xml version="1.0" encoding="utf-8"?>
<p:tagLst xmlns:p="http://schemas.openxmlformats.org/presentationml/2006/main">
  <p:tag name="KSO_WM_DIAGRAM_VIRTUALLY_FRAME" val="{&quot;height&quot;:338.5,&quot;left&quot;:492.15,&quot;top&quot;:159.8,&quot;width&quot;:433.85}"/>
</p:tagLst>
</file>

<file path=ppt/tags/tag185.xml><?xml version="1.0" encoding="utf-8"?>
<p:tagLst xmlns:p="http://schemas.openxmlformats.org/presentationml/2006/main">
  <p:tag name="KSO_WM_DIAGRAM_VIRTUALLY_FRAME" val="{&quot;height&quot;:338.5,&quot;left&quot;:492.15,&quot;top&quot;:159.8,&quot;width&quot;:433.85}"/>
</p:tagLst>
</file>

<file path=ppt/tags/tag186.xml><?xml version="1.0" encoding="utf-8"?>
<p:tagLst xmlns:p="http://schemas.openxmlformats.org/presentationml/2006/main">
  <p:tag name="KSO_WM_DIAGRAM_VIRTUALLY_FRAME" val="{&quot;height&quot;:338.5,&quot;left&quot;:492.15,&quot;top&quot;:159.8,&quot;width&quot;:433.85}"/>
</p:tagLst>
</file>

<file path=ppt/tags/tag187.xml><?xml version="1.0" encoding="utf-8"?>
<p:tagLst xmlns:p="http://schemas.openxmlformats.org/presentationml/2006/main">
  <p:tag name="KSO_WM_DIAGRAM_VIRTUALLY_FRAME" val="{&quot;height&quot;:338.5,&quot;left&quot;:492.15,&quot;top&quot;:159.8,&quot;width&quot;:433.85}"/>
</p:tagLst>
</file>

<file path=ppt/tags/tag188.xml><?xml version="1.0" encoding="utf-8"?>
<p:tagLst xmlns:p="http://schemas.openxmlformats.org/presentationml/2006/main">
  <p:tag name="KSO_WM_DIAGRAM_VIRTUALLY_FRAME" val="{&quot;height&quot;:338.5,&quot;left&quot;:492.15,&quot;top&quot;:159.8,&quot;width&quot;:433.85}"/>
</p:tagLst>
</file>

<file path=ppt/tags/tag189.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38.5,&quot;left&quot;:492.15,&quot;top&quot;:159.8,&quot;width&quot;:433.85}"/>
</p:tagLst>
</file>

<file path=ppt/tags/tag19.xml><?xml version="1.0" encoding="utf-8"?>
<p:tagLst xmlns:p="http://schemas.openxmlformats.org/presentationml/2006/main">
  <p:tag name="KSO_WM_DIAGRAM_VIRTUALLY_FRAME" val="{&quot;height&quot;:400.963937007874,&quot;left&quot;:51,&quot;top&quot;:118.22503937007873,&quot;width&quot;:871.5}"/>
</p:tagLst>
</file>

<file path=ppt/tags/tag190.xml><?xml version="1.0" encoding="utf-8"?>
<p:tagLst xmlns:p="http://schemas.openxmlformats.org/presentationml/2006/main">
  <p:tag name="KSO_WM_DIAGRAM_VIRTUALLY_FRAME" val="{&quot;height&quot;:338.5,&quot;left&quot;:492.15,&quot;top&quot;:159.8,&quot;width&quot;:433.85}"/>
</p:tagLst>
</file>

<file path=ppt/tags/tag191.xml><?xml version="1.0" encoding="utf-8"?>
<p:tagLst xmlns:p="http://schemas.openxmlformats.org/presentationml/2006/main">
  <p:tag name="KSO_WM_DIAGRAM_VIRTUALLY_FRAME" val="{&quot;height&quot;:338.5,&quot;left&quot;:492.15,&quot;top&quot;:159.8,&quot;width&quot;:433.85}"/>
</p:tagLst>
</file>

<file path=ppt/tags/tag192.xml><?xml version="1.0" encoding="utf-8"?>
<p:tagLst xmlns:p="http://schemas.openxmlformats.org/presentationml/2006/main">
  <p:tag name="KSO_WM_DIAGRAM_VIRTUALLY_FRAME" val="{&quot;height&quot;:338.5,&quot;left&quot;:492.15,&quot;top&quot;:159.8,&quot;width&quot;:433.85}"/>
</p:tagLst>
</file>

<file path=ppt/tags/tag193.xml><?xml version="1.0" encoding="utf-8"?>
<p:tagLst xmlns:p="http://schemas.openxmlformats.org/presentationml/2006/main">
  <p:tag name="KSO_WM_DIAGRAM_VIRTUALLY_FRAME" val="{&quot;height&quot;:338.5,&quot;left&quot;:492.15,&quot;top&quot;:159.8,&quot;width&quot;:433.85}"/>
</p:tagLst>
</file>

<file path=ppt/tags/tag194.xml><?xml version="1.0" encoding="utf-8"?>
<p:tagLst xmlns:p="http://schemas.openxmlformats.org/presentationml/2006/main">
  <p:tag name="KSO_WM_DIAGRAM_VIRTUALLY_FRAME" val="{&quot;height&quot;:338.5,&quot;left&quot;:492.15,&quot;top&quot;:159.8,&quot;width&quot;:433.85}"/>
</p:tagLst>
</file>

<file path=ppt/tags/tag195.xml><?xml version="1.0" encoding="utf-8"?>
<p:tagLst xmlns:p="http://schemas.openxmlformats.org/presentationml/2006/main">
  <p:tag name="KSO_WM_DIAGRAM_VIRTUALLY_FRAME" val="{&quot;height&quot;:338.5,&quot;left&quot;:492.15,&quot;top&quot;:159.8,&quot;width&quot;:433.85}"/>
</p:tagLst>
</file>

<file path=ppt/tags/tag196.xml><?xml version="1.0" encoding="utf-8"?>
<p:tagLst xmlns:p="http://schemas.openxmlformats.org/presentationml/2006/main">
  <p:tag name="KSO_WM_DIAGRAM_VIRTUALLY_FRAME" val="{&quot;height&quot;:338.5,&quot;left&quot;:492.15,&quot;top&quot;:159.8,&quot;width&quot;:433.85}"/>
</p:tagLst>
</file>

<file path=ppt/tags/tag197.xml><?xml version="1.0" encoding="utf-8"?>
<p:tagLst xmlns:p="http://schemas.openxmlformats.org/presentationml/2006/main">
  <p:tag name="KSO_WM_DIAGRAM_VIRTUALLY_FRAME" val="{&quot;height&quot;:338.5,&quot;left&quot;:492.15,&quot;top&quot;:159.8,&quot;width&quot;:433.85}"/>
</p:tagLst>
</file>

<file path=ppt/tags/tag198.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38.5,&quot;left&quot;:492.15,&quot;top&quot;:159.8,&quot;width&quot;:433.85}"/>
</p:tagLst>
</file>

<file path=ppt/tags/tag199.xml><?xml version="1.0" encoding="utf-8"?>
<p:tagLst xmlns:p="http://schemas.openxmlformats.org/presentationml/2006/main">
  <p:tag name="KSO_WM_DIAGRAM_VIRTUALLY_FRAME" val="{&quot;height&quot;:338.5,&quot;left&quot;:492.15,&quot;top&quot;:159.8,&quot;width&quot;:433.8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400.963937007874,&quot;left&quot;:51,&quot;top&quot;:118.22503937007873,&quot;width&quot;:871.5}"/>
</p:tagLst>
</file>

<file path=ppt/tags/tag200.xml><?xml version="1.0" encoding="utf-8"?>
<p:tagLst xmlns:p="http://schemas.openxmlformats.org/presentationml/2006/main">
  <p:tag name="KSO_WM_DIAGRAM_VIRTUALLY_FRAME" val="{&quot;height&quot;:338.5,&quot;left&quot;:492.15,&quot;top&quot;:159.8,&quot;width&quot;:433.85}"/>
</p:tagLst>
</file>

<file path=ppt/tags/tag201.xml><?xml version="1.0" encoding="utf-8"?>
<p:tagLst xmlns:p="http://schemas.openxmlformats.org/presentationml/2006/main">
  <p:tag name="KSO_WM_DIAGRAM_VIRTUALLY_FRAME" val="{&quot;height&quot;:338.5,&quot;left&quot;:492.15,&quot;top&quot;:159.8,&quot;width&quot;:433.85}"/>
</p:tagLst>
</file>

<file path=ppt/tags/tag202.xml><?xml version="1.0" encoding="utf-8"?>
<p:tagLst xmlns:p="http://schemas.openxmlformats.org/presentationml/2006/main">
  <p:tag name="KSO_WM_DIAGRAM_VIRTUALLY_FRAME" val="{&quot;height&quot;:338.5,&quot;left&quot;:492.15,&quot;top&quot;:159.8,&quot;width&quot;:433.85}"/>
</p:tagLst>
</file>

<file path=ppt/tags/tag203.xml><?xml version="1.0" encoding="utf-8"?>
<p:tagLst xmlns:p="http://schemas.openxmlformats.org/presentationml/2006/main">
  <p:tag name="KSO_WM_DIAGRAM_VIRTUALLY_FRAME" val="{&quot;height&quot;:338.5,&quot;left&quot;:492.15,&quot;top&quot;:159.8,&quot;width&quot;:433.85}"/>
</p:tagLst>
</file>

<file path=ppt/tags/tag204.xml><?xml version="1.0" encoding="utf-8"?>
<p:tagLst xmlns:p="http://schemas.openxmlformats.org/presentationml/2006/main">
  <p:tag name="KSO_WM_DIAGRAM_VIRTUALLY_FRAME" val="{&quot;height&quot;:338.5,&quot;left&quot;:492.15,&quot;top&quot;:159.8,&quot;width&quot;:433.85}"/>
</p:tagLst>
</file>

<file path=ppt/tags/tag205.xml><?xml version="1.0" encoding="utf-8"?>
<p:tagLst xmlns:p="http://schemas.openxmlformats.org/presentationml/2006/main">
  <p:tag name="KSO_WM_DIAGRAM_VIRTUALLY_FRAME" val="{&quot;height&quot;:338.5,&quot;left&quot;:492.15,&quot;top&quot;:159.8,&quot;width&quot;:433.85}"/>
</p:tagLst>
</file>

<file path=ppt/tags/tag206.xml><?xml version="1.0" encoding="utf-8"?>
<p:tagLst xmlns:p="http://schemas.openxmlformats.org/presentationml/2006/main">
  <p:tag name="KSO_WM_DIAGRAM_VIRTUALLY_FRAME" val="{&quot;height&quot;:338.5,&quot;left&quot;:492.15,&quot;top&quot;:159.8,&quot;width&quot;:433.85}"/>
</p:tagLst>
</file>

<file path=ppt/tags/tag207.xml><?xml version="1.0" encoding="utf-8"?>
<p:tagLst xmlns:p="http://schemas.openxmlformats.org/presentationml/2006/main">
  <p:tag name="KSO_DOCER_RESOURCE_TRACE_INFO" val="{&quot;id&quot;:&quot;21542648&quot;,&quot;origin&quot;:0,&quot;type&quot;:&quot;icons&quot;,&quot;user&quot;:&quot;1527790944&quot;}"/>
  <p:tag name="KSO_WM_DIAGRAM_VIRTUALLY_FRAME" val="{&quot;height&quot;:338.5,&quot;left&quot;:492.15,&quot;top&quot;:159.8,&quot;width&quot;:433.85}"/>
</p:tagLst>
</file>

<file path=ppt/tags/tag208.xml><?xml version="1.0" encoding="utf-8"?>
<p:tagLst xmlns:p="http://schemas.openxmlformats.org/presentationml/2006/main">
  <p:tag name="KSO_WM_DIAGRAM_VIRTUALLY_FRAME" val="{&quot;height&quot;:152.9,&quot;left&quot;:49.55,&quot;top&quot;:195.45,&quot;width&quot;:859.7}"/>
</p:tagLst>
</file>

<file path=ppt/tags/tag209.xml><?xml version="1.0" encoding="utf-8"?>
<p:tagLst xmlns:p="http://schemas.openxmlformats.org/presentationml/2006/main">
  <p:tag name="KSO_DOCER_RESOURCE_TRACE_INFO" val="{&quot;id&quot;:&quot;50025268&quot;,&quot;origin&quot;:0,&quot;type&quot;:&quot;icons&quot;,&quot;user&quot;:&quot;1527790944&quot;}"/>
</p:tagLst>
</file>

<file path=ppt/tags/tag21.xml><?xml version="1.0" encoding="utf-8"?>
<p:tagLst xmlns:p="http://schemas.openxmlformats.org/presentationml/2006/main">
  <p:tag name="KSO_WM_DIAGRAM_VIRTUALLY_FRAME" val="{&quot;height&quot;:400.963937007874,&quot;left&quot;:51,&quot;top&quot;:118.22503937007873,&quot;width&quot;:871.5}"/>
</p:tagLst>
</file>

<file path=ppt/tags/tag210.xml><?xml version="1.0" encoding="utf-8"?>
<p:tagLst xmlns:p="http://schemas.openxmlformats.org/presentationml/2006/main">
  <p:tag name="KSO_DOCER_RESOURCE_TRACE_INFO" val="{&quot;id&quot;:&quot;50028115&quot;,&quot;origin&quot;:0,&quot;type&quot;:&quot;icons&quot;,&quot;user&quot;:&quot;1527790944&quot;}"/>
</p:tagLst>
</file>

<file path=ppt/tags/tag211.xml><?xml version="1.0" encoding="utf-8"?>
<p:tagLst xmlns:p="http://schemas.openxmlformats.org/presentationml/2006/main">
  <p:tag name="KSO_DOCER_RESOURCE_TRACE_INFO" val="{&quot;id&quot;:&quot;50020766&quot;,&quot;origin&quot;:0,&quot;type&quot;:&quot;icons&quot;,&quot;user&quot;:&quot;1527790944&quot;}"/>
</p:tagLst>
</file>

<file path=ppt/tags/tag212.xml><?xml version="1.0" encoding="utf-8"?>
<p:tagLst xmlns:p="http://schemas.openxmlformats.org/presentationml/2006/main">
  <p:tag name="KSO_WM_DIAGRAM_VIRTUALLY_FRAME" val="{&quot;height&quot;:323.55,&quot;left&quot;:678.35,&quot;top&quot;:159.25,&quot;width&quot;:240.55}"/>
</p:tagLst>
</file>

<file path=ppt/tags/tag213.xml><?xml version="1.0" encoding="utf-8"?>
<p:tagLst xmlns:p="http://schemas.openxmlformats.org/presentationml/2006/main">
  <p:tag name="KSO_WM_DIAGRAM_VIRTUALLY_FRAME" val="{&quot;height&quot;:323.55,&quot;left&quot;:678.35,&quot;top&quot;:159.25,&quot;width&quot;:240.55}"/>
</p:tagLst>
</file>

<file path=ppt/tags/tag214.xml><?xml version="1.0" encoding="utf-8"?>
<p:tagLst xmlns:p="http://schemas.openxmlformats.org/presentationml/2006/main">
  <p:tag name="KSO_WM_DIAGRAM_VIRTUALLY_FRAME" val="{&quot;height&quot;:323.55,&quot;left&quot;:678.35,&quot;top&quot;:159.25,&quot;width&quot;:240.55}"/>
</p:tagLst>
</file>

<file path=ppt/tags/tag215.xml><?xml version="1.0" encoding="utf-8"?>
<p:tagLst xmlns:p="http://schemas.openxmlformats.org/presentationml/2006/main">
  <p:tag name="KSO_WM_DIAGRAM_VIRTUALLY_FRAME" val="{&quot;height&quot;:323.55,&quot;left&quot;:678.35,&quot;top&quot;:159.25,&quot;width&quot;:240.55}"/>
</p:tagLst>
</file>

<file path=ppt/tags/tag216.xml><?xml version="1.0" encoding="utf-8"?>
<p:tagLst xmlns:p="http://schemas.openxmlformats.org/presentationml/2006/main">
  <p:tag name="KSO_WM_DIAGRAM_VIRTUALLY_FRAME" val="{&quot;height&quot;:323.55,&quot;left&quot;:678.35,&quot;top&quot;:159.25,&quot;width&quot;:240.55}"/>
</p:tagLst>
</file>

<file path=ppt/tags/tag217.xml><?xml version="1.0" encoding="utf-8"?>
<p:tagLst xmlns:p="http://schemas.openxmlformats.org/presentationml/2006/main">
  <p:tag name="KSO_WM_DIAGRAM_VIRTUALLY_FRAME" val="{&quot;height&quot;:323.55,&quot;left&quot;:678.35,&quot;top&quot;:159.25,&quot;width&quot;:240.55}"/>
</p:tagLst>
</file>

<file path=ppt/tags/tag218.xml><?xml version="1.0" encoding="utf-8"?>
<p:tagLst xmlns:p="http://schemas.openxmlformats.org/presentationml/2006/main">
  <p:tag name="KSO_WM_DIAGRAM_VIRTUALLY_FRAME" val="{&quot;height&quot;:323.55,&quot;left&quot;:678.35,&quot;top&quot;:159.25,&quot;width&quot;:240.55}"/>
</p:tagLst>
</file>

<file path=ppt/tags/tag219.xml><?xml version="1.0" encoding="utf-8"?>
<p:tagLst xmlns:p="http://schemas.openxmlformats.org/presentationml/2006/main">
  <p:tag name="KSO_WM_DIAGRAM_VIRTUALLY_FRAME" val="{&quot;height&quot;:323.55,&quot;left&quot;:678.35,&quot;top&quot;:159.25,&quot;width&quot;:240.55}"/>
</p:tagLst>
</file>

<file path=ppt/tags/tag22.xml><?xml version="1.0" encoding="utf-8"?>
<p:tagLst xmlns:p="http://schemas.openxmlformats.org/presentationml/2006/main">
  <p:tag name="KSO_WM_DIAGRAM_VIRTUALLY_FRAME" val="{&quot;height&quot;:400.963937007874,&quot;left&quot;:51,&quot;top&quot;:118.22503937007873,&quot;width&quot;:871.5}"/>
</p:tagLst>
</file>

<file path=ppt/tags/tag220.xml><?xml version="1.0" encoding="utf-8"?>
<p:tagLst xmlns:p="http://schemas.openxmlformats.org/presentationml/2006/main">
  <p:tag name="KSO_WM_DIAGRAM_VIRTUALLY_FRAME" val="{&quot;height&quot;:323.55,&quot;left&quot;:678.35,&quot;top&quot;:159.25,&quot;width&quot;:240.55}"/>
</p:tagLst>
</file>

<file path=ppt/tags/tag221.xml><?xml version="1.0" encoding="utf-8"?>
<p:tagLst xmlns:p="http://schemas.openxmlformats.org/presentationml/2006/main">
  <p:tag name="KSO_WM_DIAGRAM_VIRTUALLY_FRAME" val="{&quot;height&quot;:323.55,&quot;left&quot;:678.35,&quot;top&quot;:159.25,&quot;width&quot;:240.55}"/>
</p:tagLst>
</file>

<file path=ppt/tags/tag222.xml><?xml version="1.0" encoding="utf-8"?>
<p:tagLst xmlns:p="http://schemas.openxmlformats.org/presentationml/2006/main">
  <p:tag name="KSO_WM_DIAGRAM_VIRTUALLY_FRAME" val="{&quot;height&quot;:323.55,&quot;left&quot;:678.35,&quot;top&quot;:159.25,&quot;width&quot;:240.55}"/>
</p:tagLst>
</file>

<file path=ppt/tags/tag223.xml><?xml version="1.0" encoding="utf-8"?>
<p:tagLst xmlns:p="http://schemas.openxmlformats.org/presentationml/2006/main">
  <p:tag name="KSO_WM_DIAGRAM_VIRTUALLY_FRAME" val="{&quot;height&quot;:323.55,&quot;left&quot;:678.35,&quot;top&quot;:159.25,&quot;width&quot;:240.55}"/>
</p:tagLst>
</file>

<file path=ppt/tags/tag224.xml><?xml version="1.0" encoding="utf-8"?>
<p:tagLst xmlns:p="http://schemas.openxmlformats.org/presentationml/2006/main">
  <p:tag name="KSO_WM_DIAGRAM_VIRTUALLY_FRAME" val="{&quot;height&quot;:323.55,&quot;left&quot;:678.35,&quot;top&quot;:159.25,&quot;width&quot;:240.55}"/>
</p:tagLst>
</file>

<file path=ppt/tags/tag225.xml><?xml version="1.0" encoding="utf-8"?>
<p:tagLst xmlns:p="http://schemas.openxmlformats.org/presentationml/2006/main">
  <p:tag name="KSO_WM_DIAGRAM_VIRTUALLY_FRAME" val="{&quot;height&quot;:323.55,&quot;left&quot;:678.35,&quot;top&quot;:159.25,&quot;width&quot;:240.55}"/>
</p:tagLst>
</file>

<file path=ppt/tags/tag226.xml><?xml version="1.0" encoding="utf-8"?>
<p:tagLst xmlns:p="http://schemas.openxmlformats.org/presentationml/2006/main">
  <p:tag name="KSO_WM_AICARD_INVALID" val="Invalid"/>
  <p:tag name="resource_record_key" val="{&quot;10&quot;:[21566743,50062385]}"/>
</p:tagLst>
</file>

<file path=ppt/tags/tag227.xml><?xml version="1.0" encoding="utf-8"?>
<p:tagLst xmlns:p="http://schemas.openxmlformats.org/presentationml/2006/main">
  <p:tag name="KSO_WM_AICARD_INVALID" val="Invalid"/>
  <p:tag name="resource_record_key" val="{&quot;10&quot;:[50062429]}"/>
</p:tagLst>
</file>

<file path=ppt/tags/tag228.xml><?xml version="1.0" encoding="utf-8"?>
<p:tagLst xmlns:p="http://schemas.openxmlformats.org/presentationml/2006/main">
  <p:tag name="KSO_DOCER_RESOURCE_TRACE_INFO" val="{&quot;id&quot;:&quot;50046337&quot;,&quot;origin&quot;:0,&quot;type&quot;:&quot;icons&quot;,&quot;user&quot;:&quot;1527790944&quot;}"/>
</p:tagLst>
</file>

<file path=ppt/tags/tag229.xml><?xml version="1.0" encoding="utf-8"?>
<p:tagLst xmlns:p="http://schemas.openxmlformats.org/presentationml/2006/main">
  <p:tag name="KSO_DOCER_RESOURCE_TRACE_INFO" val="{&quot;id&quot;:&quot;3661259&quot;,&quot;origin&quot;:0,&quot;type&quot;:&quot;icons&quot;,&quot;user&quot;:&quot;1527790944&quot;}"/>
</p:tagLst>
</file>

<file path=ppt/tags/tag23.xml><?xml version="1.0" encoding="utf-8"?>
<p:tagLst xmlns:p="http://schemas.openxmlformats.org/presentationml/2006/main">
  <p:tag name="KSO_WM_DIAGRAM_VIRTUALLY_FRAME" val="{&quot;height&quot;:400.963937007874,&quot;left&quot;:51,&quot;top&quot;:118.22503937007873,&quot;width&quot;:871.5}"/>
</p:tagLst>
</file>

<file path=ppt/tags/tag230.xml><?xml version="1.0" encoding="utf-8"?>
<p:tagLst xmlns:p="http://schemas.openxmlformats.org/presentationml/2006/main">
  <p:tag name="KSO_DOCER_RESOURCE_TRACE_INFO" val="{&quot;id&quot;:&quot;50046337&quot;,&quot;origin&quot;:0,&quot;type&quot;:&quot;icons&quot;,&quot;user&quot;:&quot;1527790944&quot;}"/>
</p:tagLst>
</file>

<file path=ppt/tags/tag231.xml><?xml version="1.0" encoding="utf-8"?>
<p:tagLst xmlns:p="http://schemas.openxmlformats.org/presentationml/2006/main">
  <p:tag name="KSO_DOCER_RESOURCE_TRACE_INFO" val="{&quot;id&quot;:&quot;3661259&quot;,&quot;origin&quot;:0,&quot;type&quot;:&quot;icons&quot;,&quot;user&quot;:&quot;1527790944&quot;}"/>
</p:tagLst>
</file>

<file path=ppt/tags/tag232.xml><?xml version="1.0" encoding="utf-8"?>
<p:tagLst xmlns:p="http://schemas.openxmlformats.org/presentationml/2006/main">
  <p:tag name="KSO_DOCER_RESOURCE_TRACE_INFO" val="{&quot;id&quot;:&quot;50046337&quot;,&quot;origin&quot;:0,&quot;type&quot;:&quot;icons&quot;,&quot;user&quot;:&quot;1527790944&quot;}"/>
</p:tagLst>
</file>

<file path=ppt/tags/tag233.xml><?xml version="1.0" encoding="utf-8"?>
<p:tagLst xmlns:p="http://schemas.openxmlformats.org/presentationml/2006/main">
  <p:tag name="KSO_DOCER_RESOURCE_TRACE_INFO" val="{&quot;id&quot;:&quot;3661259&quot;,&quot;origin&quot;:0,&quot;type&quot;:&quot;icons&quot;,&quot;user&quot;:&quot;1527790944&quot;}"/>
</p:tagLst>
</file>

<file path=ppt/tags/tag234.xml><?xml version="1.0" encoding="utf-8"?>
<p:tagLst xmlns:p="http://schemas.openxmlformats.org/presentationml/2006/main">
  <p:tag name="KSO_DOCER_RESOURCE_TRACE_INFO" val="{&quot;id&quot;:&quot;50046337&quot;,&quot;origin&quot;:0,&quot;type&quot;:&quot;icons&quot;,&quot;user&quot;:&quot;1527790944&quot;}"/>
</p:tagLst>
</file>

<file path=ppt/tags/tag235.xml><?xml version="1.0" encoding="utf-8"?>
<p:tagLst xmlns:p="http://schemas.openxmlformats.org/presentationml/2006/main">
  <p:tag name="KSO_DOCER_RESOURCE_TRACE_INFO" val="{&quot;id&quot;:&quot;3661259&quot;,&quot;origin&quot;:0,&quot;type&quot;:&quot;icons&quot;,&quot;user&quot;:&quot;1527790944&quot;}"/>
</p:tagLst>
</file>

<file path=ppt/tags/tag236.xml><?xml version="1.0" encoding="utf-8"?>
<p:tagLst xmlns:p="http://schemas.openxmlformats.org/presentationml/2006/main">
  <p:tag name="KSO_DOCER_RESOURCE_TRACE_INFO" val="{&quot;id&quot;:&quot;50046337&quot;,&quot;origin&quot;:0,&quot;type&quot;:&quot;icons&quot;,&quot;user&quot;:&quot;1527790944&quot;}"/>
</p:tagLst>
</file>

<file path=ppt/tags/tag237.xml><?xml version="1.0" encoding="utf-8"?>
<p:tagLst xmlns:p="http://schemas.openxmlformats.org/presentationml/2006/main">
  <p:tag name="KSO_DOCER_RESOURCE_TRACE_INFO" val="{&quot;id&quot;:&quot;3661259&quot;,&quot;origin&quot;:0,&quot;type&quot;:&quot;icons&quot;,&quot;user&quot;:&quot;1527790944&quot;}"/>
</p:tagLst>
</file>

<file path=ppt/tags/tag238.xml><?xml version="1.0" encoding="utf-8"?>
<p:tagLst xmlns:p="http://schemas.openxmlformats.org/presentationml/2006/main">
  <p:tag name="KSO_DOCER_RESOURCE_TRACE_INFO" val="{&quot;id&quot;:&quot;50046337&quot;,&quot;origin&quot;:0,&quot;type&quot;:&quot;icons&quot;,&quot;user&quot;:&quot;1527790944&quot;}"/>
</p:tagLst>
</file>

<file path=ppt/tags/tag239.xml><?xml version="1.0" encoding="utf-8"?>
<p:tagLst xmlns:p="http://schemas.openxmlformats.org/presentationml/2006/main">
  <p:tag name="KSO_DOCER_RESOURCE_TRACE_INFO" val="{&quot;id&quot;:&quot;3661259&quot;,&quot;origin&quot;:0,&quot;type&quot;:&quot;icons&quot;,&quot;user&quot;:&quot;1527790944&quot;}"/>
</p:tagLst>
</file>

<file path=ppt/tags/tag24.xml><?xml version="1.0" encoding="utf-8"?>
<p:tagLst xmlns:p="http://schemas.openxmlformats.org/presentationml/2006/main">
  <p:tag name="KSO_WM_DIAGRAM_VIRTUALLY_FRAME" val="{&quot;height&quot;:400.963937007874,&quot;left&quot;:51,&quot;top&quot;:118.22503937007873,&quot;width&quot;:871.5}"/>
</p:tagLst>
</file>

<file path=ppt/tags/tag240.xml><?xml version="1.0" encoding="utf-8"?>
<p:tagLst xmlns:p="http://schemas.openxmlformats.org/presentationml/2006/main">
  <p:tag name="resource_record_key" val="{&quot;10&quot;:[21558627,50059220,50062654,50059400,50016530,50063697,50039230,21581978,50041048,21539630,50005144,3650358,3505095,50025268,50028115,50020766,20287989,21542648,4721384,20288671,50062352,50046337,3661259,21566743,50062429,50062385,20289010],&quot;70&quot;:[3403284,3314414,3315984,3330809,3314548,3313564],&quot;8&quot;:[20475505]}"/>
</p:tagLst>
</file>

<file path=ppt/tags/tag25.xml><?xml version="1.0" encoding="utf-8"?>
<p:tagLst xmlns:p="http://schemas.openxmlformats.org/presentationml/2006/main">
  <p:tag name="KSO_WM_DIAGRAM_VIRTUALLY_FRAME" val="{&quot;height&quot;:345.75,&quot;left&quot;:51,&quot;top&quot;:136.4,&quot;width&quot;:871.5}"/>
</p:tagLst>
</file>

<file path=ppt/tags/tag26.xml><?xml version="1.0" encoding="utf-8"?>
<p:tagLst xmlns:p="http://schemas.openxmlformats.org/presentationml/2006/main">
  <p:tag name="TABLE_ENDDRAG_ORIGIN_RECT" val="389*180"/>
  <p:tag name="TABLE_ENDDRAG_RECT" val="495*147*389*180"/>
</p:tagLst>
</file>

<file path=ppt/tags/tag27.xml><?xml version="1.0" encoding="utf-8"?>
<p:tagLst xmlns:p="http://schemas.openxmlformats.org/presentationml/2006/main">
  <p:tag name="KSO_WM_DIAGRAM_VIRTUALLY_FRAME" val="{&quot;height&quot;:152.9,&quot;left&quot;:49.55,&quot;top&quot;:195.45,&quot;width&quot;:859.7}"/>
</p:tagLst>
</file>

<file path=ppt/tags/tag28.xml><?xml version="1.0" encoding="utf-8"?>
<p:tagLst xmlns:p="http://schemas.openxmlformats.org/presentationml/2006/main">
  <p:tag name="KSO_WM_DIAGRAM_VIRTUALLY_FRAME" val="{&quot;height&quot;:152.9,&quot;left&quot;:49.55,&quot;top&quot;:195.45,&quot;width&quot;:859.7}"/>
</p:tagLst>
</file>

<file path=ppt/tags/tag29.xml><?xml version="1.0" encoding="utf-8"?>
<p:tagLst xmlns:p="http://schemas.openxmlformats.org/presentationml/2006/main">
  <p:tag name="KSO_WM_DIAGRAM_VIRTUALLY_FRAME" val="{&quot;height&quot;:152.9,&quot;left&quot;:49.55,&quot;top&quot;:195.45,&quot;width&quot;:859.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152.9,&quot;left&quot;:49.55,&quot;top&quot;:195.45,&quot;width&quot;:859.7}"/>
</p:tagLst>
</file>

<file path=ppt/tags/tag31.xml><?xml version="1.0" encoding="utf-8"?>
<p:tagLst xmlns:p="http://schemas.openxmlformats.org/presentationml/2006/main">
  <p:tag name="KSO_WM_DIAGRAM_VIRTUALLY_FRAME" val="{&quot;height&quot;:152.9,&quot;left&quot;:49.55,&quot;top&quot;:195.45,&quot;width&quot;:859.7}"/>
</p:tagLst>
</file>

<file path=ppt/tags/tag32.xml><?xml version="1.0" encoding="utf-8"?>
<p:tagLst xmlns:p="http://schemas.openxmlformats.org/presentationml/2006/main">
  <p:tag name="KSO_WM_DIAGRAM_VIRTUALLY_FRAME" val="{&quot;height&quot;:152.9,&quot;left&quot;:49.55,&quot;top&quot;:195.45,&quot;width&quot;:859.7}"/>
</p:tagLst>
</file>

<file path=ppt/tags/tag33.xml><?xml version="1.0" encoding="utf-8"?>
<p:tagLst xmlns:p="http://schemas.openxmlformats.org/presentationml/2006/main">
  <p:tag name="KSO_WM_DIAGRAM_VIRTUALLY_FRAME" val="{&quot;height&quot;:152.9,&quot;left&quot;:49.55,&quot;top&quot;:195.45,&quot;width&quot;:859.7}"/>
</p:tagLst>
</file>

<file path=ppt/tags/tag34.xml><?xml version="1.0" encoding="utf-8"?>
<p:tagLst xmlns:p="http://schemas.openxmlformats.org/presentationml/2006/main">
  <p:tag name="KSO_WM_DIAGRAM_VIRTUALLY_FRAME" val="{&quot;height&quot;:152.9,&quot;left&quot;:49.55,&quot;top&quot;:195.45,&quot;width&quot;:859.7}"/>
</p:tagLst>
</file>

<file path=ppt/tags/tag35.xml><?xml version="1.0" encoding="utf-8"?>
<p:tagLst xmlns:p="http://schemas.openxmlformats.org/presentationml/2006/main">
  <p:tag name="KSO_WM_DIAGRAM_VIRTUALLY_FRAME" val="{&quot;height&quot;:152.9,&quot;left&quot;:49.55,&quot;top&quot;:195.45,&quot;width&quot;:859.7}"/>
</p:tagLst>
</file>

<file path=ppt/tags/tag36.xml><?xml version="1.0" encoding="utf-8"?>
<p:tagLst xmlns:p="http://schemas.openxmlformats.org/presentationml/2006/main">
  <p:tag name="KSO_WM_DIAGRAM_VIRTUALLY_FRAME" val="{&quot;height&quot;:152.9,&quot;left&quot;:49.55,&quot;top&quot;:195.45,&quot;width&quot;:859.7}"/>
</p:tagLst>
</file>

<file path=ppt/tags/tag37.xml><?xml version="1.0" encoding="utf-8"?>
<p:tagLst xmlns:p="http://schemas.openxmlformats.org/presentationml/2006/main">
  <p:tag name="KSO_WM_DIAGRAM_VIRTUALLY_FRAME" val="{&quot;height&quot;:152.9,&quot;left&quot;:49.55,&quot;top&quot;:195.45,&quot;width&quot;:859.7}"/>
</p:tagLst>
</file>

<file path=ppt/tags/tag38.xml><?xml version="1.0" encoding="utf-8"?>
<p:tagLst xmlns:p="http://schemas.openxmlformats.org/presentationml/2006/main">
  <p:tag name="KSO_WM_DIAGRAM_VIRTUALLY_FRAME" val="{&quot;height&quot;:152.9,&quot;left&quot;:49.55,&quot;top&quot;:195.45,&quot;width&quot;:859.7}"/>
</p:tagLst>
</file>

<file path=ppt/tags/tag39.xml><?xml version="1.0" encoding="utf-8"?>
<p:tagLst xmlns:p="http://schemas.openxmlformats.org/presentationml/2006/main">
  <p:tag name="KSO_WM_DIAGRAM_VIRTUALLY_FRAME" val="{&quot;height&quot;:152.9,&quot;left&quot;:49.55,&quot;top&quot;:195.45,&quot;width&quot;:859.7}"/>
</p:tagLst>
</file>

<file path=ppt/tags/tag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0.xml><?xml version="1.0" encoding="utf-8"?>
<p:tagLst xmlns:p="http://schemas.openxmlformats.org/presentationml/2006/main">
  <p:tag name="KSO_WM_DIAGRAM_VIRTUALLY_FRAME" val="{&quot;height&quot;:152.9,&quot;left&quot;:49.55,&quot;top&quot;:195.45,&quot;width&quot;:859.7}"/>
</p:tagLst>
</file>

<file path=ppt/tags/tag41.xml><?xml version="1.0" encoding="utf-8"?>
<p:tagLst xmlns:p="http://schemas.openxmlformats.org/presentationml/2006/main">
  <p:tag name="KSO_WM_DIAGRAM_VIRTUALLY_FRAME" val="{&quot;height&quot;:152.9,&quot;left&quot;:49.55,&quot;top&quot;:195.45,&quot;width&quot;:859.7}"/>
</p:tagLst>
</file>

<file path=ppt/tags/tag42.xml><?xml version="1.0" encoding="utf-8"?>
<p:tagLst xmlns:p="http://schemas.openxmlformats.org/presentationml/2006/main">
  <p:tag name="KSO_WM_DIAGRAM_VIRTUALLY_FRAME" val="{&quot;height&quot;:152.9,&quot;left&quot;:49.55,&quot;top&quot;:195.45,&quot;width&quot;:859.7}"/>
</p:tagLst>
</file>

<file path=ppt/tags/tag43.xml><?xml version="1.0" encoding="utf-8"?>
<p:tagLst xmlns:p="http://schemas.openxmlformats.org/presentationml/2006/main">
  <p:tag name="KSO_WM_DIAGRAM_VIRTUALLY_FRAME" val="{&quot;height&quot;:152.9,&quot;left&quot;:49.55,&quot;top&quot;:195.45,&quot;width&quot;:859.7}"/>
</p:tagLst>
</file>

<file path=ppt/tags/tag44.xml><?xml version="1.0" encoding="utf-8"?>
<p:tagLst xmlns:p="http://schemas.openxmlformats.org/presentationml/2006/main">
  <p:tag name="KSO_WM_DIAGRAM_VIRTUALLY_FRAME" val="{&quot;height&quot;:152.9,&quot;left&quot;:49.55,&quot;top&quot;:195.45,&quot;width&quot;:859.7}"/>
</p:tagLst>
</file>

<file path=ppt/tags/tag45.xml><?xml version="1.0" encoding="utf-8"?>
<p:tagLst xmlns:p="http://schemas.openxmlformats.org/presentationml/2006/main">
  <p:tag name="KSO_WM_DIAGRAM_VIRTUALLY_FRAME" val="{&quot;height&quot;:152.9,&quot;left&quot;:49.55,&quot;top&quot;:195.45,&quot;width&quot;:859.7}"/>
</p:tagLst>
</file>

<file path=ppt/tags/tag46.xml><?xml version="1.0" encoding="utf-8"?>
<p:tagLst xmlns:p="http://schemas.openxmlformats.org/presentationml/2006/main">
  <p:tag name="KSO_WM_DIAGRAM_VIRTUALLY_FRAME" val="{&quot;height&quot;:152.9,&quot;left&quot;:49.55,&quot;top&quot;:195.45,&quot;width&quot;:859.7}"/>
</p:tagLst>
</file>

<file path=ppt/tags/tag47.xml><?xml version="1.0" encoding="utf-8"?>
<p:tagLst xmlns:p="http://schemas.openxmlformats.org/presentationml/2006/main">
  <p:tag name="KSO_WM_DIAGRAM_VIRTUALLY_FRAME" val="{&quot;height&quot;:152.9,&quot;left&quot;:49.55,&quot;top&quot;:195.45,&quot;width&quot;:859.7}"/>
</p:tagLst>
</file>

<file path=ppt/tags/tag48.xml><?xml version="1.0" encoding="utf-8"?>
<p:tagLst xmlns:p="http://schemas.openxmlformats.org/presentationml/2006/main">
  <p:tag name="KSO_WM_DIAGRAM_VIRTUALLY_FRAME" val="{&quot;height&quot;:152.9,&quot;left&quot;:49.55,&quot;top&quot;:195.45,&quot;width&quot;:859.7}"/>
</p:tagLst>
</file>

<file path=ppt/tags/tag49.xml><?xml version="1.0" encoding="utf-8"?>
<p:tagLst xmlns:p="http://schemas.openxmlformats.org/presentationml/2006/main">
  <p:tag name="KSO_WM_DIAGRAM_VIRTUALLY_FRAME" val="{&quot;height&quot;:152.9,&quot;left&quot;:49.55,&quot;top&quot;:195.45,&quot;width&quot;:859.7}"/>
</p:tagLst>
</file>

<file path=ppt/tags/tag5.xml><?xml version="1.0" encoding="utf-8"?>
<p:tagLst xmlns:p="http://schemas.openxmlformats.org/presentationml/2006/main">
  <p:tag name="KSO_WM_DIAGRAM_VIRTUALLY_FRAME" val="{&quot;height&quot;:332.3,&quot;left&quot;:55.73417322834648,&quot;top&quot;:197.15,&quot;width&quot;:858.2658267716536}"/>
</p:tagLst>
</file>

<file path=ppt/tags/tag50.xml><?xml version="1.0" encoding="utf-8"?>
<p:tagLst xmlns:p="http://schemas.openxmlformats.org/presentationml/2006/main">
  <p:tag name="KSO_WM_DIAGRAM_VIRTUALLY_FRAME" val="{&quot;height&quot;:152.9,&quot;left&quot;:49.55,&quot;top&quot;:195.45,&quot;width&quot;:859.7}"/>
</p:tagLst>
</file>

<file path=ppt/tags/tag51.xml><?xml version="1.0" encoding="utf-8"?>
<p:tagLst xmlns:p="http://schemas.openxmlformats.org/presentationml/2006/main">
  <p:tag name="KSO_WM_DIAGRAM_VIRTUALLY_FRAME" val="{&quot;height&quot;:152.9,&quot;left&quot;:49.55,&quot;top&quot;:195.45,&quot;width&quot;:859.7}"/>
</p:tagLst>
</file>

<file path=ppt/tags/tag52.xml><?xml version="1.0" encoding="utf-8"?>
<p:tagLst xmlns:p="http://schemas.openxmlformats.org/presentationml/2006/main">
  <p:tag name="KSO_WM_DIAGRAM_VIRTUALLY_FRAME" val="{&quot;height&quot;:152.9,&quot;left&quot;:49.55,&quot;top&quot;:195.45,&quot;width&quot;:859.7}"/>
</p:tagLst>
</file>

<file path=ppt/tags/tag53.xml><?xml version="1.0" encoding="utf-8"?>
<p:tagLst xmlns:p="http://schemas.openxmlformats.org/presentationml/2006/main">
  <p:tag name="KSO_WM_DIAGRAM_VIRTUALLY_FRAME" val="{&quot;height&quot;:559.2573497017207,&quot;left&quot;:96.72491455078125,&quot;top&quot;:38.721325149139645,&quot;width&quot;:766.5501708984375}"/>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2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2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6,&quot;pos&quot;:0,&quot;transparency&quot;:0},{&quot;brightness&quot;:0.4000000059604645,&quot;colorType&quot;:1,&quot;foreColorIndex&quot;:6,&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3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3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7,&quot;pos&quot;:0,&quot;transparency&quot;:0},{&quot;brightness&quot;:0.4000000059604645,&quot;colorType&quot;:1,&quot;foreColorIndex&quot;:7,&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4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4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8,&quot;pos&quot;:0,&quot;transparency&quot;:0},{&quot;brightness&quot;:0.4000000059604645,&quot;colorType&quot;:1,&quot;foreColorIndex&quot;:8,&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1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1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5,&quot;pos&quot;:0,&quot;transparency&quot;:0},{&quot;brightness&quot;:0.400000005960464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3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3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7,&quot;pos&quot;:0.009999999776482582,&quot;transparency&quot;:0},{&quot;brightness&quot;:-0.25,&quot;colorType&quot;:1,&quot;foreColorIndex&quot;:7,&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4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4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8,&quot;pos&quot;:0.009999999776482582,&quot;transparency&quot;:0},{&quot;brightness&quot;:-0.25,&quot;colorType&quot;:1,&quot;foreColorIndex&quot;:8,&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xml><?xml version="1.0" encoding="utf-8"?>
<p:tagLst xmlns:p="http://schemas.openxmlformats.org/presentationml/2006/main">
  <p:tag name="KSO_WM_DIAGRAM_VIRTUALLY_FRAME" val="{&quot;height&quot;:332.3,&quot;left&quot;:55.73417322834648,&quot;top&quot;:197.15,&quot;width&quot;:858.2658267716536}"/>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2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2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6,&quot;pos&quot;:0.009999999776482582,&quot;transparency&quot;:0},{&quot;brightness&quot;:-0.25,&quot;colorType&quot;:1,&quot;foreColorIndex&quot;:6,&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1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1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5,&quot;pos&quot;:0.009999999776482582,&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2.xml><?xml version="1.0" encoding="utf-8"?>
<p:tagLst xmlns:p="http://schemas.openxmlformats.org/presentationml/2006/main">
  <p:tag name="KSO_WM_DIAGRAM_VIRTUALLY_FRAME" val="{&quot;height&quot;:559.2573497017207,&quot;left&quot;:96.72491455078125,&quot;top&quot;:38.721325149139645,&quot;width&quot;:766.5501708984375}"/>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2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2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6,&quot;pos&quot;:0,&quot;transparency&quot;:0},{&quot;brightness&quot;:0.4000000059604645,&quot;colorType&quot;:1,&quot;foreColorIndex&quot;:6,&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3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3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7,&quot;pos&quot;:0,&quot;transparency&quot;:0},{&quot;brightness&quot;:0.4000000059604645,&quot;colorType&quot;:1,&quot;foreColorIndex&quot;:7,&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4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4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8,&quot;pos&quot;:0,&quot;transparency&quot;:0},{&quot;brightness&quot;:0.4000000059604645,&quot;colorType&quot;:1,&quot;foreColorIndex&quot;:8,&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1_1"/>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UNIT_INDEX" val="1_1_1"/>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5,&quot;pos&quot;:0,&quot;transparency&quot;:0},{&quot;brightness&quot;:0.400000005960464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3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3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7,&quot;pos&quot;:0.009999999776482582,&quot;transparency&quot;:0},{&quot;brightness&quot;:-0.25,&quot;colorType&quot;:1,&quot;foreColorIndex&quot;:7,&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4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4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8,&quot;pos&quot;:0.009999999776482582,&quot;transparency&quot;:0},{&quot;brightness&quot;:-0.25,&quot;colorType&quot;:1,&quot;foreColorIndex&quot;:8,&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2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2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6,&quot;pos&quot;:0.009999999776482582,&quot;transparency&quot;:0},{&quot;brightness&quot;:-0.25,&quot;colorType&quot;:1,&quot;foreColorIndex&quot;:6,&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7.xml><?xml version="1.0" encoding="utf-8"?>
<p:tagLst xmlns:p="http://schemas.openxmlformats.org/presentationml/2006/main">
  <p:tag name="KSO_WM_DIAGRAM_VIRTUALLY_FRAME" val="{&quot;height&quot;:332.3,&quot;left&quot;:55.73417322834648,&quot;top&quot;:197.15,&quot;width&quot;:858.2658267716536}"/>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1_2"/>
  <p:tag name="KSO_WM_TEMPLATE_CATEGORY" val="diagram"/>
  <p:tag name="KSO_WM_TEMPLATE_INDEX" val="20231091"/>
  <p:tag name="KSO_WM_UNIT_LAYERLEVEL" val="1_1_1"/>
  <p:tag name="KSO_WM_TAG_VERSION" val="3.0"/>
  <p:tag name="KSO_WM_DIAGRAM_VERSION" val="3"/>
  <p:tag name="KSO_WM_DIAGRAM_COLOR_TRICK" val="4"/>
  <p:tag name="KSO_WM_DIAGRAM_COLOR_TEXT_CAN_REMOVE" val="n"/>
  <p:tag name="KSO_WM_UNIT_TYPE" val="q_h_i"/>
  <p:tag name="KSO_WM_UNIT_INDEX" val="1_1_2"/>
  <p:tag name="KSO_WM_DIAGRAM_MAX_ITEMCNT" val="6"/>
  <p:tag name="KSO_WM_DIAGRAM_MIN_ITEMCNT" val="3"/>
  <p:tag name="KSO_WM_DIAGRAM_VIRTUALLY_FRAME" val="{&quot;height&quot;:559.2573497017207,&quot;left&quot;:96.72491455078125,&quot;top&quot;:38.721325149139645,&quot;width&quot;:766.5501708984375}"/>
  <p:tag name="KSO_WM_DIAGRAM_COLOR_MATCH_VALUE" val="{&quot;shape&quot;:{&quot;fill&quot;:{&quot;gradient&quot;:[{&quot;brightness&quot;:0,&quot;colorType&quot;:1,&quot;foreColorIndex&quot;:5,&quot;pos&quot;:0.009999999776482582,&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5,5,5,5,5]}"/>
</p:tagLst>
</file>

<file path=ppt/tags/tag71.xml><?xml version="1.0" encoding="utf-8"?>
<p:tagLst xmlns:p="http://schemas.openxmlformats.org/presentationml/2006/main">
  <p:tag name="KSO_WM_DIAGRAM_VIRTUALLY_FRAME" val="{&quot;height&quot;:439.6999969482422,&quot;left&quot;:19.1,&quot;top&quot;:71.85,&quot;width&quot;:590.5}"/>
</p:tagLst>
</file>

<file path=ppt/tags/tag72.xml><?xml version="1.0" encoding="utf-8"?>
<p:tagLst xmlns:p="http://schemas.openxmlformats.org/presentationml/2006/main">
  <p:tag name="KSO_WM_DIAGRAM_VIRTUALLY_FRAME" val="{&quot;height&quot;:439.6999969482422,&quot;left&quot;:19.1,&quot;top&quot;:71.85,&quot;width&quot;:590.5}"/>
</p:tagLst>
</file>

<file path=ppt/tags/tag73.xml><?xml version="1.0" encoding="utf-8"?>
<p:tagLst xmlns:p="http://schemas.openxmlformats.org/presentationml/2006/main">
  <p:tag name="KSO_WM_DIAGRAM_VIRTUALLY_FRAME" val="{&quot;height&quot;:439.6999969482422,&quot;left&quot;:19.1,&quot;top&quot;:71.85,&quot;width&quot;:590.5}"/>
</p:tagLst>
</file>

<file path=ppt/tags/tag74.xml><?xml version="1.0" encoding="utf-8"?>
<p:tagLst xmlns:p="http://schemas.openxmlformats.org/presentationml/2006/main">
  <p:tag name="KSO_WM_DIAGRAM_VIRTUALLY_FRAME" val="{&quot;height&quot;:439.6999969482422,&quot;left&quot;:19.1,&quot;top&quot;:71.85,&quot;width&quot;:590.5}"/>
</p:tagLst>
</file>

<file path=ppt/tags/tag75.xml><?xml version="1.0" encoding="utf-8"?>
<p:tagLst xmlns:p="http://schemas.openxmlformats.org/presentationml/2006/main">
  <p:tag name="KSO_WM_DIAGRAM_VIRTUALLY_FRAME" val="{&quot;height&quot;:439.6999969482422,&quot;left&quot;:19.1,&quot;top&quot;:71.85,&quot;width&quot;:590.5}"/>
</p:tagLst>
</file>

<file path=ppt/tags/tag76.xml><?xml version="1.0" encoding="utf-8"?>
<p:tagLst xmlns:p="http://schemas.openxmlformats.org/presentationml/2006/main">
  <p:tag name="KSO_WM_DIAGRAM_VIRTUALLY_FRAME" val="{&quot;height&quot;:439.6999969482422,&quot;left&quot;:19.1,&quot;top&quot;:71.85,&quot;width&quot;:590.5}"/>
</p:tagLst>
</file>

<file path=ppt/tags/tag77.xml><?xml version="1.0" encoding="utf-8"?>
<p:tagLst xmlns:p="http://schemas.openxmlformats.org/presentationml/2006/main">
  <p:tag name="KSO_WM_DIAGRAM_VIRTUALLY_FRAME" val="{&quot;height&quot;:439.6999969482422,&quot;left&quot;:19.1,&quot;top&quot;:71.85,&quot;width&quot;:590.5}"/>
</p:tagLst>
</file>

<file path=ppt/tags/tag78.xml><?xml version="1.0" encoding="utf-8"?>
<p:tagLst xmlns:p="http://schemas.openxmlformats.org/presentationml/2006/main">
  <p:tag name="KSO_WM_DIAGRAM_VIRTUALLY_FRAME" val="{&quot;height&quot;:439.6999969482422,&quot;left&quot;:19.1,&quot;top&quot;:71.85,&quot;width&quot;:590.5}"/>
</p:tagLst>
</file>

<file path=ppt/tags/tag79.xml><?xml version="1.0" encoding="utf-8"?>
<p:tagLst xmlns:p="http://schemas.openxmlformats.org/presentationml/2006/main">
  <p:tag name="KSO_WM_DIAGRAM_VIRTUALLY_FRAME" val="{&quot;height&quot;:439.6999969482422,&quot;left&quot;:19.1,&quot;top&quot;:71.85,&quot;width&quot;:590.5}"/>
</p:tagLst>
</file>

<file path=ppt/tags/tag8.xml><?xml version="1.0" encoding="utf-8"?>
<p:tagLst xmlns:p="http://schemas.openxmlformats.org/presentationml/2006/main">
  <p:tag name="KSO_WM_DIAGRAM_VIRTUALLY_FRAME" val="{&quot;height&quot;:332.3,&quot;left&quot;:55.73417322834648,&quot;top&quot;:197.15,&quot;width&quot;:858.2658267716536}"/>
</p:tagLst>
</file>

<file path=ppt/tags/tag80.xml><?xml version="1.0" encoding="utf-8"?>
<p:tagLst xmlns:p="http://schemas.openxmlformats.org/presentationml/2006/main">
  <p:tag name="KSO_WM_DIAGRAM_VIRTUALLY_FRAME" val="{&quot;height&quot;:439.6999969482422,&quot;left&quot;:19.1,&quot;top&quot;:71.85,&quot;width&quot;:590.5}"/>
</p:tagLst>
</file>

<file path=ppt/tags/tag81.xml><?xml version="1.0" encoding="utf-8"?>
<p:tagLst xmlns:p="http://schemas.openxmlformats.org/presentationml/2006/main">
  <p:tag name="KSO_WM_DIAGRAM_VIRTUALLY_FRAME" val="{&quot;height&quot;:439.6999969482422,&quot;left&quot;:19.1,&quot;top&quot;:71.85,&quot;width&quot;:590.5}"/>
</p:tagLst>
</file>

<file path=ppt/tags/tag82.xml><?xml version="1.0" encoding="utf-8"?>
<p:tagLst xmlns:p="http://schemas.openxmlformats.org/presentationml/2006/main">
  <p:tag name="KSO_WM_DIAGRAM_VIRTUALLY_FRAME" val="{&quot;height&quot;:439.6999969482422,&quot;left&quot;:19.1,&quot;top&quot;:71.85,&quot;width&quot;:590.5}"/>
</p:tagLst>
</file>

<file path=ppt/tags/tag83.xml><?xml version="1.0" encoding="utf-8"?>
<p:tagLst xmlns:p="http://schemas.openxmlformats.org/presentationml/2006/main">
  <p:tag name="KSO_WM_DIAGRAM_VIRTUALLY_FRAME" val="{&quot;height&quot;:439.6999969482422,&quot;left&quot;:19.1,&quot;top&quot;:71.85,&quot;width&quot;:590.5}"/>
</p:tagLst>
</file>

<file path=ppt/tags/tag84.xml><?xml version="1.0" encoding="utf-8"?>
<p:tagLst xmlns:p="http://schemas.openxmlformats.org/presentationml/2006/main">
  <p:tag name="KSO_WM_DIAGRAM_VIRTUALLY_FRAME" val="{&quot;height&quot;:510,&quot;left&quot;:35.95,&quot;top&quot;:48.45,&quot;width&quot;:550.9}"/>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i*1_1"/>
  <p:tag name="KSO_WM_TEMPLATE_CATEGORY" val="diagram"/>
  <p:tag name="KSO_WM_TEMPLATE_INDEX" val="20235394"/>
  <p:tag name="KSO_WM_UNIT_LAYERLEVEL" val="1_1"/>
  <p:tag name="KSO_WM_TAG_VERSION" val="3.0"/>
  <p:tag name="KSO_WM_BEAUTIFY_FLAG" val="#wm#"/>
  <p:tag name="KSO_WM_UNIT_TYPE" val="m_i"/>
  <p:tag name="KSO_WM_UNIT_INDEX" val="1_1"/>
  <p:tag name="KSO_WM_DIAGRAM_GROUP_CODE" val="m1-1"/>
  <p:tag name="KSO_WM_DIAGRAM_VERSION" val="3"/>
  <p:tag name="KSO_WM_DIAGRAM_COLOR_TRICK" val="2"/>
  <p:tag name="KSO_WM_DIAGRAM_COLOR_TEXT_CAN_REMOVE" val="n"/>
  <p:tag name="KSO_WM_UNIT_FILL_TYPE" val="1"/>
  <p:tag name="KSO_WM_UNIT_FILL_FORE_SCHEMECOLOR_INDEX" val="13"/>
  <p:tag name="KSO_WM_UNIT_FILL_FORE_SCHEMECOLOR_INDEX_BRIGHTNESS" val="0.5"/>
  <p:tag name="KSO_WM_DIAGRAM_MAX_ITEMCNT" val="6"/>
  <p:tag name="KSO_WM_DIAGRAM_MIN_ITEMCNT" val="3"/>
  <p:tag name="KSO_WM_DIAGRAM_VIRTUALLY_FRAME" val="{&quot;height&quot;:510,&quot;left&quot;:35.95,&quot;top&quot;:48.45,&quot;width&quot;:550.9}"/>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nb"/>
  <p:tag name="KSO_WM_UNIT_TYPE" val="m_h_i"/>
  <p:tag name="KSO_WM_UNIT_INDEX" val="1_1_1"/>
  <p:tag name="KSO_WM_UNIT_ID" val="diagram20235394_1*m_h_i*1_1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VIRTUALLY_FRAME" val="{&quot;height&quot;:510,&quot;left&quot;:35.95,&quot;top&quot;:48.45,&quot;width&quot;:550.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nb"/>
  <p:tag name="KSO_WM_UNIT_TYPE" val="m_h_i"/>
  <p:tag name="KSO_WM_UNIT_INDEX" val="1_2_1"/>
  <p:tag name="KSO_WM_UNIT_ID" val="diagram20235394_1*m_h_i*1_2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3"/>
  <p:tag name="KSO_WM_DIAGRAM_VIRTUALLY_FRAME" val="{&quot;height&quot;:510,&quot;left&quot;:35.95,&quot;top&quot;:48.45,&quot;width&quot;:550.9}"/>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nb"/>
  <p:tag name="KSO_WM_UNIT_TYPE" val="m_h_i"/>
  <p:tag name="KSO_WM_UNIT_INDEX" val="1_3_1"/>
  <p:tag name="KSO_WM_UNIT_ID" val="diagram20235394_1*m_h_i*1_3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VIRTUALLY_FRAME" val="{&quot;height&quot;:510,&quot;left&quot;:35.95,&quot;top&quot;:48.45,&quot;width&quot;:550.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h_i*1_2_2"/>
  <p:tag name="KSO_WM_TEMPLATE_CATEGORY" val="diagram"/>
  <p:tag name="KSO_WM_TEMPLATE_INDEX" val="20235394"/>
  <p:tag name="KSO_WM_UNIT_LAYERLEVEL" val="1_1_1"/>
  <p:tag name="KSO_WM_TAG_VERSION" val="3.0"/>
  <p:tag name="KSO_WM_BEAUTIFY_FLAG" val="#wm#"/>
  <p:tag name="KSO_WM_UNIT_TYPE" val="m_h_i"/>
  <p:tag name="KSO_WM_UNIT_INDEX" val="1_2_2"/>
  <p:tag name="KSO_WM_DIAGRAM_GROUP_CODE" val="m1-1"/>
  <p:tag name="KSO_WM_DIAGRAM_VERSION" val="3"/>
  <p:tag name="KSO_WM_DIAGRAM_COLOR_TRICK" val="2"/>
  <p:tag name="KSO_WM_DIAGRAM_COLOR_TEXT_CAN_REMOVE" val="n"/>
  <p:tag name="KSO_WM_UNIT_LINE_FORE_SCHEMECOLOR_INDEX" val="8"/>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5,5,5,5,5]}"/>
</p:tagLst>
</file>

<file path=ppt/tags/tag9.xml><?xml version="1.0" encoding="utf-8"?>
<p:tagLst xmlns:p="http://schemas.openxmlformats.org/presentationml/2006/main">
  <p:tag name="KSO_WM_DIAGRAM_VIRTUALLY_FRAME" val="{&quot;height&quot;:332.3,&quot;left&quot;:55.73417322834648,&quot;top&quot;:197.15,&quot;width&quot;:858.2658267716536}"/>
</p:tagLst>
</file>

<file path=ppt/tags/tag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5394_1*m_h_f*1_1_1"/>
  <p:tag name="KSO_WM_TEMPLATE_CATEGORY" val="diagram"/>
  <p:tag name="KSO_WM_TEMPLATE_INDEX" val="20235394"/>
  <p:tag name="KSO_WM_UNIT_LAYERLEVEL" val="1_1_1"/>
  <p:tag name="KSO_WM_TAG_VERSION" val="3.0"/>
  <p:tag name="KSO_WM_BEAUTIFY_FLAG" val="#wm#"/>
  <p:tag name="KSO_WM_UNIT_TEXT_LAYER_COUNT" val="1"/>
  <p:tag name="KSO_WM_DIAGRAM_GROUP_CODE" val="m1-1"/>
  <p:tag name="KSO_WM_DIAGRAM_VERSION" val="3"/>
  <p:tag name="KSO_WM_DIAGRAM_COLOR_TRICK" val="2"/>
  <p:tag name="KSO_WM_DIAGRAM_COLOR_TEXT_CAN_REMOVE" val="n"/>
  <p:tag name="KSO_WM_UNIT_TEXT_TYPE" val="1"/>
  <p:tag name="KSO_WM_UNIT_PRESET_TEXT" val="单击此处添加正文内容，文字是您思想的提炼，请言简意赅的阐述您的观点。"/>
  <p:tag name="KSO_WM_UNIT_TEXT_FILL_FORE_SCHEMECOLOR_INDEX" val="1"/>
  <p:tag name="KSO_WM_UNIT_TEXT_FILL_TYPE" val="1"/>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5394_1*m_h_a*1_1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TEXT_TYPE" val="1"/>
  <p:tag name="KSO_WM_UNIT_PRESET_TEXT" val="添加标题"/>
  <p:tag name="KSO_WM_UNIT_TEXT_FILL_FORE_SCHEMECOLOR_INDEX" val="1"/>
  <p:tag name="KSO_WM_UNIT_TEXT_FILL_TYPE" val="1"/>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h_i*1_1_2"/>
  <p:tag name="KSO_WM_TEMPLATE_CATEGORY" val="diagram"/>
  <p:tag name="KSO_WM_TEMPLATE_INDEX" val="20235394"/>
  <p:tag name="KSO_WM_UNIT_LAYERLEVEL" val="1_1_1"/>
  <p:tag name="KSO_WM_TAG_VERSION" val="3.0"/>
  <p:tag name="KSO_WM_BEAUTIFY_FLAG" val="#wm#"/>
  <p:tag name="KSO_WM_UNIT_TYPE" val="m_h_i"/>
  <p:tag name="KSO_WM_UNIT_INDEX" val="1_1_2"/>
  <p:tag name="KSO_WM_DIAGRAM_GROUP_CODE" val="m1-1"/>
  <p:tag name="KSO_WM_DIAGRAM_VERSION" val="3"/>
  <p:tag name="KSO_WM_DIAGRAM_COLOR_TRICK" val="2"/>
  <p:tag name="KSO_WM_DIAGRAM_COLOR_TEXT_CAN_REMOVE" val="n"/>
  <p:tag name="KSO_WM_UNIT_LINE_FORE_SCHEMECOLOR_INDEX" val="5"/>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5,5,5,5,5]}"/>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394_1*m_h_i*1_3_2"/>
  <p:tag name="KSO_WM_TEMPLATE_CATEGORY" val="diagram"/>
  <p:tag name="KSO_WM_TEMPLATE_INDEX" val="20235394"/>
  <p:tag name="KSO_WM_UNIT_LAYERLEVEL" val="1_1_1"/>
  <p:tag name="KSO_WM_TAG_VERSION" val="3.0"/>
  <p:tag name="KSO_WM_BEAUTIFY_FLAG" val="#wm#"/>
  <p:tag name="KSO_WM_UNIT_TYPE" val="m_h_i"/>
  <p:tag name="KSO_WM_UNIT_INDEX" val="1_3_2"/>
  <p:tag name="KSO_WM_DIAGRAM_GROUP_CODE" val="m1-1"/>
  <p:tag name="KSO_WM_DIAGRAM_VERSION" val="3"/>
  <p:tag name="KSO_WM_DIAGRAM_COLOR_TRICK" val="2"/>
  <p:tag name="KSO_WM_DIAGRAM_COLOR_TEXT_CAN_REMOVE" val="n"/>
  <p:tag name="KSO_WM_UNIT_LINE_FORE_SCHEMECOLOR_INDEX" val="5"/>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5,5,5,5,5]}"/>
</p:tagLst>
</file>

<file path=ppt/tags/tag9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5394_1*m_h_f*1_3_1"/>
  <p:tag name="KSO_WM_TEMPLATE_CATEGORY" val="diagram"/>
  <p:tag name="KSO_WM_TEMPLATE_INDEX" val="20235394"/>
  <p:tag name="KSO_WM_UNIT_LAYERLEVEL" val="1_1_1"/>
  <p:tag name="KSO_WM_TAG_VERSION" val="3.0"/>
  <p:tag name="KSO_WM_BEAUTIFY_FLAG" val="#wm#"/>
  <p:tag name="KSO_WM_UNIT_TEXT_LAYER_COUNT" val="1"/>
  <p:tag name="KSO_WM_DIAGRAM_GROUP_CODE" val="m1-1"/>
  <p:tag name="KSO_WM_DIAGRAM_VERSION" val="3"/>
  <p:tag name="KSO_WM_DIAGRAM_COLOR_TRICK" val="2"/>
  <p:tag name="KSO_WM_DIAGRAM_COLOR_TEXT_CAN_REMOVE" val="n"/>
  <p:tag name="KSO_WM_UNIT_TEXT_TYPE" val="1"/>
  <p:tag name="KSO_WM_UNIT_PRESET_TEXT" val="单击此处添加正文具体内容，文字是您思想的提炼，请言简意赅的阐述您的内容观点。"/>
  <p:tag name="KSO_WM_UNIT_TEXT_FILL_FORE_SCHEMECOLOR_INDEX" val="1"/>
  <p:tag name="KSO_WM_UNIT_TEXT_FILL_TYPE" val="1"/>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5394_1*m_h_a*1_3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TEXT_TYPE" val="1"/>
  <p:tag name="KSO_WM_UNIT_PRESET_TEXT" val="添加标题"/>
  <p:tag name="KSO_WM_UNIT_TEXT_FILL_FORE_SCHEMECOLOR_INDEX" val="1"/>
  <p:tag name="KSO_WM_UNIT_TEXT_FILL_TYPE" val="1"/>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9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5394_1*m_h_f*1_2_1"/>
  <p:tag name="KSO_WM_TEMPLATE_CATEGORY" val="diagram"/>
  <p:tag name="KSO_WM_TEMPLATE_INDEX" val="20235394"/>
  <p:tag name="KSO_WM_UNIT_LAYERLEVEL" val="1_1_1"/>
  <p:tag name="KSO_WM_TAG_VERSION" val="3.0"/>
  <p:tag name="KSO_WM_BEAUTIFY_FLAG" val="#wm#"/>
  <p:tag name="KSO_WM_UNIT_TEXT_LAYER_COUNT" val="1"/>
  <p:tag name="KSO_WM_DIAGRAM_GROUP_CODE" val="m1-1"/>
  <p:tag name="KSO_WM_DIAGRAM_VERSION" val="3"/>
  <p:tag name="KSO_WM_DIAGRAM_COLOR_TRICK" val="2"/>
  <p:tag name="KSO_WM_DIAGRAM_COLOR_TEXT_CAN_REMOVE" val="n"/>
  <p:tag name="KSO_WM_UNIT_TEXT_TYPE" val="1"/>
  <p:tag name="KSO_WM_UNIT_PRESET_TEXT" val="单击此处添加正文具体内容，文字是您思想的提炼，请言简意赅的阐述您的内容观点。"/>
  <p:tag name="KSO_WM_UNIT_TEXT_FILL_FORE_SCHEMECOLOR_INDEX" val="1"/>
  <p:tag name="KSO_WM_UNIT_TEXT_FILL_TYPE" val="1"/>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9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5394_1*m_h_a*1_2_1"/>
  <p:tag name="KSO_WM_TEMPLATE_CATEGORY" val="diagram"/>
  <p:tag name="KSO_WM_TEMPLATE_INDEX" val="20235394"/>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TEXT_TYPE" val="1"/>
  <p:tag name="KSO_WM_UNIT_PRESET_TEXT" val="添加标题"/>
  <p:tag name="KSO_WM_UNIT_TEXT_FILL_FORE_SCHEMECOLOR_INDEX" val="1"/>
  <p:tag name="KSO_WM_UNIT_TEXT_FILL_TYPE" val="1"/>
  <p:tag name="KSO_WM_DIAGRAM_MAX_ITEMCNT" val="6"/>
  <p:tag name="KSO_WM_DIAGRAM_MIN_ITEMCNT" val="3"/>
  <p:tag name="KSO_WM_DIAGRAM_VIRTUALLY_FRAME" val="{&quot;height&quot;:510,&quot;left&quot;:35.95,&quot;top&quot;:48.45,&quot;width&quot;:550.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3_2*o_i*1_1"/>
  <p:tag name="KSO_WM_TEMPLATE_CATEGORY" val="diagram"/>
  <p:tag name="KSO_WM_TEMPLATE_INDEX" val="20230933"/>
  <p:tag name="KSO_WM_UNIT_LAYERLEVEL" val="1_1"/>
  <p:tag name="KSO_WM_TAG_VERSION" val="3.0"/>
  <p:tag name="KSO_WM_DIAGRAM_GROUP_CODE" val="o1-1"/>
  <p:tag name="KSO_WM_UNIT_TYPE" val="o_i"/>
  <p:tag name="KSO_WM_UNIT_INDEX" val="1_1"/>
  <p:tag name="KSO_WM_DIAGRAM_VERSION" val="3"/>
  <p:tag name="KSO_WM_DIAGRAM_COLOR_TRICK" val="2"/>
  <p:tag name="KSO_WM_DIAGRAM_COLOR_TEXT_CAN_REMOVE" val="n"/>
  <p:tag name="KSO_WM_DIAGRAM_MAX_ITEMCNT" val="6"/>
  <p:tag name="KSO_WM_DIAGRAM_MIN_ITEMCNT" val="2"/>
  <p:tag name="KSO_WM_DIAGRAM_VIRTUALLY_FRAME" val="{&quot;height&quot;:257.05413513183595,&quot;left&quot;:515.45,&quot;top&quot;:219.89586486816407,&quot;width&quot;:411.04999389648435}"/>
  <p:tag name="KSO_WM_DIAGRAM_COLOR_MATCH_VALUE" val="{&quot;shape&quot;:{&quot;fill&quot;:{&quot;solid&quot;:{&quot;brightness&quot;:0,&quot;colorType&quot;:2,&quot;rgb&quot;:&quot;#d9d9d9&quot;,&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5,5,5,5,5]}"/>
</p:tagLst>
</file>

<file path=ppt/tags/tag99.xml><?xml version="1.0" encoding="utf-8"?>
<p:tagLst xmlns:p="http://schemas.openxmlformats.org/presentationml/2006/main">
  <p:tag name="KSO_DOCER_RESOURCE_TRACE_INFO" val="{&quot;id&quot;:&quot;50063697&quot;,&quot;origin&quot;:0,&quot;type&quot;:&quot;icons&quot;,&quot;user&quot;:&quot;1527790944&quo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16631</Words>
  <Application>WPS 演示</Application>
  <PresentationFormat>宽屏</PresentationFormat>
  <Paragraphs>705</Paragraphs>
  <Slides>29</Slides>
  <Notes>0</Notes>
  <HiddenSlides>0</HiddenSlides>
  <MMClips>0</MMClips>
  <ScaleCrop>false</ScaleCrop>
  <HeadingPairs>
    <vt:vector size="6" baseType="variant">
      <vt:variant>
        <vt:lpstr>已用的字体</vt:lpstr>
      </vt:variant>
      <vt:variant>
        <vt:i4>20</vt:i4>
      </vt:variant>
      <vt:variant>
        <vt:lpstr>主题</vt:lpstr>
      </vt:variant>
      <vt:variant>
        <vt:i4>5</vt:i4>
      </vt:variant>
      <vt:variant>
        <vt:lpstr>幻灯片标题</vt:lpstr>
      </vt:variant>
      <vt:variant>
        <vt:i4>29</vt:i4>
      </vt:variant>
    </vt:vector>
  </HeadingPairs>
  <TitlesOfParts>
    <vt:vector size="54" baseType="lpstr">
      <vt:lpstr>Arial</vt:lpstr>
      <vt:lpstr>宋体</vt:lpstr>
      <vt:lpstr>Wingdings</vt:lpstr>
      <vt:lpstr>Impact</vt:lpstr>
      <vt:lpstr>微软雅黑</vt:lpstr>
      <vt:lpstr>Times New Roman</vt:lpstr>
      <vt:lpstr>Wingdings</vt:lpstr>
      <vt:lpstr>方正小标宋简体</vt:lpstr>
      <vt:lpstr>黑体</vt:lpstr>
      <vt:lpstr>Arial Black</vt:lpstr>
      <vt:lpstr>Aharoni</vt:lpstr>
      <vt:lpstr>Yu Gothic UI Semibold</vt:lpstr>
      <vt:lpstr>Inter</vt:lpstr>
      <vt:lpstr>仿宋_GB2312</vt:lpstr>
      <vt:lpstr>Calibri</vt:lpstr>
      <vt:lpstr>Arial Unicode MS</vt:lpstr>
      <vt:lpstr>DejaVu Math TeX Gyre</vt:lpstr>
      <vt:lpstr>等线</vt:lpstr>
      <vt:lpstr>等线 Light</vt:lpstr>
      <vt:lpstr>Calibri Light</vt:lpstr>
      <vt:lpstr>Office 主题​​</vt:lpstr>
      <vt:lpstr>3_Office 主题​​</vt:lpstr>
      <vt:lpstr>1_Office 主题​​</vt:lpstr>
      <vt:lpstr>2_Office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薛宜昂</dc:creator>
  <cp:lastModifiedBy>+_+</cp:lastModifiedBy>
  <cp:revision>236</cp:revision>
  <dcterms:created xsi:type="dcterms:W3CDTF">2023-08-09T12:44:00Z</dcterms:created>
  <dcterms:modified xsi:type="dcterms:W3CDTF">2026-06-21T04:29:39Z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CBE7B5A908034E72889323A2562C38F5_13</vt:lpwstr>
  </property>
</Properties>
</file>